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-264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7910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5684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04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8023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598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2244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994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47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808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134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7386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790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611560" y="751344"/>
            <a:ext cx="79208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/>
              <a:t>1A/1. (MÁ 4.) </a:t>
            </a:r>
            <a:endParaRPr lang="hu-HU" b="1" dirty="0" smtClean="0"/>
          </a:p>
          <a:p>
            <a:r>
              <a:rPr lang="hu-HU" dirty="0" smtClean="0"/>
              <a:t>Egy </a:t>
            </a:r>
            <a:r>
              <a:rPr lang="hu-HU" dirty="0"/>
              <a:t>vízmelegítő percenként 9,6 dm</a:t>
            </a:r>
            <a:r>
              <a:rPr lang="hu-HU" baseline="30000" dirty="0"/>
              <a:t>3</a:t>
            </a:r>
            <a:r>
              <a:rPr lang="hu-HU" dirty="0"/>
              <a:t> vizet enged </a:t>
            </a:r>
            <a:r>
              <a:rPr lang="hu-HU" dirty="0" smtClean="0"/>
              <a:t>át.</a:t>
            </a:r>
          </a:p>
          <a:p>
            <a:r>
              <a:rPr lang="hu-HU" dirty="0" smtClean="0"/>
              <a:t>Hány </a:t>
            </a:r>
            <a:r>
              <a:rPr lang="hu-HU" dirty="0"/>
              <a:t>m/s sebességgel folyik a víz a 2 cm</a:t>
            </a:r>
            <a:r>
              <a:rPr lang="hu-HU" baseline="30000" dirty="0"/>
              <a:t>2</a:t>
            </a:r>
            <a:r>
              <a:rPr lang="hu-HU" dirty="0"/>
              <a:t> keresztmetszetű csapból?</a:t>
            </a:r>
          </a:p>
          <a:p>
            <a:endParaRPr lang="hu-HU" u="sng" dirty="0" smtClean="0"/>
          </a:p>
          <a:p>
            <a:r>
              <a:rPr lang="hu-HU" u="sng" dirty="0" smtClean="0"/>
              <a:t>Megoldás</a:t>
            </a:r>
            <a:endParaRPr lang="hu-HU" dirty="0"/>
          </a:p>
          <a:p>
            <a:r>
              <a:rPr lang="hu-HU" dirty="0" smtClean="0"/>
              <a:t>                                                     </a:t>
            </a:r>
            <a:r>
              <a:rPr lang="hu-HU" dirty="0">
                <a:sym typeface="Symbol"/>
              </a:rPr>
              <a:t></a:t>
            </a:r>
            <a:r>
              <a:rPr lang="hu-HU" dirty="0" smtClean="0"/>
              <a:t>x = v∙</a:t>
            </a:r>
            <a:r>
              <a:rPr lang="hu-HU" dirty="0">
                <a:sym typeface="Symbol"/>
              </a:rPr>
              <a:t></a:t>
            </a:r>
            <a:r>
              <a:rPr lang="hu-HU" dirty="0"/>
              <a:t>t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                                               A                       </a:t>
            </a:r>
            <a:r>
              <a:rPr lang="hu-HU" dirty="0" err="1" smtClean="0"/>
              <a:t>A</a:t>
            </a:r>
            <a:endParaRPr lang="hu-HU" dirty="0"/>
          </a:p>
          <a:p>
            <a:r>
              <a:rPr lang="hu-HU" dirty="0" smtClean="0"/>
              <a:t>                                                        </a:t>
            </a:r>
            <a:r>
              <a:rPr lang="hu-HU" dirty="0">
                <a:sym typeface="Symbol"/>
              </a:rPr>
              <a:t></a:t>
            </a:r>
            <a:r>
              <a:rPr lang="hu-HU" dirty="0" smtClean="0"/>
              <a:t>V                     </a:t>
            </a:r>
            <a:r>
              <a:rPr lang="hu-HU" dirty="0" err="1" smtClean="0">
                <a:solidFill>
                  <a:srgbClr val="FFC000"/>
                </a:solidFill>
              </a:rPr>
              <a:t>v</a:t>
            </a:r>
            <a:endParaRPr lang="hu-HU" dirty="0">
              <a:solidFill>
                <a:srgbClr val="FFC000"/>
              </a:solidFill>
            </a:endParaRPr>
          </a:p>
          <a:p>
            <a:endParaRPr lang="hu-HU" dirty="0" smtClean="0"/>
          </a:p>
          <a:p>
            <a:r>
              <a:rPr lang="hu-HU" dirty="0" smtClean="0"/>
              <a:t>A térfogatáram:  </a:t>
            </a:r>
            <a:r>
              <a:rPr lang="hu-HU" dirty="0">
                <a:sym typeface="Symbol"/>
              </a:rPr>
              <a:t></a:t>
            </a:r>
            <a:r>
              <a:rPr lang="hu-HU" dirty="0"/>
              <a:t>V/</a:t>
            </a:r>
            <a:r>
              <a:rPr lang="hu-HU" dirty="0">
                <a:sym typeface="Symbol"/>
              </a:rPr>
              <a:t></a:t>
            </a:r>
            <a:r>
              <a:rPr lang="hu-HU" dirty="0" smtClean="0"/>
              <a:t>t.</a:t>
            </a:r>
            <a:endParaRPr lang="hu-HU" dirty="0" smtClean="0">
              <a:sym typeface="Symbol"/>
            </a:endParaRPr>
          </a:p>
          <a:p>
            <a:r>
              <a:rPr lang="hu-HU" dirty="0"/>
              <a:t>A víz v kifolyási sebessége: v = </a:t>
            </a:r>
            <a:r>
              <a:rPr lang="hu-HU" dirty="0">
                <a:sym typeface="Symbol"/>
              </a:rPr>
              <a:t></a:t>
            </a:r>
            <a:r>
              <a:rPr lang="hu-HU" dirty="0"/>
              <a:t>x/</a:t>
            </a:r>
            <a:r>
              <a:rPr lang="hu-HU" dirty="0">
                <a:sym typeface="Symbol"/>
              </a:rPr>
              <a:t></a:t>
            </a:r>
            <a:r>
              <a:rPr lang="hu-HU" dirty="0"/>
              <a:t>t.</a:t>
            </a:r>
          </a:p>
          <a:p>
            <a:r>
              <a:rPr lang="hu-HU" dirty="0" smtClean="0">
                <a:sym typeface="Symbol"/>
              </a:rPr>
              <a:t></a:t>
            </a:r>
            <a:r>
              <a:rPr lang="hu-HU" dirty="0" smtClean="0"/>
              <a:t>x</a:t>
            </a:r>
            <a:r>
              <a:rPr lang="hu-HU" dirty="0" smtClean="0">
                <a:latin typeface="Calibri"/>
              </a:rPr>
              <a:t>∙</a:t>
            </a:r>
            <a:r>
              <a:rPr lang="hu-HU" dirty="0" smtClean="0"/>
              <a:t>A </a:t>
            </a:r>
            <a:r>
              <a:rPr lang="hu-HU" dirty="0"/>
              <a:t>= </a:t>
            </a:r>
            <a:r>
              <a:rPr lang="hu-HU" dirty="0" smtClean="0">
                <a:sym typeface="Symbol"/>
              </a:rPr>
              <a:t></a:t>
            </a:r>
            <a:r>
              <a:rPr lang="hu-HU" dirty="0" smtClean="0"/>
              <a:t>V</a:t>
            </a:r>
          </a:p>
        </p:txBody>
      </p:sp>
      <p:sp>
        <p:nvSpPr>
          <p:cNvPr id="2" name="Ellipszis 1"/>
          <p:cNvSpPr/>
          <p:nvPr/>
        </p:nvSpPr>
        <p:spPr>
          <a:xfrm>
            <a:off x="3059832" y="2492896"/>
            <a:ext cx="360040" cy="936104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Ellipszis 4"/>
          <p:cNvSpPr/>
          <p:nvPr/>
        </p:nvSpPr>
        <p:spPr>
          <a:xfrm>
            <a:off x="4391980" y="2492896"/>
            <a:ext cx="360040" cy="936104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cxnSp>
        <p:nvCxnSpPr>
          <p:cNvPr id="6" name="Egyenes összekötő 5"/>
          <p:cNvCxnSpPr>
            <a:endCxn id="5" idx="0"/>
          </p:cNvCxnSpPr>
          <p:nvPr/>
        </p:nvCxnSpPr>
        <p:spPr>
          <a:xfrm>
            <a:off x="1691680" y="2492896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1691680" y="3433220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>
            <a:off x="3239852" y="2492896"/>
            <a:ext cx="133214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>
            <a:off x="3239852" y="3429000"/>
            <a:ext cx="133214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nyíllal 15"/>
          <p:cNvCxnSpPr/>
          <p:nvPr/>
        </p:nvCxnSpPr>
        <p:spPr>
          <a:xfrm>
            <a:off x="4672525" y="3068960"/>
            <a:ext cx="792088" cy="0"/>
          </a:xfrm>
          <a:prstGeom prst="straightConnector1">
            <a:avLst/>
          </a:prstGeom>
          <a:ln w="19050">
            <a:solidFill>
              <a:srgbClr val="FFC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15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611560" y="751344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/>
              <a:t>1A/1. (MÁ 4.) </a:t>
            </a:r>
            <a:endParaRPr lang="hu-HU" b="1" dirty="0" smtClean="0"/>
          </a:p>
          <a:p>
            <a:r>
              <a:rPr lang="hu-HU" dirty="0" smtClean="0"/>
              <a:t>Egy </a:t>
            </a:r>
            <a:r>
              <a:rPr lang="hu-HU" dirty="0"/>
              <a:t>vízmelegítő percenként 9,6 dm</a:t>
            </a:r>
            <a:r>
              <a:rPr lang="hu-HU" baseline="30000" dirty="0"/>
              <a:t>3</a:t>
            </a:r>
            <a:r>
              <a:rPr lang="hu-HU" dirty="0"/>
              <a:t> vizet enged </a:t>
            </a:r>
            <a:r>
              <a:rPr lang="hu-HU" dirty="0" smtClean="0"/>
              <a:t>át.</a:t>
            </a:r>
          </a:p>
          <a:p>
            <a:r>
              <a:rPr lang="hu-HU" dirty="0" smtClean="0"/>
              <a:t>Hány </a:t>
            </a:r>
            <a:r>
              <a:rPr lang="hu-HU" dirty="0"/>
              <a:t>m/s sebességgel folyik a víz a 2 cm</a:t>
            </a:r>
            <a:r>
              <a:rPr lang="hu-HU" baseline="30000" dirty="0"/>
              <a:t>2</a:t>
            </a:r>
            <a:r>
              <a:rPr lang="hu-HU" dirty="0"/>
              <a:t> keresztmetszetű csapból?</a:t>
            </a:r>
          </a:p>
          <a:p>
            <a:endParaRPr lang="hu-HU" u="sng" dirty="0" smtClean="0"/>
          </a:p>
          <a:p>
            <a:r>
              <a:rPr lang="hu-HU" u="sng" dirty="0" smtClean="0"/>
              <a:t>Megoldás</a:t>
            </a:r>
            <a:endParaRPr lang="hu-HU" dirty="0"/>
          </a:p>
          <a:p>
            <a:r>
              <a:rPr lang="hu-HU" dirty="0" smtClean="0"/>
              <a:t>                                                     </a:t>
            </a:r>
            <a:r>
              <a:rPr lang="hu-HU" dirty="0">
                <a:sym typeface="Symbol"/>
              </a:rPr>
              <a:t></a:t>
            </a:r>
            <a:r>
              <a:rPr lang="hu-HU" dirty="0" smtClean="0"/>
              <a:t>x = v∙</a:t>
            </a:r>
            <a:r>
              <a:rPr lang="hu-HU" dirty="0">
                <a:sym typeface="Symbol"/>
              </a:rPr>
              <a:t></a:t>
            </a:r>
            <a:r>
              <a:rPr lang="hu-HU" dirty="0"/>
              <a:t>t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                                               A                       </a:t>
            </a:r>
            <a:r>
              <a:rPr lang="hu-HU" dirty="0" err="1" smtClean="0"/>
              <a:t>A</a:t>
            </a:r>
            <a:endParaRPr lang="hu-HU" dirty="0"/>
          </a:p>
          <a:p>
            <a:r>
              <a:rPr lang="hu-HU" dirty="0" smtClean="0"/>
              <a:t>                                                        </a:t>
            </a:r>
            <a:r>
              <a:rPr lang="hu-HU" dirty="0">
                <a:sym typeface="Symbol"/>
              </a:rPr>
              <a:t></a:t>
            </a:r>
            <a:r>
              <a:rPr lang="hu-HU" dirty="0" smtClean="0"/>
              <a:t>V                     </a:t>
            </a:r>
            <a:r>
              <a:rPr lang="hu-HU" dirty="0" err="1" smtClean="0">
                <a:solidFill>
                  <a:srgbClr val="FFC000"/>
                </a:solidFill>
              </a:rPr>
              <a:t>v</a:t>
            </a:r>
            <a:endParaRPr lang="hu-HU" dirty="0">
              <a:solidFill>
                <a:srgbClr val="FFC000"/>
              </a:solidFill>
            </a:endParaRPr>
          </a:p>
          <a:p>
            <a:endParaRPr lang="hu-HU" dirty="0" smtClean="0"/>
          </a:p>
          <a:p>
            <a:r>
              <a:rPr lang="hu-HU" dirty="0"/>
              <a:t>A térfogatáram:  </a:t>
            </a:r>
            <a:r>
              <a:rPr lang="hu-HU" dirty="0">
                <a:sym typeface="Symbol"/>
              </a:rPr>
              <a:t></a:t>
            </a:r>
            <a:r>
              <a:rPr lang="hu-HU" dirty="0"/>
              <a:t>V/</a:t>
            </a:r>
            <a:r>
              <a:rPr lang="hu-HU" dirty="0">
                <a:sym typeface="Symbol"/>
              </a:rPr>
              <a:t></a:t>
            </a:r>
            <a:r>
              <a:rPr lang="hu-HU" dirty="0"/>
              <a:t>t.</a:t>
            </a:r>
            <a:endParaRPr lang="hu-HU" dirty="0">
              <a:sym typeface="Symbol"/>
            </a:endParaRPr>
          </a:p>
          <a:p>
            <a:r>
              <a:rPr lang="hu-HU" dirty="0" smtClean="0"/>
              <a:t>A </a:t>
            </a:r>
            <a:r>
              <a:rPr lang="hu-HU" dirty="0"/>
              <a:t>víz </a:t>
            </a:r>
            <a:r>
              <a:rPr lang="hu-HU" dirty="0" smtClean="0"/>
              <a:t>v </a:t>
            </a:r>
            <a:r>
              <a:rPr lang="hu-HU" dirty="0"/>
              <a:t>kifolyási </a:t>
            </a:r>
            <a:r>
              <a:rPr lang="hu-HU" dirty="0" smtClean="0"/>
              <a:t>sebessége</a:t>
            </a:r>
            <a:r>
              <a:rPr lang="hu-HU" dirty="0"/>
              <a:t>: v = </a:t>
            </a:r>
            <a:r>
              <a:rPr lang="hu-HU" dirty="0">
                <a:sym typeface="Symbol"/>
              </a:rPr>
              <a:t></a:t>
            </a:r>
            <a:r>
              <a:rPr lang="hu-HU" dirty="0"/>
              <a:t>x/</a:t>
            </a:r>
            <a:r>
              <a:rPr lang="hu-HU" dirty="0">
                <a:sym typeface="Symbol"/>
              </a:rPr>
              <a:t></a:t>
            </a:r>
            <a:r>
              <a:rPr lang="hu-HU" dirty="0" smtClean="0"/>
              <a:t>t.</a:t>
            </a:r>
          </a:p>
          <a:p>
            <a:r>
              <a:rPr lang="hu-HU" dirty="0" smtClean="0">
                <a:sym typeface="Symbol"/>
              </a:rPr>
              <a:t></a:t>
            </a:r>
            <a:r>
              <a:rPr lang="hu-HU" dirty="0" smtClean="0"/>
              <a:t>x</a:t>
            </a:r>
            <a:r>
              <a:rPr lang="hu-HU" dirty="0" smtClean="0">
                <a:latin typeface="Calibri"/>
              </a:rPr>
              <a:t>∙</a:t>
            </a:r>
            <a:r>
              <a:rPr lang="hu-HU" dirty="0" smtClean="0"/>
              <a:t>A </a:t>
            </a:r>
            <a:r>
              <a:rPr lang="hu-HU" dirty="0"/>
              <a:t>= </a:t>
            </a:r>
            <a:r>
              <a:rPr lang="hu-HU" dirty="0" smtClean="0">
                <a:sym typeface="Symbol"/>
              </a:rPr>
              <a:t></a:t>
            </a:r>
            <a:r>
              <a:rPr lang="hu-HU" dirty="0" smtClean="0"/>
              <a:t>V</a:t>
            </a:r>
          </a:p>
          <a:p>
            <a:r>
              <a:rPr lang="hu-HU" dirty="0" smtClean="0"/>
              <a:t>Ezekből v = (</a:t>
            </a:r>
            <a:r>
              <a:rPr lang="hu-HU" dirty="0" smtClean="0">
                <a:sym typeface="Symbol"/>
              </a:rPr>
              <a:t></a:t>
            </a:r>
            <a:r>
              <a:rPr lang="hu-HU" dirty="0" err="1" smtClean="0"/>
              <a:t>V</a:t>
            </a:r>
            <a:r>
              <a:rPr lang="hu-HU" dirty="0" smtClean="0"/>
              <a:t>/</a:t>
            </a:r>
            <a:r>
              <a:rPr lang="hu-HU" dirty="0" smtClean="0">
                <a:sym typeface="Symbol"/>
              </a:rPr>
              <a:t></a:t>
            </a:r>
            <a:r>
              <a:rPr lang="hu-HU" dirty="0" smtClean="0"/>
              <a:t>t)/A.</a:t>
            </a:r>
          </a:p>
          <a:p>
            <a:endParaRPr lang="hu-HU" dirty="0" smtClean="0"/>
          </a:p>
          <a:p>
            <a:r>
              <a:rPr lang="hu-HU" dirty="0" smtClean="0"/>
              <a:t>Behelyettesítés</a:t>
            </a:r>
            <a:r>
              <a:rPr lang="hu-HU" dirty="0"/>
              <a:t>:</a:t>
            </a:r>
          </a:p>
          <a:p>
            <a:r>
              <a:rPr lang="hu-HU" dirty="0" smtClean="0">
                <a:sym typeface="Symbol"/>
              </a:rPr>
              <a:t></a:t>
            </a:r>
            <a:r>
              <a:rPr lang="hu-HU" dirty="0" smtClean="0"/>
              <a:t>t </a:t>
            </a:r>
            <a:r>
              <a:rPr lang="hu-HU" dirty="0"/>
              <a:t>= 1 perc = 60 </a:t>
            </a:r>
            <a:r>
              <a:rPr lang="hu-HU" dirty="0" smtClean="0"/>
              <a:t>s</a:t>
            </a:r>
            <a:r>
              <a:rPr lang="hu-HU" dirty="0"/>
              <a:t>,</a:t>
            </a:r>
            <a:endParaRPr lang="hu-HU" dirty="0" smtClean="0"/>
          </a:p>
          <a:p>
            <a:r>
              <a:rPr lang="hu-HU" dirty="0" smtClean="0">
                <a:sym typeface="Symbol"/>
              </a:rPr>
              <a:t></a:t>
            </a:r>
            <a:r>
              <a:rPr lang="hu-HU" dirty="0" smtClean="0"/>
              <a:t>V </a:t>
            </a:r>
            <a:r>
              <a:rPr lang="hu-HU" dirty="0"/>
              <a:t>= 9,6 dm</a:t>
            </a:r>
            <a:r>
              <a:rPr lang="hu-HU" baseline="30000" dirty="0"/>
              <a:t>3</a:t>
            </a:r>
            <a:r>
              <a:rPr lang="hu-HU" dirty="0"/>
              <a:t> = </a:t>
            </a:r>
            <a:r>
              <a:rPr lang="hu-HU" dirty="0" smtClean="0"/>
              <a:t>9,6∙10</a:t>
            </a:r>
            <a:r>
              <a:rPr lang="hu-HU" baseline="30000" dirty="0" smtClean="0"/>
              <a:t>–3</a:t>
            </a:r>
            <a:r>
              <a:rPr lang="hu-HU" dirty="0" smtClean="0"/>
              <a:t> </a:t>
            </a:r>
            <a:r>
              <a:rPr lang="hu-HU" dirty="0"/>
              <a:t>m</a:t>
            </a:r>
            <a:r>
              <a:rPr lang="hu-HU" baseline="30000" dirty="0"/>
              <a:t>3</a:t>
            </a:r>
            <a:r>
              <a:rPr lang="hu-HU" dirty="0"/>
              <a:t>,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= 2 cm</a:t>
            </a:r>
            <a:r>
              <a:rPr lang="hu-HU" baseline="30000" dirty="0"/>
              <a:t>2</a:t>
            </a:r>
            <a:r>
              <a:rPr lang="hu-HU" dirty="0"/>
              <a:t> = </a:t>
            </a:r>
            <a:r>
              <a:rPr lang="hu-HU" dirty="0" smtClean="0"/>
              <a:t>2∙10</a:t>
            </a:r>
            <a:r>
              <a:rPr lang="hu-HU" baseline="30000" dirty="0" smtClean="0"/>
              <a:t>–4</a:t>
            </a:r>
            <a:r>
              <a:rPr lang="hu-HU" dirty="0" smtClean="0"/>
              <a:t> m</a:t>
            </a:r>
            <a:r>
              <a:rPr lang="hu-HU" baseline="30000" dirty="0" smtClean="0"/>
              <a:t>2</a:t>
            </a:r>
            <a:r>
              <a:rPr lang="hu-HU" dirty="0"/>
              <a:t>,</a:t>
            </a:r>
          </a:p>
          <a:p>
            <a:r>
              <a:rPr lang="hu-HU" dirty="0"/>
              <a:t>v = </a:t>
            </a:r>
            <a:r>
              <a:rPr lang="hu-HU" dirty="0" smtClean="0"/>
              <a:t>(</a:t>
            </a:r>
            <a:r>
              <a:rPr lang="hu-HU" dirty="0" smtClean="0">
                <a:sym typeface="Symbol"/>
              </a:rPr>
              <a:t></a:t>
            </a:r>
            <a:r>
              <a:rPr lang="hu-HU" dirty="0" smtClean="0"/>
              <a:t>V/</a:t>
            </a:r>
            <a:r>
              <a:rPr lang="hu-HU" dirty="0" smtClean="0">
                <a:sym typeface="Symbol"/>
              </a:rPr>
              <a:t></a:t>
            </a:r>
            <a:r>
              <a:rPr lang="hu-HU" dirty="0" smtClean="0"/>
              <a:t>t</a:t>
            </a:r>
            <a:r>
              <a:rPr lang="hu-HU" dirty="0"/>
              <a:t>)/A = (</a:t>
            </a:r>
            <a:r>
              <a:rPr lang="hu-HU" dirty="0" smtClean="0"/>
              <a:t>9,6∙10</a:t>
            </a:r>
            <a:r>
              <a:rPr lang="hu-HU" baseline="30000" dirty="0" smtClean="0"/>
              <a:t>–3</a:t>
            </a:r>
            <a:r>
              <a:rPr lang="hu-HU" dirty="0" smtClean="0"/>
              <a:t> m</a:t>
            </a:r>
            <a:r>
              <a:rPr lang="hu-HU" baseline="30000" dirty="0" smtClean="0"/>
              <a:t>3 </a:t>
            </a:r>
            <a:r>
              <a:rPr lang="hu-HU" dirty="0" smtClean="0"/>
              <a:t>/ 60 </a:t>
            </a:r>
            <a:r>
              <a:rPr lang="hu-HU" dirty="0"/>
              <a:t>s) / </a:t>
            </a:r>
            <a:r>
              <a:rPr lang="hu-HU" dirty="0" smtClean="0"/>
              <a:t>2∙10</a:t>
            </a:r>
            <a:r>
              <a:rPr lang="hu-HU" baseline="30000" dirty="0" smtClean="0"/>
              <a:t>–4</a:t>
            </a:r>
            <a:r>
              <a:rPr lang="hu-HU" dirty="0" smtClean="0"/>
              <a:t> </a:t>
            </a:r>
            <a:r>
              <a:rPr lang="hu-HU" dirty="0"/>
              <a:t>m</a:t>
            </a:r>
            <a:r>
              <a:rPr lang="hu-HU" baseline="30000" dirty="0"/>
              <a:t>2</a:t>
            </a:r>
            <a:r>
              <a:rPr lang="hu-HU" dirty="0"/>
              <a:t> = 0,8 m/s.</a:t>
            </a:r>
          </a:p>
        </p:txBody>
      </p:sp>
      <p:sp>
        <p:nvSpPr>
          <p:cNvPr id="2" name="Ellipszis 1"/>
          <p:cNvSpPr/>
          <p:nvPr/>
        </p:nvSpPr>
        <p:spPr>
          <a:xfrm>
            <a:off x="3059832" y="2492896"/>
            <a:ext cx="360040" cy="936104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Ellipszis 4"/>
          <p:cNvSpPr/>
          <p:nvPr/>
        </p:nvSpPr>
        <p:spPr>
          <a:xfrm>
            <a:off x="4391980" y="2492896"/>
            <a:ext cx="360040" cy="936104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cxnSp>
        <p:nvCxnSpPr>
          <p:cNvPr id="6" name="Egyenes összekötő 5"/>
          <p:cNvCxnSpPr>
            <a:endCxn id="5" idx="0"/>
          </p:cNvCxnSpPr>
          <p:nvPr/>
        </p:nvCxnSpPr>
        <p:spPr>
          <a:xfrm>
            <a:off x="1691680" y="2492896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1691680" y="3433220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>
            <a:off x="3239852" y="2492896"/>
            <a:ext cx="133214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>
            <a:off x="3239852" y="3429000"/>
            <a:ext cx="133214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nyíllal 15"/>
          <p:cNvCxnSpPr/>
          <p:nvPr/>
        </p:nvCxnSpPr>
        <p:spPr>
          <a:xfrm>
            <a:off x="4672525" y="3068960"/>
            <a:ext cx="792088" cy="0"/>
          </a:xfrm>
          <a:prstGeom prst="straightConnector1">
            <a:avLst/>
          </a:prstGeom>
          <a:ln w="19050">
            <a:solidFill>
              <a:srgbClr val="FFC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467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217</Words>
  <Application>Microsoft Office PowerPoint</Application>
  <PresentationFormat>Diavetítés a képernyőre (4:3 oldalarány)</PresentationFormat>
  <Paragraphs>33</Paragraphs>
  <Slides>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3" baseType="lpstr">
      <vt:lpstr>Office-téma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</dc:creator>
  <cp:lastModifiedBy>Marian</cp:lastModifiedBy>
  <cp:revision>12</cp:revision>
  <dcterms:created xsi:type="dcterms:W3CDTF">2020-09-04T11:24:06Z</dcterms:created>
  <dcterms:modified xsi:type="dcterms:W3CDTF">2020-09-06T16:20:16Z</dcterms:modified>
</cp:coreProperties>
</file>