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61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5791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5684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04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802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598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2244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994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47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808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134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7386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E4C92-667E-41CE-B410-B9D2CB7DFB83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51F9B-ACC9-4AC2-A870-7337FA9CA2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790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563633" y="476672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/>
              <a:t>1A/2. (MÁ 8</a:t>
            </a:r>
            <a:r>
              <a:rPr lang="hu-HU" b="1" dirty="0" smtClean="0"/>
              <a:t>.)</a:t>
            </a:r>
          </a:p>
          <a:p>
            <a:r>
              <a:rPr lang="hu-HU" dirty="0" smtClean="0"/>
              <a:t>Két </a:t>
            </a:r>
            <a:r>
              <a:rPr lang="hu-HU" dirty="0"/>
              <a:t>autó egyszerre indul egymással szemben 20 km távolságból. Mekkora köztük a távolság negyed óra múlva, ha az egyik sebessége </a:t>
            </a:r>
            <a:r>
              <a:rPr lang="hu-HU" dirty="0" smtClean="0"/>
              <a:t>25 </a:t>
            </a:r>
            <a:r>
              <a:rPr lang="hu-HU" dirty="0"/>
              <a:t>km/h, a másiké 11 m/s? </a:t>
            </a:r>
            <a:endParaRPr lang="hu-HU" dirty="0" smtClean="0"/>
          </a:p>
          <a:p>
            <a:endParaRPr lang="hu-HU" dirty="0"/>
          </a:p>
          <a:p>
            <a:r>
              <a:rPr lang="hu-HU" u="sng" dirty="0"/>
              <a:t>Megoldás</a:t>
            </a:r>
            <a:endParaRPr lang="hu-HU" dirty="0"/>
          </a:p>
          <a:p>
            <a:r>
              <a:rPr lang="hu-HU" dirty="0"/>
              <a:t>Mindkét test egyenletes mozgást végez: x = x</a:t>
            </a:r>
            <a:r>
              <a:rPr lang="hu-HU" baseline="-25000" dirty="0"/>
              <a:t>0</a:t>
            </a:r>
            <a:r>
              <a:rPr lang="hu-HU" dirty="0"/>
              <a:t> + </a:t>
            </a:r>
            <a:r>
              <a:rPr lang="hu-HU" dirty="0" err="1"/>
              <a:t>vt</a:t>
            </a:r>
            <a:r>
              <a:rPr lang="hu-HU" dirty="0"/>
              <a:t>, </a:t>
            </a:r>
          </a:p>
          <a:p>
            <a:r>
              <a:rPr lang="hu-HU" dirty="0"/>
              <a:t>vagyis  x</a:t>
            </a:r>
            <a:r>
              <a:rPr lang="hu-HU" baseline="-25000" dirty="0"/>
              <a:t>1</a:t>
            </a:r>
            <a:r>
              <a:rPr lang="hu-HU" dirty="0"/>
              <a:t> = x</a:t>
            </a:r>
            <a:r>
              <a:rPr lang="hu-HU" baseline="-25000" dirty="0"/>
              <a:t>01</a:t>
            </a:r>
            <a:r>
              <a:rPr lang="hu-HU" dirty="0"/>
              <a:t> + v</a:t>
            </a:r>
            <a:r>
              <a:rPr lang="hu-HU" baseline="-25000" dirty="0"/>
              <a:t>1</a:t>
            </a:r>
            <a:r>
              <a:rPr lang="hu-HU" dirty="0"/>
              <a:t> t    és   x</a:t>
            </a:r>
            <a:r>
              <a:rPr lang="hu-HU" baseline="-25000" dirty="0"/>
              <a:t>2</a:t>
            </a:r>
            <a:r>
              <a:rPr lang="hu-HU" dirty="0"/>
              <a:t> = x</a:t>
            </a:r>
            <a:r>
              <a:rPr lang="hu-HU" baseline="-25000" dirty="0"/>
              <a:t>02</a:t>
            </a:r>
            <a:r>
              <a:rPr lang="hu-HU" dirty="0"/>
              <a:t> + v</a:t>
            </a:r>
            <a:r>
              <a:rPr lang="hu-HU" baseline="-25000" dirty="0"/>
              <a:t>2</a:t>
            </a:r>
            <a:r>
              <a:rPr lang="hu-HU" dirty="0"/>
              <a:t> t .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00463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églalap 3"/>
              <p:cNvSpPr/>
              <p:nvPr/>
            </p:nvSpPr>
            <p:spPr>
              <a:xfrm>
                <a:off x="563633" y="476672"/>
                <a:ext cx="8064896" cy="52761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hu-HU" b="1" dirty="0">
                    <a:solidFill>
                      <a:schemeClr val="bg1">
                        <a:lumMod val="65000"/>
                      </a:schemeClr>
                    </a:solidFill>
                  </a:rPr>
                  <a:t>1A/2. (MÁ 8</a:t>
                </a:r>
                <a:r>
                  <a:rPr lang="hu-HU" b="1" dirty="0" smtClean="0">
                    <a:solidFill>
                      <a:schemeClr val="bg1">
                        <a:lumMod val="65000"/>
                      </a:schemeClr>
                    </a:solidFill>
                  </a:rPr>
                  <a:t>.)</a:t>
                </a:r>
              </a:p>
              <a:p>
                <a:r>
                  <a:rPr lang="hu-HU" dirty="0" smtClean="0">
                    <a:solidFill>
                      <a:schemeClr val="bg1">
                        <a:lumMod val="65000"/>
                      </a:schemeClr>
                    </a:solidFill>
                  </a:rPr>
                  <a:t>Két </a:t>
                </a:r>
                <a:r>
                  <a:rPr lang="hu-HU" dirty="0">
                    <a:solidFill>
                      <a:schemeClr val="bg1">
                        <a:lumMod val="65000"/>
                      </a:schemeClr>
                    </a:solidFill>
                  </a:rPr>
                  <a:t>autó egyszerre indul egymással szemben 20 km távolságból. Mekkora köztük a távolság negyed óra múlva, ha az egyik sebessége </a:t>
                </a:r>
                <a:r>
                  <a:rPr lang="hu-HU" dirty="0" smtClean="0">
                    <a:solidFill>
                      <a:schemeClr val="bg1">
                        <a:lumMod val="65000"/>
                      </a:schemeClr>
                    </a:solidFill>
                  </a:rPr>
                  <a:t>25 </a:t>
                </a:r>
                <a:r>
                  <a:rPr lang="hu-HU" dirty="0">
                    <a:solidFill>
                      <a:schemeClr val="bg1">
                        <a:lumMod val="65000"/>
                      </a:schemeClr>
                    </a:solidFill>
                  </a:rPr>
                  <a:t>km/h, a másiké 11 m/s? </a:t>
                </a:r>
                <a:endParaRPr lang="hu-HU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endParaRPr lang="hu-HU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r>
                  <a:rPr lang="hu-HU" u="sng" dirty="0"/>
                  <a:t>Megoldás</a:t>
                </a:r>
                <a:endParaRPr lang="hu-HU" dirty="0"/>
              </a:p>
              <a:p>
                <a:r>
                  <a:rPr lang="hu-HU" dirty="0"/>
                  <a:t>Mindkét test egyenletes mozgást végez: x = x</a:t>
                </a:r>
                <a:r>
                  <a:rPr lang="hu-HU" baseline="-25000" dirty="0"/>
                  <a:t>0</a:t>
                </a:r>
                <a:r>
                  <a:rPr lang="hu-HU" dirty="0"/>
                  <a:t> + </a:t>
                </a:r>
                <a:r>
                  <a:rPr lang="hu-HU" dirty="0" err="1"/>
                  <a:t>vt</a:t>
                </a:r>
                <a:r>
                  <a:rPr lang="hu-HU" dirty="0"/>
                  <a:t>, </a:t>
                </a:r>
              </a:p>
              <a:p>
                <a:r>
                  <a:rPr lang="hu-HU" dirty="0"/>
                  <a:t>vagyis  x</a:t>
                </a:r>
                <a:r>
                  <a:rPr lang="hu-HU" baseline="-25000" dirty="0"/>
                  <a:t>1</a:t>
                </a:r>
                <a:r>
                  <a:rPr lang="hu-HU" dirty="0"/>
                  <a:t> = x</a:t>
                </a:r>
                <a:r>
                  <a:rPr lang="hu-HU" baseline="-25000" dirty="0"/>
                  <a:t>01</a:t>
                </a:r>
                <a:r>
                  <a:rPr lang="hu-HU" dirty="0"/>
                  <a:t> + v</a:t>
                </a:r>
                <a:r>
                  <a:rPr lang="hu-HU" baseline="-25000" dirty="0"/>
                  <a:t>1</a:t>
                </a:r>
                <a:r>
                  <a:rPr lang="hu-HU" dirty="0"/>
                  <a:t> t    és   x</a:t>
                </a:r>
                <a:r>
                  <a:rPr lang="hu-HU" baseline="-25000" dirty="0"/>
                  <a:t>2</a:t>
                </a:r>
                <a:r>
                  <a:rPr lang="hu-HU" dirty="0"/>
                  <a:t> = x</a:t>
                </a:r>
                <a:r>
                  <a:rPr lang="hu-HU" baseline="-25000" dirty="0"/>
                  <a:t>02</a:t>
                </a:r>
                <a:r>
                  <a:rPr lang="hu-HU" dirty="0"/>
                  <a:t> + v</a:t>
                </a:r>
                <a:r>
                  <a:rPr lang="hu-HU" baseline="-25000" dirty="0"/>
                  <a:t>2</a:t>
                </a:r>
                <a:r>
                  <a:rPr lang="hu-HU" dirty="0"/>
                  <a:t> t .</a:t>
                </a:r>
              </a:p>
              <a:p>
                <a:endParaRPr lang="hu-HU" dirty="0" smtClean="0"/>
              </a:p>
              <a:p>
                <a:r>
                  <a:rPr lang="hu-HU" dirty="0" smtClean="0"/>
                  <a:t>Az </a:t>
                </a:r>
                <a:r>
                  <a:rPr lang="hu-HU" dirty="0"/>
                  <a:t>egyik autó indulási x</a:t>
                </a:r>
                <a:r>
                  <a:rPr lang="hu-HU" baseline="-25000" dirty="0"/>
                  <a:t>01</a:t>
                </a:r>
                <a:r>
                  <a:rPr lang="hu-HU" dirty="0"/>
                  <a:t> koordinátáját vegyük zérusnak, </a:t>
                </a:r>
                <a:endParaRPr lang="hu-HU" dirty="0" smtClean="0"/>
              </a:p>
              <a:p>
                <a:r>
                  <a:rPr lang="hu-HU" dirty="0" smtClean="0"/>
                  <a:t>így </a:t>
                </a:r>
                <a:r>
                  <a:rPr lang="hu-HU" dirty="0"/>
                  <a:t>a másiké x</a:t>
                </a:r>
                <a:r>
                  <a:rPr lang="hu-HU" baseline="-25000" dirty="0"/>
                  <a:t>02</a:t>
                </a:r>
                <a:r>
                  <a:rPr lang="hu-HU" dirty="0"/>
                  <a:t> = 20 km = 20000 </a:t>
                </a:r>
                <a:r>
                  <a:rPr lang="hu-HU" dirty="0" smtClean="0"/>
                  <a:t>m.</a:t>
                </a:r>
                <a:endParaRPr lang="hu-HU" dirty="0"/>
              </a:p>
              <a:p>
                <a:endParaRPr lang="hu-HU" dirty="0" smtClean="0"/>
              </a:p>
              <a:p>
                <a:r>
                  <a:rPr lang="hu-HU" dirty="0" smtClean="0"/>
                  <a:t>A </a:t>
                </a:r>
                <a:r>
                  <a:rPr lang="hu-HU" dirty="0"/>
                  <a:t>sebességek nagysága: │v</a:t>
                </a:r>
                <a:r>
                  <a:rPr lang="hu-HU" baseline="-25000" dirty="0"/>
                  <a:t>1</a:t>
                </a:r>
                <a:r>
                  <a:rPr lang="hu-HU" dirty="0"/>
                  <a:t>│ = 25 km/h, ill. │v</a:t>
                </a:r>
                <a:r>
                  <a:rPr lang="hu-HU" baseline="-25000" dirty="0"/>
                  <a:t>2</a:t>
                </a:r>
                <a:r>
                  <a:rPr lang="hu-HU" dirty="0"/>
                  <a:t>│ = 11 m/s.</a:t>
                </a:r>
              </a:p>
              <a:p>
                <a:endParaRPr lang="hu-HU" dirty="0" smtClean="0"/>
              </a:p>
              <a:p>
                <a:r>
                  <a:rPr lang="hu-HU" dirty="0" smtClean="0">
                    <a:solidFill>
                      <a:schemeClr val="tx1"/>
                    </a:solidFill>
                  </a:rPr>
                  <a:t>Mértékegység átváltás: </a:t>
                </a:r>
                <a14:m>
                  <m:oMath xmlns:m="http://schemas.openxmlformats.org/officeDocument/2006/math">
                    <m:r>
                      <m:rPr>
                        <m:lit/>
                        <m:nor/>
                      </m:rPr>
                      <a:rPr lang="hu-HU">
                        <a:solidFill>
                          <a:schemeClr val="tx1"/>
                        </a:solidFill>
                      </a:rPr>
                      <m:t>1</m:t>
                    </m:r>
                    <m:f>
                      <m:fPr>
                        <m:ctrlPr>
                          <a:rPr lang="hu-HU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lit/>
                            <m:nor/>
                          </m:rPr>
                          <a:rPr lang="hu-HU">
                            <a:solidFill>
                              <a:schemeClr val="tx1"/>
                            </a:solidFill>
                          </a:rPr>
                          <m:t>km</m:t>
                        </m:r>
                      </m:num>
                      <m:den>
                        <m:r>
                          <m:rPr>
                            <m:lit/>
                            <m:nor/>
                          </m:rPr>
                          <a:rPr lang="hu-HU">
                            <a:solidFill>
                              <a:schemeClr val="tx1"/>
                            </a:solidFill>
                          </a:rPr>
                          <m:t>h</m:t>
                        </m:r>
                      </m:den>
                    </m:f>
                    <m:r>
                      <m:rPr>
                        <m:lit/>
                        <m:nor/>
                      </m:rPr>
                      <a:rPr lang="hu-HU">
                        <a:solidFill>
                          <a:schemeClr val="tx1"/>
                        </a:solidFill>
                      </a:rPr>
                      <m:t>=</m:t>
                    </m:r>
                    <m:f>
                      <m:fPr>
                        <m:ctrlPr>
                          <a:rPr lang="hu-HU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lit/>
                            <m:nor/>
                          </m:rPr>
                          <a:rPr lang="hu-HU">
                            <a:solidFill>
                              <a:schemeClr val="tx1"/>
                            </a:solidFill>
                          </a:rPr>
                          <m:t>1000 </m:t>
                        </m:r>
                        <m:r>
                          <m:rPr>
                            <m:lit/>
                            <m:nor/>
                          </m:rPr>
                          <a:rPr lang="hu-HU">
                            <a:solidFill>
                              <a:schemeClr val="tx1"/>
                            </a:solidFill>
                          </a:rPr>
                          <m:t>m</m:t>
                        </m:r>
                      </m:num>
                      <m:den>
                        <m:r>
                          <m:rPr>
                            <m:lit/>
                            <m:nor/>
                          </m:rPr>
                          <a:rPr lang="hu-HU">
                            <a:solidFill>
                              <a:schemeClr val="tx1"/>
                            </a:solidFill>
                          </a:rPr>
                          <m:t>3600 </m:t>
                        </m:r>
                        <m:r>
                          <m:rPr>
                            <m:lit/>
                            <m:nor/>
                          </m:rPr>
                          <a:rPr lang="hu-HU">
                            <a:solidFill>
                              <a:schemeClr val="tx1"/>
                            </a:solidFill>
                          </a:rPr>
                          <m:t>s</m:t>
                        </m:r>
                      </m:den>
                    </m:f>
                    <m:r>
                      <m:rPr>
                        <m:lit/>
                        <m:nor/>
                      </m:rPr>
                      <a:rPr lang="hu-HU">
                        <a:solidFill>
                          <a:schemeClr val="tx1"/>
                        </a:solidFill>
                      </a:rPr>
                      <m:t>=</m:t>
                    </m:r>
                    <m:f>
                      <m:fPr>
                        <m:ctrlPr>
                          <a:rPr lang="hu-HU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lit/>
                            <m:nor/>
                          </m:rPr>
                          <a:rPr lang="hu-HU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lit/>
                            <m:nor/>
                          </m:rPr>
                          <a:rPr lang="hu-HU">
                            <a:solidFill>
                              <a:schemeClr val="tx1"/>
                            </a:solidFill>
                          </a:rPr>
                          <m:t>3,6</m:t>
                        </m:r>
                      </m:den>
                    </m:f>
                    <m:r>
                      <m:rPr>
                        <m:lit/>
                        <m:nor/>
                      </m:rPr>
                      <a:rPr lang="hu-HU">
                        <a:solidFill>
                          <a:schemeClr val="tx1"/>
                        </a:solidFill>
                      </a:rPr>
                      <m:t> </m:t>
                    </m:r>
                    <m:f>
                      <m:fPr>
                        <m:ctrlPr>
                          <a:rPr lang="hu-HU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lit/>
                            <m:nor/>
                          </m:rPr>
                          <a:rPr lang="hu-HU">
                            <a:solidFill>
                              <a:schemeClr val="tx1"/>
                            </a:solidFill>
                          </a:rPr>
                          <m:t>m</m:t>
                        </m:r>
                      </m:num>
                      <m:den>
                        <m:r>
                          <m:rPr>
                            <m:lit/>
                            <m:nor/>
                          </m:rPr>
                          <a:rPr lang="hu-HU">
                            <a:solidFill>
                              <a:schemeClr val="tx1"/>
                            </a:solidFill>
                          </a:rPr>
                          <m:t>s</m:t>
                        </m:r>
                      </m:den>
                    </m:f>
                  </m:oMath>
                </a14:m>
                <a:r>
                  <a:rPr lang="hu-HU" dirty="0">
                    <a:solidFill>
                      <a:schemeClr val="tx1"/>
                    </a:solidFill>
                  </a:rPr>
                  <a:t>, </a:t>
                </a:r>
              </a:p>
              <a:p>
                <a:endParaRPr lang="hu-HU" dirty="0" smtClean="0"/>
              </a:p>
              <a:p>
                <a:r>
                  <a:rPr lang="hu-HU" dirty="0" smtClean="0"/>
                  <a:t>tehát </a:t>
                </a:r>
                <a:r>
                  <a:rPr lang="hu-HU" dirty="0"/>
                  <a:t>a v</a:t>
                </a:r>
                <a:r>
                  <a:rPr lang="hu-HU" baseline="-25000" dirty="0"/>
                  <a:t>1</a:t>
                </a:r>
                <a:r>
                  <a:rPr lang="hu-HU" dirty="0"/>
                  <a:t> sebesség nagysága SI alapmennyiségekkel: │v</a:t>
                </a:r>
                <a:r>
                  <a:rPr lang="hu-HU" baseline="-25000" dirty="0"/>
                  <a:t>1</a:t>
                </a:r>
                <a:r>
                  <a:rPr lang="hu-HU" dirty="0"/>
                  <a:t>│ = 25/3,6 = </a:t>
                </a:r>
                <a:r>
                  <a:rPr lang="hu-HU" dirty="0" err="1"/>
                  <a:t>6</a:t>
                </a:r>
                <a:r>
                  <a:rPr lang="hu-HU" dirty="0"/>
                  <a:t>,944 m/s,</a:t>
                </a:r>
              </a:p>
              <a:p>
                <a:r>
                  <a:rPr lang="hu-HU" dirty="0"/>
                  <a:t>ill. a v</a:t>
                </a:r>
                <a:r>
                  <a:rPr lang="hu-HU" baseline="-25000" dirty="0"/>
                  <a:t>2</a:t>
                </a:r>
                <a:r>
                  <a:rPr lang="hu-HU" dirty="0"/>
                  <a:t> sebesség nagysága km/h-ban: │v</a:t>
                </a:r>
                <a:r>
                  <a:rPr lang="hu-HU" baseline="-25000" dirty="0"/>
                  <a:t>2</a:t>
                </a:r>
                <a:r>
                  <a:rPr lang="hu-HU" dirty="0"/>
                  <a:t>│ = 11∙3,6 = 39,6 km/h.</a:t>
                </a:r>
              </a:p>
              <a:p>
                <a:endParaRPr lang="hu-HU" dirty="0" smtClean="0"/>
              </a:p>
            </p:txBody>
          </p:sp>
        </mc:Choice>
        <mc:Fallback xmlns="">
          <p:sp>
            <p:nvSpPr>
              <p:cNvPr id="4" name="Téglalap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33" y="476672"/>
                <a:ext cx="8064896" cy="5276188"/>
              </a:xfrm>
              <a:prstGeom prst="rect">
                <a:avLst/>
              </a:prstGeom>
              <a:blipFill rotWithShape="1">
                <a:blip r:embed="rId4"/>
                <a:stretch>
                  <a:fillRect l="-605" t="-57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989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83568" y="612845"/>
            <a:ext cx="80648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1A/2. (MÁ 8.)</a:t>
            </a: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Két autó egyszerre indul egymással szemben 20 km távolságból. Mekkora köztük a távolság negyed óra múlva, ha az egyik sebessége 25 km/h, a másiké 11 m/s? </a:t>
            </a:r>
          </a:p>
          <a:p>
            <a:endParaRPr lang="hu-HU" dirty="0" smtClean="0"/>
          </a:p>
          <a:p>
            <a:r>
              <a:rPr lang="hu-HU" dirty="0" smtClean="0"/>
              <a:t>A két autó egymással szembe megy, ezért az egyik sebesség előjele negatív kell legyen. Ha az x tengelyt úgy vesszük fel, hogy az arra mutat, amerre az 1-es autó megy, akkor a 2-es autó sebessége negatív: v</a:t>
            </a:r>
            <a:r>
              <a:rPr lang="hu-HU" baseline="-25000" dirty="0" smtClean="0"/>
              <a:t>2</a:t>
            </a:r>
            <a:r>
              <a:rPr lang="hu-HU" dirty="0" smtClean="0"/>
              <a:t> = –11 m/s = –39,6 km/h.</a:t>
            </a:r>
          </a:p>
          <a:p>
            <a:endParaRPr lang="hu-HU" dirty="0" smtClean="0"/>
          </a:p>
          <a:p>
            <a:r>
              <a:rPr lang="hu-HU" dirty="0" smtClean="0"/>
              <a:t>A helykoordináták így </a:t>
            </a:r>
          </a:p>
          <a:p>
            <a:r>
              <a:rPr lang="hu-HU" dirty="0" smtClean="0"/>
              <a:t>SI alapegységekkel felírva:  x</a:t>
            </a:r>
            <a:r>
              <a:rPr lang="hu-HU" baseline="-25000" dirty="0" smtClean="0"/>
              <a:t>1</a:t>
            </a:r>
            <a:r>
              <a:rPr lang="hu-HU" dirty="0" smtClean="0"/>
              <a:t> = 6,944 t   és   x</a:t>
            </a:r>
            <a:r>
              <a:rPr lang="hu-HU" baseline="-25000" dirty="0" smtClean="0"/>
              <a:t>2</a:t>
            </a:r>
            <a:r>
              <a:rPr lang="hu-HU" dirty="0" smtClean="0"/>
              <a:t> = 20000 – 11 t :   itt t </a:t>
            </a:r>
            <a:r>
              <a:rPr lang="hu-HU" dirty="0" err="1" smtClean="0"/>
              <a:t>s-ban</a:t>
            </a:r>
            <a:r>
              <a:rPr lang="hu-HU" dirty="0" smtClean="0"/>
              <a:t> értendő; ill.</a:t>
            </a:r>
          </a:p>
          <a:p>
            <a:r>
              <a:rPr lang="hu-HU" dirty="0" smtClean="0"/>
              <a:t>km/h-ban felírva:   x</a:t>
            </a:r>
            <a:r>
              <a:rPr lang="hu-HU" baseline="-25000" dirty="0" smtClean="0"/>
              <a:t>1</a:t>
            </a:r>
            <a:r>
              <a:rPr lang="hu-HU" dirty="0" smtClean="0"/>
              <a:t> = 25 t   és   x</a:t>
            </a:r>
            <a:r>
              <a:rPr lang="hu-HU" baseline="-25000" dirty="0" smtClean="0"/>
              <a:t>2</a:t>
            </a:r>
            <a:r>
              <a:rPr lang="hu-HU" dirty="0" smtClean="0"/>
              <a:t> = 20 – 39,6 t :  itt t h-ban értendő.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19246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83568" y="612845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1A/2. (MÁ 8.)</a:t>
            </a:r>
          </a:p>
          <a:p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Két autó egyszerre indul egymással szemben 20 km távolságból. Mekkora köztük a távolság negyed óra múlva, ha az egyik sebessége 25 km/h, a másiké 11 m/s? </a:t>
            </a:r>
          </a:p>
          <a:p>
            <a:endParaRPr lang="hu-HU" dirty="0" smtClean="0"/>
          </a:p>
          <a:p>
            <a:r>
              <a:rPr lang="hu-HU" dirty="0" smtClean="0"/>
              <a:t>A két autó egymással szembe megy, ezért az egyik sebesség előjele negatív kell legyen. Ha az x tengelyt úgy vesszük fel, hogy az arra mutat, amerre az 1-es autó megy, akkor a 2-es autó sebessége negatív: v</a:t>
            </a:r>
            <a:r>
              <a:rPr lang="hu-HU" baseline="-25000" dirty="0" smtClean="0"/>
              <a:t>2</a:t>
            </a:r>
            <a:r>
              <a:rPr lang="hu-HU" dirty="0" smtClean="0"/>
              <a:t> = –11 m/s = –39,6 km/h.</a:t>
            </a:r>
          </a:p>
          <a:p>
            <a:endParaRPr lang="hu-HU" dirty="0" smtClean="0"/>
          </a:p>
          <a:p>
            <a:r>
              <a:rPr lang="hu-HU" dirty="0" smtClean="0"/>
              <a:t>A helykoordináták így </a:t>
            </a:r>
          </a:p>
          <a:p>
            <a:r>
              <a:rPr lang="hu-HU" dirty="0" smtClean="0"/>
              <a:t>SI alapegységekkel felírva:  x</a:t>
            </a:r>
            <a:r>
              <a:rPr lang="hu-HU" baseline="-25000" dirty="0" smtClean="0"/>
              <a:t>1</a:t>
            </a:r>
            <a:r>
              <a:rPr lang="hu-HU" dirty="0" smtClean="0"/>
              <a:t> = 6,944 t   és   x</a:t>
            </a:r>
            <a:r>
              <a:rPr lang="hu-HU" baseline="-25000" dirty="0" smtClean="0"/>
              <a:t>2</a:t>
            </a:r>
            <a:r>
              <a:rPr lang="hu-HU" dirty="0" smtClean="0"/>
              <a:t> = 20000 – 11 t :   itt t </a:t>
            </a:r>
            <a:r>
              <a:rPr lang="hu-HU" dirty="0" err="1" smtClean="0"/>
              <a:t>s-ban</a:t>
            </a:r>
            <a:r>
              <a:rPr lang="hu-HU" dirty="0" smtClean="0"/>
              <a:t> értendő; ill.</a:t>
            </a:r>
          </a:p>
          <a:p>
            <a:r>
              <a:rPr lang="hu-HU" dirty="0" smtClean="0"/>
              <a:t>km/h-ban felírva:   x</a:t>
            </a:r>
            <a:r>
              <a:rPr lang="hu-HU" baseline="-25000" dirty="0" smtClean="0"/>
              <a:t>1</a:t>
            </a:r>
            <a:r>
              <a:rPr lang="hu-HU" dirty="0" smtClean="0"/>
              <a:t> = 25 t   és   x</a:t>
            </a:r>
            <a:r>
              <a:rPr lang="hu-HU" baseline="-25000" dirty="0" smtClean="0"/>
              <a:t>2</a:t>
            </a:r>
            <a:r>
              <a:rPr lang="hu-HU" dirty="0" smtClean="0"/>
              <a:t> = 20 – 39,6 t :  itt t h-ban értendő.</a:t>
            </a:r>
          </a:p>
          <a:p>
            <a:endParaRPr lang="hu-HU" dirty="0" smtClean="0"/>
          </a:p>
          <a:p>
            <a:r>
              <a:rPr lang="hu-HU" dirty="0" smtClean="0"/>
              <a:t>Helyettesítsük be a megadott időt:</a:t>
            </a:r>
          </a:p>
          <a:p>
            <a:r>
              <a:rPr lang="hu-HU" dirty="0" smtClean="0"/>
              <a:t>SI alapegységekkel t* = 0,25 h = 0,25 h ∙ 3600 (s/h) = 900 s:</a:t>
            </a:r>
          </a:p>
          <a:p>
            <a:r>
              <a:rPr lang="hu-HU" dirty="0" smtClean="0"/>
              <a:t>x</a:t>
            </a:r>
            <a:r>
              <a:rPr lang="hu-HU" baseline="-25000" dirty="0" smtClean="0"/>
              <a:t>1</a:t>
            </a:r>
            <a:r>
              <a:rPr lang="hu-HU" dirty="0" smtClean="0"/>
              <a:t> = 6,944∙900 = 6250 m   és   x</a:t>
            </a:r>
            <a:r>
              <a:rPr lang="hu-HU" baseline="-25000" dirty="0" smtClean="0"/>
              <a:t>2</a:t>
            </a:r>
            <a:r>
              <a:rPr lang="hu-HU" dirty="0" smtClean="0"/>
              <a:t> = 20000 – 11∙900 = 10100 m;</a:t>
            </a:r>
          </a:p>
          <a:p>
            <a:r>
              <a:rPr lang="hu-HU" dirty="0" smtClean="0"/>
              <a:t>km/h-ban felírva:</a:t>
            </a:r>
          </a:p>
          <a:p>
            <a:r>
              <a:rPr lang="hu-HU" dirty="0" smtClean="0"/>
              <a:t>x</a:t>
            </a:r>
            <a:r>
              <a:rPr lang="hu-HU" baseline="-25000" dirty="0" smtClean="0"/>
              <a:t>1</a:t>
            </a:r>
            <a:r>
              <a:rPr lang="hu-HU" dirty="0" smtClean="0"/>
              <a:t> = 25∙0,25 = 6,25 km   és   x</a:t>
            </a:r>
            <a:r>
              <a:rPr lang="hu-HU" baseline="-25000" dirty="0" smtClean="0"/>
              <a:t>2</a:t>
            </a:r>
            <a:r>
              <a:rPr lang="hu-HU" dirty="0" smtClean="0"/>
              <a:t> = 20 – 39,6∙0,25 = 10,1 km.</a:t>
            </a:r>
          </a:p>
          <a:p>
            <a:endParaRPr lang="hu-HU" dirty="0" smtClean="0"/>
          </a:p>
          <a:p>
            <a:r>
              <a:rPr lang="hu-HU" dirty="0" smtClean="0"/>
              <a:t>A két autó közötti távolság d = │x</a:t>
            </a:r>
            <a:r>
              <a:rPr lang="hu-HU" baseline="-25000" dirty="0" smtClean="0"/>
              <a:t>1 </a:t>
            </a:r>
            <a:r>
              <a:rPr lang="hu-HU" dirty="0" smtClean="0"/>
              <a:t>– x</a:t>
            </a:r>
            <a:r>
              <a:rPr lang="hu-HU" baseline="-25000" dirty="0" smtClean="0"/>
              <a:t>2</a:t>
            </a:r>
            <a:r>
              <a:rPr lang="hu-HU" dirty="0" smtClean="0"/>
              <a:t>│ = 3850 m = 3,85 km.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2474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583</Words>
  <Application>Microsoft Office PowerPoint</Application>
  <PresentationFormat>Diavetítés a képernyőre (4:3 oldalarány)</PresentationFormat>
  <Paragraphs>46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16</cp:revision>
  <dcterms:created xsi:type="dcterms:W3CDTF">2020-09-04T11:24:06Z</dcterms:created>
  <dcterms:modified xsi:type="dcterms:W3CDTF">2020-09-06T16:20:33Z</dcterms:modified>
</cp:coreProperties>
</file>