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38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64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5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16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8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8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32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0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431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474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DDB7-181B-4BAC-A8D9-674BEF832C18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8168-9678-4116-9CFD-ED123488C7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3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83568" y="47667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1A/3. </a:t>
            </a:r>
            <a:r>
              <a:rPr lang="hu-HU" b="1" dirty="0"/>
              <a:t>(MÁ 75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Az </a:t>
            </a:r>
            <a:r>
              <a:rPr lang="hu-HU" dirty="0"/>
              <a:t>ábra egy felvonó emelkedésének sebesség–idő diagramja.</a:t>
            </a:r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endParaRPr lang="hu-HU" b="1" dirty="0"/>
          </a:p>
          <a:p>
            <a:endParaRPr lang="hu-HU" b="1" dirty="0" smtClean="0"/>
          </a:p>
          <a:p>
            <a:r>
              <a:rPr lang="hu-HU" b="1" dirty="0" smtClean="0"/>
              <a:t>a</a:t>
            </a:r>
            <a:r>
              <a:rPr lang="hu-HU" b="1" dirty="0"/>
              <a:t>)</a:t>
            </a:r>
            <a:r>
              <a:rPr lang="hu-HU" dirty="0"/>
              <a:t> Hány métert emelkedett a felvonó a 15 s alatt?</a:t>
            </a:r>
          </a:p>
          <a:p>
            <a:r>
              <a:rPr lang="hu-HU" b="1" dirty="0"/>
              <a:t>b)</a:t>
            </a:r>
            <a:r>
              <a:rPr lang="hu-HU" dirty="0"/>
              <a:t> Mennyi volt az átlagsebessége?</a:t>
            </a:r>
          </a:p>
          <a:p>
            <a:r>
              <a:rPr lang="hu-HU" b="1" dirty="0"/>
              <a:t>c)</a:t>
            </a:r>
            <a:r>
              <a:rPr lang="hu-HU" dirty="0"/>
              <a:t> Rajzoljuk fel a felvonó </a:t>
            </a:r>
            <a:r>
              <a:rPr lang="hu-HU" dirty="0" smtClean="0"/>
              <a:t>gyorsulását </a:t>
            </a:r>
            <a:r>
              <a:rPr lang="hu-HU" dirty="0"/>
              <a:t>és a kiindulási szinttől mért magasságát is az idő függvényében!</a:t>
            </a:r>
          </a:p>
        </p:txBody>
      </p:sp>
      <p:pic>
        <p:nvPicPr>
          <p:cNvPr id="8" name="Kép 7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1043608" y="1196752"/>
            <a:ext cx="3656965" cy="1668780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55576" y="429309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Megoldás</a:t>
            </a:r>
            <a:r>
              <a:rPr lang="hu-HU" dirty="0"/>
              <a:t>     </a:t>
            </a:r>
          </a:p>
          <a:p>
            <a:r>
              <a:rPr lang="hu-HU" dirty="0"/>
              <a:t>A mozgás szakaszonként egyenletesen változó </a:t>
            </a:r>
            <a:r>
              <a:rPr lang="hu-HU" dirty="0" smtClean="0"/>
              <a:t>mozgás:</a:t>
            </a:r>
          </a:p>
          <a:p>
            <a:r>
              <a:rPr lang="hu-HU" dirty="0" smtClean="0"/>
              <a:t>v(t</a:t>
            </a:r>
            <a:r>
              <a:rPr lang="hu-HU" dirty="0"/>
              <a:t>) 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   és   x(t) 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00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492896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92D050"/>
                </a:solidFill>
              </a:rPr>
              <a:t>A 0 – 5 s </a:t>
            </a:r>
            <a:r>
              <a:rPr lang="hu-HU" dirty="0" smtClean="0">
                <a:solidFill>
                  <a:srgbClr val="92D050"/>
                </a:solidFill>
              </a:rPr>
              <a:t>között:</a:t>
            </a:r>
            <a:endParaRPr lang="hu-HU" dirty="0">
              <a:solidFill>
                <a:srgbClr val="92D050"/>
              </a:solidFill>
            </a:endParaRPr>
          </a:p>
          <a:p>
            <a:r>
              <a:rPr lang="hu-HU" dirty="0">
                <a:solidFill>
                  <a:srgbClr val="92D050"/>
                </a:solidFill>
              </a:rPr>
              <a:t>a kiinduló koordináta x</a:t>
            </a:r>
            <a:r>
              <a:rPr lang="hu-HU" baseline="-25000" dirty="0">
                <a:solidFill>
                  <a:srgbClr val="92D050"/>
                </a:solidFill>
              </a:rPr>
              <a:t>01</a:t>
            </a:r>
            <a:r>
              <a:rPr lang="hu-HU" dirty="0">
                <a:solidFill>
                  <a:srgbClr val="92D050"/>
                </a:solidFill>
              </a:rPr>
              <a:t> = 0;</a:t>
            </a:r>
          </a:p>
          <a:p>
            <a:r>
              <a:rPr lang="hu-HU" dirty="0">
                <a:solidFill>
                  <a:srgbClr val="92D050"/>
                </a:solidFill>
              </a:rPr>
              <a:t>a kezdősebesség v</a:t>
            </a:r>
            <a:r>
              <a:rPr lang="hu-HU" baseline="-25000" dirty="0">
                <a:solidFill>
                  <a:srgbClr val="92D050"/>
                </a:solidFill>
              </a:rPr>
              <a:t>01</a:t>
            </a:r>
            <a:r>
              <a:rPr lang="hu-HU" dirty="0">
                <a:solidFill>
                  <a:srgbClr val="92D050"/>
                </a:solidFill>
              </a:rPr>
              <a:t> = 0;</a:t>
            </a:r>
          </a:p>
          <a:p>
            <a:r>
              <a:rPr lang="hu-HU" dirty="0" smtClean="0">
                <a:solidFill>
                  <a:srgbClr val="92D050"/>
                </a:solidFill>
              </a:rPr>
              <a:t>a </a:t>
            </a:r>
            <a:r>
              <a:rPr lang="hu-HU" dirty="0">
                <a:solidFill>
                  <a:srgbClr val="92D050"/>
                </a:solidFill>
              </a:rPr>
              <a:t>gyorsulás:  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 = </a:t>
            </a:r>
            <a:r>
              <a:rPr lang="hu-HU" dirty="0" smtClean="0">
                <a:solidFill>
                  <a:srgbClr val="92D05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92D050"/>
                </a:solidFill>
              </a:rPr>
              <a:t>v/</a:t>
            </a:r>
            <a:r>
              <a:rPr lang="hu-HU" dirty="0" smtClean="0">
                <a:solidFill>
                  <a:srgbClr val="92D05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92D050"/>
                </a:solidFill>
              </a:rPr>
              <a:t>t </a:t>
            </a:r>
            <a:r>
              <a:rPr lang="hu-HU" dirty="0">
                <a:solidFill>
                  <a:srgbClr val="92D050"/>
                </a:solidFill>
              </a:rPr>
              <a:t>= (6–0)/(5–0) = 1,2 m/s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r>
              <a:rPr lang="hu-HU" dirty="0">
                <a:solidFill>
                  <a:srgbClr val="92D050"/>
                </a:solidFill>
              </a:rPr>
              <a:t> (pozitív, a lift sebessége nő</a:t>
            </a:r>
            <a:r>
              <a:rPr lang="hu-HU" dirty="0" smtClean="0">
                <a:solidFill>
                  <a:srgbClr val="92D050"/>
                </a:solidFill>
              </a:rPr>
              <a:t>).</a:t>
            </a:r>
            <a:endParaRPr lang="hu-HU" dirty="0">
              <a:solidFill>
                <a:srgbClr val="92D050"/>
              </a:solidFill>
            </a:endParaRPr>
          </a:p>
          <a:p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 smtClean="0">
                <a:solidFill>
                  <a:srgbClr val="92D050"/>
                </a:solidFill>
              </a:rPr>
              <a:t>v</a:t>
            </a:r>
            <a:r>
              <a:rPr lang="hu-HU" baseline="-25000" dirty="0" smtClean="0">
                <a:solidFill>
                  <a:srgbClr val="92D050"/>
                </a:solidFill>
              </a:rPr>
              <a:t>1</a:t>
            </a:r>
            <a:r>
              <a:rPr lang="hu-HU" dirty="0" smtClean="0">
                <a:solidFill>
                  <a:srgbClr val="92D050"/>
                </a:solidFill>
              </a:rPr>
              <a:t>(t</a:t>
            </a:r>
            <a:r>
              <a:rPr lang="hu-HU" dirty="0">
                <a:solidFill>
                  <a:srgbClr val="92D050"/>
                </a:solidFill>
              </a:rPr>
              <a:t>) = 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t = 1,2t    és    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(t) = ½a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t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r>
              <a:rPr lang="hu-HU" dirty="0">
                <a:solidFill>
                  <a:srgbClr val="92D050"/>
                </a:solidFill>
              </a:rPr>
              <a:t> = </a:t>
            </a:r>
            <a:r>
              <a:rPr lang="hu-HU" dirty="0" smtClean="0">
                <a:solidFill>
                  <a:srgbClr val="92D050"/>
                </a:solidFill>
              </a:rPr>
              <a:t>0,6t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r>
              <a:rPr lang="hu-HU" dirty="0" smtClean="0">
                <a:solidFill>
                  <a:srgbClr val="92D050"/>
                </a:solidFill>
              </a:rPr>
              <a:t>.</a:t>
            </a:r>
          </a:p>
          <a:p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 smtClean="0">
                <a:solidFill>
                  <a:srgbClr val="92D050"/>
                </a:solidFill>
              </a:rPr>
              <a:t>5 </a:t>
            </a:r>
            <a:r>
              <a:rPr lang="hu-HU" dirty="0" err="1" smtClean="0">
                <a:solidFill>
                  <a:srgbClr val="92D050"/>
                </a:solidFill>
              </a:rPr>
              <a:t>s-ban</a:t>
            </a:r>
            <a:r>
              <a:rPr lang="hu-HU" dirty="0" smtClean="0">
                <a:solidFill>
                  <a:srgbClr val="92D050"/>
                </a:solidFill>
              </a:rPr>
              <a:t>   </a:t>
            </a:r>
            <a:r>
              <a:rPr lang="hu-HU" dirty="0">
                <a:solidFill>
                  <a:srgbClr val="92D050"/>
                </a:solidFill>
              </a:rPr>
              <a:t>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(5) = </a:t>
            </a:r>
            <a:r>
              <a:rPr lang="hu-HU" dirty="0" smtClean="0">
                <a:solidFill>
                  <a:srgbClr val="92D050"/>
                </a:solidFill>
              </a:rPr>
              <a:t>0,6</a:t>
            </a:r>
            <a:r>
              <a:rPr lang="hu-HU" dirty="0" smtClean="0">
                <a:solidFill>
                  <a:srgbClr val="92D05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92D050"/>
                </a:solidFill>
              </a:rPr>
              <a:t>5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r>
              <a:rPr lang="hu-HU" dirty="0" smtClean="0">
                <a:solidFill>
                  <a:srgbClr val="92D050"/>
                </a:solidFill>
              </a:rPr>
              <a:t> </a:t>
            </a:r>
            <a:r>
              <a:rPr lang="hu-HU" dirty="0">
                <a:solidFill>
                  <a:srgbClr val="92D050"/>
                </a:solidFill>
              </a:rPr>
              <a:t>= 15 m   (és ellenőrizhetjük, hogy v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(5) = </a:t>
            </a:r>
            <a:r>
              <a:rPr lang="hu-HU" dirty="0" smtClean="0">
                <a:solidFill>
                  <a:srgbClr val="92D050"/>
                </a:solidFill>
              </a:rPr>
              <a:t>1,2</a:t>
            </a:r>
            <a:r>
              <a:rPr lang="hu-HU" dirty="0" smtClean="0">
                <a:solidFill>
                  <a:srgbClr val="92D05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92D050"/>
                </a:solidFill>
              </a:rPr>
              <a:t>5 </a:t>
            </a:r>
            <a:r>
              <a:rPr lang="hu-HU" dirty="0">
                <a:solidFill>
                  <a:srgbClr val="92D050"/>
                </a:solidFill>
              </a:rPr>
              <a:t>= 6 m/s).</a:t>
            </a:r>
          </a:p>
        </p:txBody>
      </p:sp>
    </p:spTree>
    <p:extLst>
      <p:ext uri="{BB962C8B-B14F-4D97-AF65-F5344CB8AC3E}">
        <p14:creationId xmlns:p14="http://schemas.microsoft.com/office/powerpoint/2010/main" val="28952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8558" y="2564904"/>
            <a:ext cx="72678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Az 5 – 10 s </a:t>
            </a:r>
            <a:r>
              <a:rPr lang="hu-HU" dirty="0" smtClean="0">
                <a:solidFill>
                  <a:srgbClr val="FF0000"/>
                </a:solidFill>
              </a:rPr>
              <a:t>között: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mivel ez a szakasz az 5 </a:t>
            </a:r>
            <a:r>
              <a:rPr lang="hu-HU" dirty="0" err="1">
                <a:solidFill>
                  <a:srgbClr val="FF0000"/>
                </a:solidFill>
              </a:rPr>
              <a:t>s-nál</a:t>
            </a:r>
            <a:r>
              <a:rPr lang="hu-HU" dirty="0">
                <a:solidFill>
                  <a:srgbClr val="FF0000"/>
                </a:solidFill>
              </a:rPr>
              <a:t> kezdődik,  ezért ezen a szakaszon 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t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= t – 5 s;</a:t>
            </a:r>
          </a:p>
          <a:p>
            <a:r>
              <a:rPr lang="hu-HU" dirty="0">
                <a:solidFill>
                  <a:srgbClr val="FF0000"/>
                </a:solidFill>
              </a:rPr>
              <a:t>a kiinduló koordináta x</a:t>
            </a:r>
            <a:r>
              <a:rPr lang="hu-HU" baseline="-25000" dirty="0">
                <a:solidFill>
                  <a:srgbClr val="FF0000"/>
                </a:solidFill>
              </a:rPr>
              <a:t>02</a:t>
            </a:r>
            <a:r>
              <a:rPr lang="hu-HU" dirty="0">
                <a:solidFill>
                  <a:srgbClr val="FF0000"/>
                </a:solidFill>
              </a:rPr>
              <a:t> = x</a:t>
            </a:r>
            <a:r>
              <a:rPr lang="hu-HU" baseline="-25000" dirty="0">
                <a:solidFill>
                  <a:srgbClr val="FF0000"/>
                </a:solidFill>
              </a:rPr>
              <a:t>1</a:t>
            </a:r>
            <a:r>
              <a:rPr lang="hu-HU" dirty="0">
                <a:solidFill>
                  <a:srgbClr val="FF0000"/>
                </a:solidFill>
              </a:rPr>
              <a:t>(5) = 15 m;</a:t>
            </a:r>
          </a:p>
          <a:p>
            <a:r>
              <a:rPr lang="hu-HU" dirty="0">
                <a:solidFill>
                  <a:srgbClr val="FF0000"/>
                </a:solidFill>
              </a:rPr>
              <a:t>a (kezdő)sebesség v</a:t>
            </a:r>
            <a:r>
              <a:rPr lang="hu-HU" baseline="-25000" dirty="0">
                <a:solidFill>
                  <a:srgbClr val="FF0000"/>
                </a:solidFill>
              </a:rPr>
              <a:t>02</a:t>
            </a:r>
            <a:r>
              <a:rPr lang="hu-HU" dirty="0">
                <a:solidFill>
                  <a:srgbClr val="FF0000"/>
                </a:solidFill>
              </a:rPr>
              <a:t> = v</a:t>
            </a:r>
            <a:r>
              <a:rPr lang="hu-HU" baseline="-25000" dirty="0">
                <a:solidFill>
                  <a:srgbClr val="FF0000"/>
                </a:solidFill>
              </a:rPr>
              <a:t>1</a:t>
            </a:r>
            <a:r>
              <a:rPr lang="hu-HU" dirty="0">
                <a:solidFill>
                  <a:srgbClr val="FF0000"/>
                </a:solidFill>
              </a:rPr>
              <a:t>(5) = 6 m/s;</a:t>
            </a:r>
          </a:p>
          <a:p>
            <a:r>
              <a:rPr lang="hu-HU" dirty="0">
                <a:solidFill>
                  <a:srgbClr val="FF0000"/>
                </a:solidFill>
              </a:rPr>
              <a:t>a gyorsulás </a:t>
            </a:r>
            <a:r>
              <a:rPr lang="hu-HU" dirty="0" smtClean="0">
                <a:solidFill>
                  <a:srgbClr val="FF0000"/>
                </a:solidFill>
              </a:rPr>
              <a:t>zérus.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v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(t</a:t>
            </a:r>
            <a:r>
              <a:rPr lang="hu-HU" dirty="0">
                <a:solidFill>
                  <a:srgbClr val="FF0000"/>
                </a:solidFill>
              </a:rPr>
              <a:t>) = 6 m/s    és    x</a:t>
            </a:r>
            <a:r>
              <a:rPr lang="hu-HU" baseline="-25000" dirty="0">
                <a:solidFill>
                  <a:srgbClr val="FF0000"/>
                </a:solidFill>
              </a:rPr>
              <a:t>2</a:t>
            </a:r>
            <a:r>
              <a:rPr lang="hu-HU" dirty="0">
                <a:solidFill>
                  <a:srgbClr val="FF0000"/>
                </a:solidFill>
              </a:rPr>
              <a:t>(t) = 15 + </a:t>
            </a:r>
            <a:r>
              <a:rPr lang="hu-HU" dirty="0" smtClean="0">
                <a:solidFill>
                  <a:srgbClr val="FF0000"/>
                </a:solidFill>
              </a:rPr>
              <a:t>6</a:t>
            </a:r>
            <a:r>
              <a:rPr lang="hu-HU" dirty="0" smtClean="0">
                <a:solidFill>
                  <a:srgbClr val="FF000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FF0000"/>
                </a:solidFill>
              </a:rPr>
              <a:t>(t–5).</a:t>
            </a:r>
          </a:p>
          <a:p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10 </a:t>
            </a:r>
            <a:r>
              <a:rPr lang="hu-HU" dirty="0" err="1">
                <a:solidFill>
                  <a:srgbClr val="FF0000"/>
                </a:solidFill>
              </a:rPr>
              <a:t>s-ban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  x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(10</a:t>
            </a:r>
            <a:r>
              <a:rPr lang="hu-HU" dirty="0">
                <a:solidFill>
                  <a:srgbClr val="FF0000"/>
                </a:solidFill>
              </a:rPr>
              <a:t>) = 15 + </a:t>
            </a:r>
            <a:r>
              <a:rPr lang="hu-HU" dirty="0" smtClean="0">
                <a:solidFill>
                  <a:srgbClr val="FF0000"/>
                </a:solidFill>
              </a:rPr>
              <a:t>6</a:t>
            </a:r>
            <a:r>
              <a:rPr lang="hu-HU" dirty="0" smtClean="0">
                <a:solidFill>
                  <a:srgbClr val="FF000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FF0000"/>
                </a:solidFill>
              </a:rPr>
              <a:t>5 </a:t>
            </a:r>
            <a:r>
              <a:rPr lang="hu-HU" dirty="0">
                <a:solidFill>
                  <a:srgbClr val="FF0000"/>
                </a:solidFill>
              </a:rPr>
              <a:t>= 45 m.</a:t>
            </a:r>
          </a:p>
        </p:txBody>
      </p:sp>
    </p:spTree>
    <p:extLst>
      <p:ext uri="{BB962C8B-B14F-4D97-AF65-F5344CB8AC3E}">
        <p14:creationId xmlns:p14="http://schemas.microsoft.com/office/powerpoint/2010/main" val="9490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146188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0070C0"/>
                </a:solidFill>
              </a:rPr>
              <a:t>A 10 – 15 s </a:t>
            </a:r>
            <a:r>
              <a:rPr lang="hu-HU" dirty="0" smtClean="0">
                <a:solidFill>
                  <a:srgbClr val="0070C0"/>
                </a:solidFill>
              </a:rPr>
              <a:t>között:</a:t>
            </a:r>
            <a:endParaRPr lang="hu-HU" dirty="0">
              <a:solidFill>
                <a:srgbClr val="0070C0"/>
              </a:solidFill>
            </a:endParaRPr>
          </a:p>
          <a:p>
            <a:r>
              <a:rPr lang="hu-HU" dirty="0">
                <a:solidFill>
                  <a:srgbClr val="0070C0"/>
                </a:solidFill>
              </a:rPr>
              <a:t>mivel ez a szakasz a 10 </a:t>
            </a:r>
            <a:r>
              <a:rPr lang="hu-HU" dirty="0" err="1">
                <a:solidFill>
                  <a:srgbClr val="0070C0"/>
                </a:solidFill>
              </a:rPr>
              <a:t>s-nál</a:t>
            </a:r>
            <a:r>
              <a:rPr lang="hu-HU" dirty="0">
                <a:solidFill>
                  <a:srgbClr val="0070C0"/>
                </a:solidFill>
              </a:rPr>
              <a:t> kezdődik,  ezért ezen a szakaszon t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= t – 10 s;</a:t>
            </a:r>
          </a:p>
          <a:p>
            <a:r>
              <a:rPr lang="hu-HU" dirty="0">
                <a:solidFill>
                  <a:srgbClr val="0070C0"/>
                </a:solidFill>
              </a:rPr>
              <a:t>a kiinduló koordináta x</a:t>
            </a:r>
            <a:r>
              <a:rPr lang="hu-HU" baseline="-25000" dirty="0">
                <a:solidFill>
                  <a:srgbClr val="0070C0"/>
                </a:solidFill>
              </a:rPr>
              <a:t>03</a:t>
            </a:r>
            <a:r>
              <a:rPr lang="hu-HU" dirty="0">
                <a:solidFill>
                  <a:srgbClr val="0070C0"/>
                </a:solidFill>
              </a:rPr>
              <a:t> = x</a:t>
            </a:r>
            <a:r>
              <a:rPr lang="hu-HU" baseline="-25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(10) = 45 m;</a:t>
            </a:r>
          </a:p>
          <a:p>
            <a:r>
              <a:rPr lang="hu-HU" dirty="0">
                <a:solidFill>
                  <a:srgbClr val="0070C0"/>
                </a:solidFill>
              </a:rPr>
              <a:t>a kezdősebesség v</a:t>
            </a:r>
            <a:r>
              <a:rPr lang="hu-HU" baseline="-25000" dirty="0">
                <a:solidFill>
                  <a:srgbClr val="0070C0"/>
                </a:solidFill>
              </a:rPr>
              <a:t>03</a:t>
            </a:r>
            <a:r>
              <a:rPr lang="hu-HU" dirty="0">
                <a:solidFill>
                  <a:srgbClr val="0070C0"/>
                </a:solidFill>
              </a:rPr>
              <a:t> = v</a:t>
            </a:r>
            <a:r>
              <a:rPr lang="hu-HU" baseline="-25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(10) = 6 m/s;</a:t>
            </a:r>
          </a:p>
          <a:p>
            <a:r>
              <a:rPr lang="hu-HU" dirty="0">
                <a:solidFill>
                  <a:srgbClr val="0070C0"/>
                </a:solidFill>
              </a:rPr>
              <a:t>a gyorsulás  a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= </a:t>
            </a:r>
            <a:r>
              <a:rPr lang="hu-HU" dirty="0" smtClean="0">
                <a:solidFill>
                  <a:srgbClr val="0070C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0070C0"/>
                </a:solidFill>
              </a:rPr>
              <a:t>v/</a:t>
            </a:r>
            <a:r>
              <a:rPr lang="hu-HU" dirty="0" smtClean="0">
                <a:solidFill>
                  <a:srgbClr val="0070C0"/>
                </a:solidFill>
                <a:sym typeface="Symbol"/>
              </a:rPr>
              <a:t></a:t>
            </a:r>
            <a:r>
              <a:rPr lang="hu-HU" dirty="0" smtClean="0">
                <a:solidFill>
                  <a:srgbClr val="0070C0"/>
                </a:solidFill>
              </a:rPr>
              <a:t>t </a:t>
            </a:r>
            <a:r>
              <a:rPr lang="hu-HU" dirty="0">
                <a:solidFill>
                  <a:srgbClr val="0070C0"/>
                </a:solidFill>
              </a:rPr>
              <a:t>= (0–6)/(15–10) = –1,2 m/s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(negatív, a lift sebessége csökken</a:t>
            </a:r>
            <a:r>
              <a:rPr lang="hu-HU" dirty="0" smtClean="0">
                <a:solidFill>
                  <a:srgbClr val="0070C0"/>
                </a:solidFill>
              </a:rPr>
              <a:t>).</a:t>
            </a:r>
          </a:p>
          <a:p>
            <a:endParaRPr lang="hu-HU" dirty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v</a:t>
            </a:r>
            <a:r>
              <a:rPr lang="hu-HU" baseline="-25000" dirty="0" smtClean="0">
                <a:solidFill>
                  <a:srgbClr val="0070C0"/>
                </a:solidFill>
              </a:rPr>
              <a:t>3</a:t>
            </a:r>
            <a:r>
              <a:rPr lang="hu-HU" dirty="0" smtClean="0">
                <a:solidFill>
                  <a:srgbClr val="0070C0"/>
                </a:solidFill>
              </a:rPr>
              <a:t>(t</a:t>
            </a:r>
            <a:r>
              <a:rPr lang="hu-HU" dirty="0">
                <a:solidFill>
                  <a:srgbClr val="0070C0"/>
                </a:solidFill>
              </a:rPr>
              <a:t>) = 6 – 1,2(t–10)    és   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(t) = 45 + </a:t>
            </a:r>
            <a:r>
              <a:rPr lang="hu-HU" dirty="0" smtClean="0">
                <a:solidFill>
                  <a:srgbClr val="0070C0"/>
                </a:solidFill>
              </a:rPr>
              <a:t>6(t–10</a:t>
            </a:r>
            <a:r>
              <a:rPr lang="hu-HU" dirty="0">
                <a:solidFill>
                  <a:srgbClr val="0070C0"/>
                </a:solidFill>
              </a:rPr>
              <a:t>) – </a:t>
            </a:r>
            <a:r>
              <a:rPr lang="hu-HU" dirty="0" smtClean="0">
                <a:solidFill>
                  <a:srgbClr val="0070C0"/>
                </a:solidFill>
              </a:rPr>
              <a:t>1,2(t–10)</a:t>
            </a:r>
            <a:r>
              <a:rPr lang="hu-HU" baseline="30000" dirty="0" smtClean="0">
                <a:solidFill>
                  <a:srgbClr val="0070C0"/>
                </a:solidFill>
              </a:rPr>
              <a:t>2</a:t>
            </a:r>
            <a:r>
              <a:rPr lang="hu-HU" dirty="0" smtClean="0">
                <a:solidFill>
                  <a:srgbClr val="0070C0"/>
                </a:solidFill>
              </a:rPr>
              <a:t>.</a:t>
            </a:r>
            <a:endParaRPr lang="hu-HU" dirty="0">
              <a:solidFill>
                <a:srgbClr val="0070C0"/>
              </a:solidFill>
            </a:endParaRPr>
          </a:p>
          <a:p>
            <a:endParaRPr lang="hu-HU" dirty="0" smtClean="0">
              <a:solidFill>
                <a:srgbClr val="0070C0"/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15 </a:t>
            </a:r>
            <a:r>
              <a:rPr lang="hu-HU" dirty="0" err="1">
                <a:solidFill>
                  <a:srgbClr val="0070C0"/>
                </a:solidFill>
              </a:rPr>
              <a:t>s-ban</a:t>
            </a:r>
            <a:r>
              <a:rPr lang="hu-HU" dirty="0">
                <a:solidFill>
                  <a:srgbClr val="0070C0"/>
                </a:solidFill>
              </a:rPr>
              <a:t>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45 + </a:t>
            </a:r>
            <a:r>
              <a:rPr lang="hu-HU" dirty="0" smtClean="0">
                <a:solidFill>
                  <a:srgbClr val="0070C0"/>
                </a:solidFill>
              </a:rPr>
              <a:t>6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– 0,6∙5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= 60 m  </a:t>
            </a:r>
            <a:r>
              <a:rPr lang="hu-HU" dirty="0" smtClean="0">
                <a:solidFill>
                  <a:srgbClr val="0070C0"/>
                </a:solidFill>
              </a:rPr>
              <a:t>(</a:t>
            </a:r>
            <a:r>
              <a:rPr lang="hu-HU" dirty="0">
                <a:solidFill>
                  <a:srgbClr val="0070C0"/>
                </a:solidFill>
              </a:rPr>
              <a:t>és ellenőrizhetjük, hogy v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</a:t>
            </a:r>
            <a:r>
              <a:rPr lang="hu-HU" dirty="0" smtClean="0">
                <a:solidFill>
                  <a:srgbClr val="0070C0"/>
                </a:solidFill>
              </a:rPr>
              <a:t>6–1,2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= </a:t>
            </a:r>
            <a:r>
              <a:rPr lang="hu-HU" dirty="0" smtClean="0">
                <a:solidFill>
                  <a:srgbClr val="0070C0"/>
                </a:solidFill>
              </a:rPr>
              <a:t>0).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610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83568" y="476672"/>
            <a:ext cx="3656965" cy="1668780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683568" y="2146188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10 – 15 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között: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mivel ez a szakasz a 10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s-nál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kezdődik,  ezért ezen a szakaszon t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t – 10 s;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kiinduló koordináta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(10) = 45 m;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kezdősebesség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(10) = 6 m/s;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 a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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v/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sym typeface="Symbol"/>
              </a:rPr>
              <a:t>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t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(0–6)/(15–10) = –1,2 m/s</a:t>
            </a:r>
            <a:r>
              <a:rPr lang="hu-HU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(negatív, a lift sebessége csökken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).</a:t>
            </a:r>
          </a:p>
          <a:p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hu-HU" baseline="-25000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= 6 – 1,2(t–10)    és   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(t) = 45 +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6(t–10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) –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1,2(t–10)</a:t>
            </a:r>
            <a:r>
              <a:rPr lang="hu-HU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u-HU" dirty="0" smtClean="0">
                <a:solidFill>
                  <a:srgbClr val="0070C0"/>
                </a:solidFill>
              </a:rPr>
              <a:t>15 </a:t>
            </a:r>
            <a:r>
              <a:rPr lang="hu-HU" dirty="0" err="1">
                <a:solidFill>
                  <a:srgbClr val="0070C0"/>
                </a:solidFill>
              </a:rPr>
              <a:t>s-ban</a:t>
            </a:r>
            <a:r>
              <a:rPr lang="hu-HU" dirty="0">
                <a:solidFill>
                  <a:srgbClr val="0070C0"/>
                </a:solidFill>
              </a:rPr>
              <a:t> 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(15) = 45 + </a:t>
            </a:r>
            <a:r>
              <a:rPr lang="hu-HU" dirty="0" smtClean="0">
                <a:solidFill>
                  <a:srgbClr val="0070C0"/>
                </a:solidFill>
              </a:rPr>
              <a:t>6</a:t>
            </a:r>
            <a:r>
              <a:rPr lang="hu-HU" dirty="0" smtClean="0">
                <a:solidFill>
                  <a:srgbClr val="0070C0"/>
                </a:solidFill>
                <a:latin typeface="Calibri"/>
              </a:rPr>
              <a:t>∙</a:t>
            </a:r>
            <a:r>
              <a:rPr lang="hu-HU" dirty="0" smtClean="0">
                <a:solidFill>
                  <a:srgbClr val="0070C0"/>
                </a:solidFill>
              </a:rPr>
              <a:t>5 </a:t>
            </a:r>
            <a:r>
              <a:rPr lang="hu-HU" dirty="0">
                <a:solidFill>
                  <a:srgbClr val="0070C0"/>
                </a:solidFill>
              </a:rPr>
              <a:t>– 0,6∙5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r>
              <a:rPr lang="hu-HU" dirty="0">
                <a:solidFill>
                  <a:srgbClr val="0070C0"/>
                </a:solidFill>
              </a:rPr>
              <a:t> = 60 m 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és ellenőrizhetjük, hogy v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(15) 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6–1,2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  <a:latin typeface="Calibri"/>
              </a:rPr>
              <a:t>∙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5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0).</a:t>
            </a:r>
          </a:p>
          <a:p>
            <a:endParaRPr lang="hu-HU" dirty="0" smtClean="0"/>
          </a:p>
          <a:p>
            <a:r>
              <a:rPr lang="hu-HU" b="1" dirty="0"/>
              <a:t>a)</a:t>
            </a:r>
            <a:r>
              <a:rPr lang="hu-HU" dirty="0"/>
              <a:t> Hány métert emelkedett a felvonó a 15 s alatt?</a:t>
            </a:r>
          </a:p>
          <a:p>
            <a:r>
              <a:rPr lang="hu-HU" b="1" dirty="0" smtClean="0"/>
              <a:t>a)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/>
              <a:t>felvonó emelkedése x</a:t>
            </a:r>
            <a:r>
              <a:rPr lang="hu-HU" baseline="-25000" dirty="0"/>
              <a:t>3</a:t>
            </a:r>
            <a:r>
              <a:rPr lang="hu-HU" dirty="0"/>
              <a:t>(15) = 60 m volt</a:t>
            </a:r>
            <a:r>
              <a:rPr lang="hu-HU" dirty="0" smtClean="0"/>
              <a:t>.</a:t>
            </a:r>
          </a:p>
          <a:p>
            <a:endParaRPr lang="hu-HU" b="1" dirty="0" smtClean="0"/>
          </a:p>
          <a:p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/>
              <a:t> Mennyi volt az átlagsebessége?</a:t>
            </a:r>
          </a:p>
          <a:p>
            <a:r>
              <a:rPr lang="hu-HU" b="1" dirty="0" smtClean="0"/>
              <a:t>b</a:t>
            </a:r>
            <a:r>
              <a:rPr lang="hu-HU" b="1" dirty="0"/>
              <a:t>)</a:t>
            </a:r>
            <a:r>
              <a:rPr lang="hu-HU" dirty="0"/>
              <a:t> A felvonó átlagsebessége </a:t>
            </a:r>
            <a:r>
              <a:rPr lang="hu-HU" dirty="0" err="1"/>
              <a:t>v</a:t>
            </a:r>
            <a:r>
              <a:rPr lang="hu-HU" baseline="-25000" dirty="0" err="1"/>
              <a:t>átl</a:t>
            </a:r>
            <a:r>
              <a:rPr lang="hu-HU" dirty="0"/>
              <a:t> = 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x/</a:t>
            </a:r>
            <a:r>
              <a:rPr lang="hu-HU" dirty="0" smtClean="0">
                <a:sym typeface="Symbol"/>
              </a:rPr>
              <a:t></a:t>
            </a:r>
            <a:r>
              <a:rPr lang="hu-HU" dirty="0" smtClean="0"/>
              <a:t>t </a:t>
            </a:r>
            <a:r>
              <a:rPr lang="hu-HU" dirty="0"/>
              <a:t>= (60–0)/(15–0) = 4 m/s volt.</a:t>
            </a:r>
          </a:p>
        </p:txBody>
      </p:sp>
    </p:spTree>
    <p:extLst>
      <p:ext uri="{BB962C8B-B14F-4D97-AF65-F5344CB8AC3E}">
        <p14:creationId xmlns:p14="http://schemas.microsoft.com/office/powerpoint/2010/main" val="18840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620688"/>
            <a:ext cx="20882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c)</a:t>
            </a:r>
            <a:r>
              <a:rPr lang="hu-HU" dirty="0"/>
              <a:t> Rajzoljuk fel a felvonó </a:t>
            </a:r>
            <a:endParaRPr lang="hu-HU" dirty="0" smtClean="0"/>
          </a:p>
          <a:p>
            <a:r>
              <a:rPr lang="hu-HU" dirty="0" smtClean="0"/>
              <a:t>gyorsulását </a:t>
            </a:r>
            <a:r>
              <a:rPr lang="hu-HU" dirty="0"/>
              <a:t>és a kiindulási szinttől mért magasságát is az idő függvényében</a:t>
            </a:r>
            <a:r>
              <a:rPr lang="hu-HU" dirty="0" smtClean="0"/>
              <a:t>!</a:t>
            </a:r>
          </a:p>
          <a:p>
            <a:endParaRPr lang="hu-HU" dirty="0"/>
          </a:p>
          <a:p>
            <a:r>
              <a:rPr lang="hu-HU" dirty="0">
                <a:solidFill>
                  <a:srgbClr val="92D050"/>
                </a:solidFill>
              </a:rPr>
              <a:t>a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 </a:t>
            </a:r>
            <a:r>
              <a:rPr lang="hu-HU" dirty="0" smtClean="0">
                <a:solidFill>
                  <a:srgbClr val="92D050"/>
                </a:solidFill>
              </a:rPr>
              <a:t>= </a:t>
            </a:r>
            <a:r>
              <a:rPr lang="hu-HU" dirty="0">
                <a:solidFill>
                  <a:srgbClr val="92D050"/>
                </a:solidFill>
              </a:rPr>
              <a:t>1,2 m/s</a:t>
            </a:r>
            <a:r>
              <a:rPr lang="hu-HU" baseline="30000" dirty="0">
                <a:solidFill>
                  <a:srgbClr val="92D050"/>
                </a:solidFill>
              </a:rPr>
              <a:t>2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a</a:t>
            </a:r>
            <a:r>
              <a:rPr lang="hu-HU" baseline="-25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= </a:t>
            </a:r>
            <a:r>
              <a:rPr lang="hu-HU" dirty="0" smtClean="0">
                <a:solidFill>
                  <a:srgbClr val="FF0000"/>
                </a:solidFill>
              </a:rPr>
              <a:t>0</a:t>
            </a:r>
            <a:endParaRPr lang="hu-HU" dirty="0"/>
          </a:p>
          <a:p>
            <a:r>
              <a:rPr lang="hu-HU" dirty="0">
                <a:solidFill>
                  <a:srgbClr val="0070C0"/>
                </a:solidFill>
              </a:rPr>
              <a:t>a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 </a:t>
            </a:r>
            <a:r>
              <a:rPr lang="hu-HU" dirty="0" smtClean="0">
                <a:solidFill>
                  <a:srgbClr val="0070C0"/>
                </a:solidFill>
              </a:rPr>
              <a:t>= –</a:t>
            </a:r>
            <a:r>
              <a:rPr lang="hu-HU" dirty="0">
                <a:solidFill>
                  <a:srgbClr val="0070C0"/>
                </a:solidFill>
              </a:rPr>
              <a:t>1,2 m/s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>
                <a:solidFill>
                  <a:srgbClr val="92D050"/>
                </a:solidFill>
              </a:rPr>
              <a:t>x</a:t>
            </a:r>
            <a:r>
              <a:rPr lang="hu-HU" baseline="-25000" dirty="0">
                <a:solidFill>
                  <a:srgbClr val="92D050"/>
                </a:solidFill>
              </a:rPr>
              <a:t>1</a:t>
            </a:r>
            <a:r>
              <a:rPr lang="hu-HU" dirty="0">
                <a:solidFill>
                  <a:srgbClr val="92D050"/>
                </a:solidFill>
              </a:rPr>
              <a:t>(t) = </a:t>
            </a:r>
            <a:r>
              <a:rPr lang="hu-HU" dirty="0" smtClean="0">
                <a:solidFill>
                  <a:srgbClr val="92D050"/>
                </a:solidFill>
              </a:rPr>
              <a:t>0,6t</a:t>
            </a:r>
            <a:r>
              <a:rPr lang="hu-HU" baseline="30000" dirty="0" smtClean="0">
                <a:solidFill>
                  <a:srgbClr val="92D050"/>
                </a:solidFill>
              </a:rPr>
              <a:t>2</a:t>
            </a:r>
            <a:endParaRPr lang="hu-HU" dirty="0" smtClean="0">
              <a:solidFill>
                <a:srgbClr val="92D05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baseline="-25000" dirty="0">
                <a:solidFill>
                  <a:srgbClr val="FF0000"/>
                </a:solidFill>
              </a:rPr>
              <a:t>2</a:t>
            </a:r>
            <a:r>
              <a:rPr lang="hu-HU" dirty="0">
                <a:solidFill>
                  <a:srgbClr val="FF0000"/>
                </a:solidFill>
              </a:rPr>
              <a:t>(t) = 15 + </a:t>
            </a:r>
            <a:r>
              <a:rPr lang="hu-HU" dirty="0" smtClean="0">
                <a:solidFill>
                  <a:srgbClr val="FF0000"/>
                </a:solidFill>
              </a:rPr>
              <a:t>6(t–5)</a:t>
            </a:r>
          </a:p>
        </p:txBody>
      </p:sp>
      <p:pic>
        <p:nvPicPr>
          <p:cNvPr id="3" name="Kép 2" descr="1-75v.pn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3347864" y="612630"/>
            <a:ext cx="2592288" cy="1020708"/>
          </a:xfrm>
          <a:prstGeom prst="rect">
            <a:avLst/>
          </a:prstGeom>
        </p:spPr>
      </p:pic>
      <p:pic>
        <p:nvPicPr>
          <p:cNvPr id="4" name="Kép 3" descr="1-75a.pn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275854" y="1772816"/>
            <a:ext cx="2664298" cy="1950477"/>
          </a:xfrm>
          <a:prstGeom prst="rect">
            <a:avLst/>
          </a:prstGeom>
        </p:spPr>
      </p:pic>
      <p:pic>
        <p:nvPicPr>
          <p:cNvPr id="5" name="Kép 4" descr="1-75x.png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347863" y="3933056"/>
            <a:ext cx="2592289" cy="180333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620427" y="58679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>
                <a:solidFill>
                  <a:srgbClr val="0070C0"/>
                </a:solidFill>
              </a:rPr>
              <a:t>x</a:t>
            </a:r>
            <a:r>
              <a:rPr lang="hu-HU" baseline="-25000" dirty="0">
                <a:solidFill>
                  <a:srgbClr val="0070C0"/>
                </a:solidFill>
              </a:rPr>
              <a:t>3</a:t>
            </a:r>
            <a:r>
              <a:rPr lang="hu-HU" dirty="0">
                <a:solidFill>
                  <a:srgbClr val="0070C0"/>
                </a:solidFill>
              </a:rPr>
              <a:t>(t) = 45 + 6(t–10</a:t>
            </a:r>
            <a:r>
              <a:rPr lang="hu-HU" dirty="0" smtClean="0">
                <a:solidFill>
                  <a:srgbClr val="0070C0"/>
                </a:solidFill>
              </a:rPr>
              <a:t>) – </a:t>
            </a:r>
            <a:r>
              <a:rPr lang="hu-HU" dirty="0">
                <a:solidFill>
                  <a:srgbClr val="0070C0"/>
                </a:solidFill>
              </a:rPr>
              <a:t>1,2(t–10)</a:t>
            </a:r>
            <a:r>
              <a:rPr lang="hu-HU" baseline="30000" dirty="0">
                <a:solidFill>
                  <a:srgbClr val="0070C0"/>
                </a:solidFill>
              </a:rPr>
              <a:t>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30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599</Words>
  <Application>Microsoft Office PowerPoint</Application>
  <PresentationFormat>Diavetítés a képernyőre (4:3 oldalarány)</PresentationFormat>
  <Paragraphs>72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16</cp:revision>
  <dcterms:created xsi:type="dcterms:W3CDTF">2020-09-04T11:36:58Z</dcterms:created>
  <dcterms:modified xsi:type="dcterms:W3CDTF">2020-09-06T16:20:52Z</dcterms:modified>
</cp:coreProperties>
</file>