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n_2\Desktop\bevfiz_1a_elm5_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n_2\Desktop\bevfiz_1a_elm5_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n_2\Desktop\bevfiz_1a_elm5_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7417350145118"/>
          <c:y val="0.14862277631962673"/>
          <c:w val="0.75914334754547441"/>
          <c:h val="0.73444808982210552"/>
        </c:manualLayout>
      </c:layout>
      <c:scatterChart>
        <c:scatterStyle val="smoothMarker"/>
        <c:varyColors val="0"/>
        <c:ser>
          <c:idx val="2"/>
          <c:order val="0"/>
          <c:spPr>
            <a:ln w="19050">
              <a:solidFill>
                <a:schemeClr val="accent1"/>
              </a:solidFill>
              <a:prstDash val="sysDot"/>
            </a:ln>
          </c:spPr>
          <c:marker>
            <c:symbol val="none"/>
          </c:marker>
          <c:xVal>
            <c:numRef>
              <c:f>'Munka1 (3)'!$D$2:$D$45</c:f>
              <c:numCache>
                <c:formatCode>General</c:formatCode>
                <c:ptCount val="44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  <c:pt idx="9">
                  <c:v>11.25</c:v>
                </c:pt>
                <c:pt idx="10">
                  <c:v>12.5</c:v>
                </c:pt>
                <c:pt idx="11">
                  <c:v>13.750000000000002</c:v>
                </c:pt>
                <c:pt idx="12">
                  <c:v>15</c:v>
                </c:pt>
                <c:pt idx="13">
                  <c:v>16.25</c:v>
                </c:pt>
                <c:pt idx="14">
                  <c:v>17.5</c:v>
                </c:pt>
                <c:pt idx="15">
                  <c:v>18.75</c:v>
                </c:pt>
                <c:pt idx="16">
                  <c:v>20</c:v>
                </c:pt>
                <c:pt idx="17">
                  <c:v>21.25</c:v>
                </c:pt>
                <c:pt idx="18">
                  <c:v>22.5</c:v>
                </c:pt>
                <c:pt idx="19">
                  <c:v>23.75</c:v>
                </c:pt>
                <c:pt idx="20">
                  <c:v>25</c:v>
                </c:pt>
                <c:pt idx="21">
                  <c:v>26.25</c:v>
                </c:pt>
                <c:pt idx="22">
                  <c:v>27.500000000000004</c:v>
                </c:pt>
                <c:pt idx="23">
                  <c:v>28.749999999999996</c:v>
                </c:pt>
                <c:pt idx="24">
                  <c:v>30</c:v>
                </c:pt>
                <c:pt idx="25">
                  <c:v>31.25</c:v>
                </c:pt>
                <c:pt idx="26">
                  <c:v>32.5</c:v>
                </c:pt>
                <c:pt idx="27">
                  <c:v>33.75</c:v>
                </c:pt>
                <c:pt idx="28">
                  <c:v>35</c:v>
                </c:pt>
                <c:pt idx="29">
                  <c:v>36.25</c:v>
                </c:pt>
                <c:pt idx="30">
                  <c:v>37.5</c:v>
                </c:pt>
                <c:pt idx="31">
                  <c:v>38.75</c:v>
                </c:pt>
                <c:pt idx="32">
                  <c:v>40</c:v>
                </c:pt>
                <c:pt idx="33">
                  <c:v>41.25</c:v>
                </c:pt>
                <c:pt idx="34">
                  <c:v>42.5</c:v>
                </c:pt>
                <c:pt idx="35">
                  <c:v>43.75</c:v>
                </c:pt>
                <c:pt idx="36">
                  <c:v>45</c:v>
                </c:pt>
                <c:pt idx="37">
                  <c:v>46.25</c:v>
                </c:pt>
                <c:pt idx="38">
                  <c:v>47.5</c:v>
                </c:pt>
                <c:pt idx="39">
                  <c:v>48.75</c:v>
                </c:pt>
                <c:pt idx="40">
                  <c:v>50</c:v>
                </c:pt>
                <c:pt idx="41">
                  <c:v>51.249999999999993</c:v>
                </c:pt>
                <c:pt idx="42">
                  <c:v>52.5</c:v>
                </c:pt>
                <c:pt idx="43">
                  <c:v>53.75</c:v>
                </c:pt>
              </c:numCache>
            </c:numRef>
          </c:xVal>
          <c:yVal>
            <c:numRef>
              <c:f>'Munka1 (3)'!$E$2:$E$45</c:f>
              <c:numCache>
                <c:formatCode>General</c:formatCode>
                <c:ptCount val="44"/>
                <c:pt idx="0">
                  <c:v>0</c:v>
                </c:pt>
                <c:pt idx="1">
                  <c:v>2.1150000000000002</c:v>
                </c:pt>
                <c:pt idx="2">
                  <c:v>4.13</c:v>
                </c:pt>
                <c:pt idx="3">
                  <c:v>6.044999999999999</c:v>
                </c:pt>
                <c:pt idx="4">
                  <c:v>7.86</c:v>
                </c:pt>
                <c:pt idx="5">
                  <c:v>9.5749999999999993</c:v>
                </c:pt>
                <c:pt idx="6">
                  <c:v>11.189999999999998</c:v>
                </c:pt>
                <c:pt idx="7">
                  <c:v>12.704999999999998</c:v>
                </c:pt>
                <c:pt idx="8">
                  <c:v>14.12</c:v>
                </c:pt>
                <c:pt idx="9">
                  <c:v>15.434999999999999</c:v>
                </c:pt>
                <c:pt idx="10">
                  <c:v>16.649999999999999</c:v>
                </c:pt>
                <c:pt idx="11">
                  <c:v>17.765000000000001</c:v>
                </c:pt>
                <c:pt idx="12">
                  <c:v>18.779999999999998</c:v>
                </c:pt>
                <c:pt idx="13">
                  <c:v>19.695</c:v>
                </c:pt>
                <c:pt idx="14">
                  <c:v>20.509999999999998</c:v>
                </c:pt>
                <c:pt idx="15">
                  <c:v>21.224999999999994</c:v>
                </c:pt>
                <c:pt idx="16">
                  <c:v>21.839999999999996</c:v>
                </c:pt>
                <c:pt idx="17">
                  <c:v>22.355</c:v>
                </c:pt>
                <c:pt idx="18">
                  <c:v>22.769999999999996</c:v>
                </c:pt>
                <c:pt idx="19">
                  <c:v>23.084999999999997</c:v>
                </c:pt>
                <c:pt idx="20">
                  <c:v>23.299999999999997</c:v>
                </c:pt>
                <c:pt idx="21">
                  <c:v>23.414999999999996</c:v>
                </c:pt>
                <c:pt idx="22">
                  <c:v>23.43</c:v>
                </c:pt>
                <c:pt idx="23">
                  <c:v>23.344999999999999</c:v>
                </c:pt>
                <c:pt idx="24">
                  <c:v>23.159999999999997</c:v>
                </c:pt>
                <c:pt idx="25">
                  <c:v>22.875</c:v>
                </c:pt>
                <c:pt idx="26">
                  <c:v>22.489999999999995</c:v>
                </c:pt>
                <c:pt idx="27">
                  <c:v>22.004999999999995</c:v>
                </c:pt>
                <c:pt idx="28">
                  <c:v>21.419999999999995</c:v>
                </c:pt>
                <c:pt idx="29">
                  <c:v>20.734999999999999</c:v>
                </c:pt>
                <c:pt idx="30">
                  <c:v>19.949999999999989</c:v>
                </c:pt>
                <c:pt idx="31">
                  <c:v>19.064999999999991</c:v>
                </c:pt>
                <c:pt idx="32">
                  <c:v>18.079999999999991</c:v>
                </c:pt>
                <c:pt idx="33">
                  <c:v>16.994999999999997</c:v>
                </c:pt>
                <c:pt idx="34">
                  <c:v>15.810000000000002</c:v>
                </c:pt>
                <c:pt idx="35">
                  <c:v>14.524999999999991</c:v>
                </c:pt>
                <c:pt idx="36">
                  <c:v>13.139999999999986</c:v>
                </c:pt>
                <c:pt idx="37">
                  <c:v>11.655000000000001</c:v>
                </c:pt>
                <c:pt idx="38">
                  <c:v>10.069999999999993</c:v>
                </c:pt>
                <c:pt idx="39">
                  <c:v>8.3849999999999909</c:v>
                </c:pt>
                <c:pt idx="40">
                  <c:v>6.5999999999999943</c:v>
                </c:pt>
                <c:pt idx="41">
                  <c:v>4.7149999999999892</c:v>
                </c:pt>
                <c:pt idx="42">
                  <c:v>2.7299999999999898</c:v>
                </c:pt>
                <c:pt idx="43">
                  <c:v>0.64499999999999602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82656"/>
        <c:axId val="35783232"/>
      </c:scatterChart>
      <c:valAx>
        <c:axId val="35782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hu-HU" sz="1800" b="0"/>
                  <a:t>x</a:t>
                </a:r>
              </a:p>
            </c:rich>
          </c:tx>
          <c:layout>
            <c:manualLayout>
              <c:xMode val="edge"/>
              <c:yMode val="edge"/>
              <c:x val="0.90700986338941925"/>
              <c:y val="0.82312481773111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5783232"/>
        <c:crosses val="autoZero"/>
        <c:crossBetween val="midCat"/>
        <c:majorUnit val="5"/>
      </c:valAx>
      <c:valAx>
        <c:axId val="35783232"/>
        <c:scaling>
          <c:orientation val="minMax"/>
          <c:min val="0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hu-HU" sz="1800" b="0"/>
                  <a:t>z</a:t>
                </a:r>
              </a:p>
            </c:rich>
          </c:tx>
          <c:layout>
            <c:manualLayout>
              <c:xMode val="edge"/>
              <c:yMode val="edge"/>
              <c:x val="9.2859510883812016E-2"/>
              <c:y val="1.4533385120581901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578265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7417350145118"/>
          <c:y val="0.14862277631962673"/>
          <c:w val="0.75914334754547441"/>
          <c:h val="0.73444808982210552"/>
        </c:manualLayout>
      </c:layout>
      <c:scatterChart>
        <c:scatterStyle val="smoothMarker"/>
        <c:varyColors val="0"/>
        <c:ser>
          <c:idx val="1"/>
          <c:order val="1"/>
          <c:marker>
            <c:symbol val="none"/>
          </c:marker>
          <c:xVal>
            <c:numRef>
              <c:f>'Munka1 (3)'!$B$2:$B$29</c:f>
              <c:numCache>
                <c:formatCode>General</c:formatCode>
                <c:ptCount val="28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  <c:pt idx="9">
                  <c:v>11.25</c:v>
                </c:pt>
                <c:pt idx="10">
                  <c:v>12.5</c:v>
                </c:pt>
                <c:pt idx="11">
                  <c:v>13.750000000000002</c:v>
                </c:pt>
                <c:pt idx="12">
                  <c:v>15</c:v>
                </c:pt>
                <c:pt idx="13">
                  <c:v>16.25</c:v>
                </c:pt>
                <c:pt idx="14">
                  <c:v>17.5</c:v>
                </c:pt>
                <c:pt idx="15">
                  <c:v>18.75</c:v>
                </c:pt>
                <c:pt idx="16">
                  <c:v>20</c:v>
                </c:pt>
                <c:pt idx="17">
                  <c:v>21.25</c:v>
                </c:pt>
                <c:pt idx="18">
                  <c:v>22.5</c:v>
                </c:pt>
                <c:pt idx="19">
                  <c:v>23.75</c:v>
                </c:pt>
                <c:pt idx="20">
                  <c:v>25</c:v>
                </c:pt>
              </c:numCache>
            </c:numRef>
          </c:xVal>
          <c:yVal>
            <c:numRef>
              <c:f>'Munka1 (3)'!$C$2:$C$29</c:f>
              <c:numCache>
                <c:formatCode>General</c:formatCode>
                <c:ptCount val="28"/>
                <c:pt idx="0">
                  <c:v>0</c:v>
                </c:pt>
                <c:pt idx="1">
                  <c:v>2.1150000000000002</c:v>
                </c:pt>
                <c:pt idx="2">
                  <c:v>4.13</c:v>
                </c:pt>
                <c:pt idx="3">
                  <c:v>6.044999999999999</c:v>
                </c:pt>
                <c:pt idx="4">
                  <c:v>7.86</c:v>
                </c:pt>
                <c:pt idx="5">
                  <c:v>9.5749999999999993</c:v>
                </c:pt>
                <c:pt idx="6">
                  <c:v>11.189999999999998</c:v>
                </c:pt>
                <c:pt idx="7">
                  <c:v>12.704999999999998</c:v>
                </c:pt>
                <c:pt idx="8">
                  <c:v>14.12</c:v>
                </c:pt>
                <c:pt idx="9">
                  <c:v>15.434999999999999</c:v>
                </c:pt>
                <c:pt idx="10">
                  <c:v>16.649999999999999</c:v>
                </c:pt>
                <c:pt idx="11">
                  <c:v>17.765000000000001</c:v>
                </c:pt>
                <c:pt idx="12">
                  <c:v>18.779999999999998</c:v>
                </c:pt>
                <c:pt idx="13">
                  <c:v>19.695</c:v>
                </c:pt>
                <c:pt idx="14">
                  <c:v>20.509999999999998</c:v>
                </c:pt>
                <c:pt idx="15">
                  <c:v>21.224999999999994</c:v>
                </c:pt>
                <c:pt idx="16">
                  <c:v>21.839999999999996</c:v>
                </c:pt>
                <c:pt idx="17">
                  <c:v>22.355</c:v>
                </c:pt>
                <c:pt idx="18">
                  <c:v>22.769999999999996</c:v>
                </c:pt>
                <c:pt idx="19">
                  <c:v>23.084999999999997</c:v>
                </c:pt>
                <c:pt idx="20">
                  <c:v>23.299999999999997</c:v>
                </c:pt>
              </c:numCache>
            </c:numRef>
          </c:yVal>
          <c:smooth val="1"/>
        </c:ser>
        <c:ser>
          <c:idx val="0"/>
          <c:order val="0"/>
          <c:marker>
            <c:symbol val="none"/>
          </c:marker>
          <c:xVal>
            <c:numRef>
              <c:f>'Munka1 (3)'!$B$2:$B$24</c:f>
              <c:numCache>
                <c:formatCode>General</c:formatCode>
                <c:ptCount val="23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  <c:pt idx="9">
                  <c:v>11.25</c:v>
                </c:pt>
                <c:pt idx="10">
                  <c:v>12.5</c:v>
                </c:pt>
                <c:pt idx="11">
                  <c:v>13.750000000000002</c:v>
                </c:pt>
                <c:pt idx="12">
                  <c:v>15</c:v>
                </c:pt>
                <c:pt idx="13">
                  <c:v>16.25</c:v>
                </c:pt>
                <c:pt idx="14">
                  <c:v>17.5</c:v>
                </c:pt>
                <c:pt idx="15">
                  <c:v>18.75</c:v>
                </c:pt>
                <c:pt idx="16">
                  <c:v>20</c:v>
                </c:pt>
                <c:pt idx="17">
                  <c:v>21.25</c:v>
                </c:pt>
                <c:pt idx="18">
                  <c:v>22.5</c:v>
                </c:pt>
                <c:pt idx="19">
                  <c:v>23.75</c:v>
                </c:pt>
                <c:pt idx="20">
                  <c:v>25</c:v>
                </c:pt>
              </c:numCache>
            </c:numRef>
          </c:xVal>
          <c:yVal>
            <c:numRef>
              <c:f>'Munka1 (3)'!$C$2:$C$24</c:f>
              <c:numCache>
                <c:formatCode>General</c:formatCode>
                <c:ptCount val="23"/>
                <c:pt idx="0">
                  <c:v>0</c:v>
                </c:pt>
                <c:pt idx="1">
                  <c:v>2.1150000000000002</c:v>
                </c:pt>
                <c:pt idx="2">
                  <c:v>4.13</c:v>
                </c:pt>
                <c:pt idx="3">
                  <c:v>6.044999999999999</c:v>
                </c:pt>
                <c:pt idx="4">
                  <c:v>7.86</c:v>
                </c:pt>
                <c:pt idx="5">
                  <c:v>9.5749999999999993</c:v>
                </c:pt>
                <c:pt idx="6">
                  <c:v>11.189999999999998</c:v>
                </c:pt>
                <c:pt idx="7">
                  <c:v>12.704999999999998</c:v>
                </c:pt>
                <c:pt idx="8">
                  <c:v>14.12</c:v>
                </c:pt>
                <c:pt idx="9">
                  <c:v>15.434999999999999</c:v>
                </c:pt>
                <c:pt idx="10">
                  <c:v>16.649999999999999</c:v>
                </c:pt>
                <c:pt idx="11">
                  <c:v>17.765000000000001</c:v>
                </c:pt>
                <c:pt idx="12">
                  <c:v>18.779999999999998</c:v>
                </c:pt>
                <c:pt idx="13">
                  <c:v>19.695</c:v>
                </c:pt>
                <c:pt idx="14">
                  <c:v>20.509999999999998</c:v>
                </c:pt>
                <c:pt idx="15">
                  <c:v>21.224999999999994</c:v>
                </c:pt>
                <c:pt idx="16">
                  <c:v>21.839999999999996</c:v>
                </c:pt>
                <c:pt idx="17">
                  <c:v>22.355</c:v>
                </c:pt>
                <c:pt idx="18">
                  <c:v>22.769999999999996</c:v>
                </c:pt>
                <c:pt idx="19">
                  <c:v>23.084999999999997</c:v>
                </c:pt>
                <c:pt idx="20">
                  <c:v>23.299999999999997</c:v>
                </c:pt>
              </c:numCache>
            </c:numRef>
          </c:yVal>
          <c:smooth val="1"/>
        </c:ser>
        <c:ser>
          <c:idx val="2"/>
          <c:order val="2"/>
          <c:spPr>
            <a:ln w="12700">
              <a:solidFill>
                <a:schemeClr val="accent1"/>
              </a:solidFill>
              <a:prstDash val="sysDot"/>
            </a:ln>
          </c:spPr>
          <c:marker>
            <c:symbol val="none"/>
          </c:marker>
          <c:xVal>
            <c:numRef>
              <c:f>'Munka1 (3)'!$D$22:$D$45</c:f>
              <c:numCache>
                <c:formatCode>General</c:formatCode>
                <c:ptCount val="24"/>
                <c:pt idx="0">
                  <c:v>25</c:v>
                </c:pt>
                <c:pt idx="1">
                  <c:v>26.25</c:v>
                </c:pt>
                <c:pt idx="2">
                  <c:v>27.500000000000004</c:v>
                </c:pt>
                <c:pt idx="3">
                  <c:v>28.749999999999996</c:v>
                </c:pt>
                <c:pt idx="4">
                  <c:v>30</c:v>
                </c:pt>
                <c:pt idx="5">
                  <c:v>31.25</c:v>
                </c:pt>
                <c:pt idx="6">
                  <c:v>32.5</c:v>
                </c:pt>
                <c:pt idx="7">
                  <c:v>33.75</c:v>
                </c:pt>
                <c:pt idx="8">
                  <c:v>35</c:v>
                </c:pt>
                <c:pt idx="9">
                  <c:v>36.25</c:v>
                </c:pt>
                <c:pt idx="10">
                  <c:v>37.5</c:v>
                </c:pt>
                <c:pt idx="11">
                  <c:v>38.75</c:v>
                </c:pt>
                <c:pt idx="12">
                  <c:v>40</c:v>
                </c:pt>
                <c:pt idx="13">
                  <c:v>41.25</c:v>
                </c:pt>
                <c:pt idx="14">
                  <c:v>42.5</c:v>
                </c:pt>
                <c:pt idx="15">
                  <c:v>43.75</c:v>
                </c:pt>
                <c:pt idx="16">
                  <c:v>45</c:v>
                </c:pt>
                <c:pt idx="17">
                  <c:v>46.25</c:v>
                </c:pt>
                <c:pt idx="18">
                  <c:v>47.5</c:v>
                </c:pt>
                <c:pt idx="19">
                  <c:v>48.75</c:v>
                </c:pt>
                <c:pt idx="20">
                  <c:v>50</c:v>
                </c:pt>
                <c:pt idx="21">
                  <c:v>51.249999999999993</c:v>
                </c:pt>
                <c:pt idx="22">
                  <c:v>52.5</c:v>
                </c:pt>
                <c:pt idx="23">
                  <c:v>53.75</c:v>
                </c:pt>
              </c:numCache>
            </c:numRef>
          </c:xVal>
          <c:yVal>
            <c:numRef>
              <c:f>'Munka1 (3)'!$E$22:$E$45</c:f>
              <c:numCache>
                <c:formatCode>General</c:formatCode>
                <c:ptCount val="24"/>
                <c:pt idx="0">
                  <c:v>23.299999999999997</c:v>
                </c:pt>
                <c:pt idx="1">
                  <c:v>23.414999999999996</c:v>
                </c:pt>
                <c:pt idx="2">
                  <c:v>23.43</c:v>
                </c:pt>
                <c:pt idx="3">
                  <c:v>23.344999999999999</c:v>
                </c:pt>
                <c:pt idx="4">
                  <c:v>23.159999999999997</c:v>
                </c:pt>
                <c:pt idx="5">
                  <c:v>22.875</c:v>
                </c:pt>
                <c:pt idx="6">
                  <c:v>22.489999999999995</c:v>
                </c:pt>
                <c:pt idx="7">
                  <c:v>22.004999999999995</c:v>
                </c:pt>
                <c:pt idx="8">
                  <c:v>21.419999999999995</c:v>
                </c:pt>
                <c:pt idx="9">
                  <c:v>20.734999999999999</c:v>
                </c:pt>
                <c:pt idx="10">
                  <c:v>19.949999999999989</c:v>
                </c:pt>
                <c:pt idx="11">
                  <c:v>19.064999999999991</c:v>
                </c:pt>
                <c:pt idx="12">
                  <c:v>18.079999999999991</c:v>
                </c:pt>
                <c:pt idx="13">
                  <c:v>16.994999999999997</c:v>
                </c:pt>
                <c:pt idx="14">
                  <c:v>15.810000000000002</c:v>
                </c:pt>
                <c:pt idx="15">
                  <c:v>14.524999999999991</c:v>
                </c:pt>
                <c:pt idx="16">
                  <c:v>13.139999999999986</c:v>
                </c:pt>
                <c:pt idx="17">
                  <c:v>11.655000000000001</c:v>
                </c:pt>
                <c:pt idx="18">
                  <c:v>10.069999999999993</c:v>
                </c:pt>
                <c:pt idx="19">
                  <c:v>8.3849999999999909</c:v>
                </c:pt>
                <c:pt idx="20">
                  <c:v>6.5999999999999943</c:v>
                </c:pt>
                <c:pt idx="21">
                  <c:v>4.7149999999999892</c:v>
                </c:pt>
                <c:pt idx="22">
                  <c:v>2.7299999999999898</c:v>
                </c:pt>
                <c:pt idx="23">
                  <c:v>0.64499999999999602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674432"/>
        <c:axId val="39675008"/>
      </c:scatterChart>
      <c:valAx>
        <c:axId val="39674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hu-HU" sz="1800" b="0"/>
                  <a:t>x</a:t>
                </a:r>
              </a:p>
            </c:rich>
          </c:tx>
          <c:layout>
            <c:manualLayout>
              <c:xMode val="edge"/>
              <c:yMode val="edge"/>
              <c:x val="0.90700986338941925"/>
              <c:y val="0.82312481773111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675008"/>
        <c:crosses val="autoZero"/>
        <c:crossBetween val="midCat"/>
        <c:majorUnit val="5"/>
      </c:valAx>
      <c:valAx>
        <c:axId val="39675008"/>
        <c:scaling>
          <c:orientation val="minMax"/>
          <c:min val="0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hu-HU" sz="1800" b="0"/>
                  <a:t>z</a:t>
                </a:r>
              </a:p>
            </c:rich>
          </c:tx>
          <c:layout>
            <c:manualLayout>
              <c:xMode val="edge"/>
              <c:yMode val="edge"/>
              <c:x val="9.2859510883812016E-2"/>
              <c:y val="1.4533385120581901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67443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7417350145118"/>
          <c:y val="0.14862277631962673"/>
          <c:w val="0.75914334754547441"/>
          <c:h val="0.73444808982210552"/>
        </c:manualLayout>
      </c:layout>
      <c:scatterChart>
        <c:scatterStyle val="smoothMarker"/>
        <c:varyColors val="0"/>
        <c:ser>
          <c:idx val="1"/>
          <c:order val="1"/>
          <c:marker>
            <c:symbol val="none"/>
          </c:marker>
          <c:xVal>
            <c:numRef>
              <c:f>'Munka1 (3)'!$B$2:$B$29</c:f>
              <c:numCache>
                <c:formatCode>General</c:formatCode>
                <c:ptCount val="28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  <c:pt idx="9">
                  <c:v>11.25</c:v>
                </c:pt>
                <c:pt idx="10">
                  <c:v>12.5</c:v>
                </c:pt>
                <c:pt idx="11">
                  <c:v>13.750000000000002</c:v>
                </c:pt>
                <c:pt idx="12">
                  <c:v>15</c:v>
                </c:pt>
                <c:pt idx="13">
                  <c:v>16.25</c:v>
                </c:pt>
                <c:pt idx="14">
                  <c:v>17.5</c:v>
                </c:pt>
                <c:pt idx="15">
                  <c:v>18.75</c:v>
                </c:pt>
                <c:pt idx="16">
                  <c:v>20</c:v>
                </c:pt>
                <c:pt idx="17">
                  <c:v>21.25</c:v>
                </c:pt>
                <c:pt idx="18">
                  <c:v>22.5</c:v>
                </c:pt>
                <c:pt idx="19">
                  <c:v>23.75</c:v>
                </c:pt>
                <c:pt idx="20">
                  <c:v>25</c:v>
                </c:pt>
              </c:numCache>
            </c:numRef>
          </c:xVal>
          <c:yVal>
            <c:numRef>
              <c:f>'Munka1 (3)'!$C$2:$C$29</c:f>
              <c:numCache>
                <c:formatCode>General</c:formatCode>
                <c:ptCount val="28"/>
                <c:pt idx="0">
                  <c:v>0</c:v>
                </c:pt>
                <c:pt idx="1">
                  <c:v>2.1150000000000002</c:v>
                </c:pt>
                <c:pt idx="2">
                  <c:v>4.13</c:v>
                </c:pt>
                <c:pt idx="3">
                  <c:v>6.044999999999999</c:v>
                </c:pt>
                <c:pt idx="4">
                  <c:v>7.86</c:v>
                </c:pt>
                <c:pt idx="5">
                  <c:v>9.5749999999999993</c:v>
                </c:pt>
                <c:pt idx="6">
                  <c:v>11.189999999999998</c:v>
                </c:pt>
                <c:pt idx="7">
                  <c:v>12.704999999999998</c:v>
                </c:pt>
                <c:pt idx="8">
                  <c:v>14.12</c:v>
                </c:pt>
                <c:pt idx="9">
                  <c:v>15.434999999999999</c:v>
                </c:pt>
                <c:pt idx="10">
                  <c:v>16.649999999999999</c:v>
                </c:pt>
                <c:pt idx="11">
                  <c:v>17.765000000000001</c:v>
                </c:pt>
                <c:pt idx="12">
                  <c:v>18.779999999999998</c:v>
                </c:pt>
                <c:pt idx="13">
                  <c:v>19.695</c:v>
                </c:pt>
                <c:pt idx="14">
                  <c:v>20.509999999999998</c:v>
                </c:pt>
                <c:pt idx="15">
                  <c:v>21.224999999999994</c:v>
                </c:pt>
                <c:pt idx="16">
                  <c:v>21.839999999999996</c:v>
                </c:pt>
                <c:pt idx="17">
                  <c:v>22.355</c:v>
                </c:pt>
                <c:pt idx="18">
                  <c:v>22.769999999999996</c:v>
                </c:pt>
                <c:pt idx="19">
                  <c:v>23.084999999999997</c:v>
                </c:pt>
                <c:pt idx="20">
                  <c:v>23.299999999999997</c:v>
                </c:pt>
              </c:numCache>
            </c:numRef>
          </c:yVal>
          <c:smooth val="1"/>
        </c:ser>
        <c:ser>
          <c:idx val="0"/>
          <c:order val="0"/>
          <c:marker>
            <c:symbol val="none"/>
          </c:marker>
          <c:xVal>
            <c:numRef>
              <c:f>'Munka1 (3)'!$B$2:$B$24</c:f>
              <c:numCache>
                <c:formatCode>General</c:formatCode>
                <c:ptCount val="23"/>
                <c:pt idx="0">
                  <c:v>0</c:v>
                </c:pt>
                <c:pt idx="1">
                  <c:v>1.25</c:v>
                </c:pt>
                <c:pt idx="2">
                  <c:v>2.5</c:v>
                </c:pt>
                <c:pt idx="3">
                  <c:v>3.75</c:v>
                </c:pt>
                <c:pt idx="4">
                  <c:v>5</c:v>
                </c:pt>
                <c:pt idx="5">
                  <c:v>6.25</c:v>
                </c:pt>
                <c:pt idx="6">
                  <c:v>7.5</c:v>
                </c:pt>
                <c:pt idx="7">
                  <c:v>8.75</c:v>
                </c:pt>
                <c:pt idx="8">
                  <c:v>10</c:v>
                </c:pt>
                <c:pt idx="9">
                  <c:v>11.25</c:v>
                </c:pt>
                <c:pt idx="10">
                  <c:v>12.5</c:v>
                </c:pt>
                <c:pt idx="11">
                  <c:v>13.750000000000002</c:v>
                </c:pt>
                <c:pt idx="12">
                  <c:v>15</c:v>
                </c:pt>
                <c:pt idx="13">
                  <c:v>16.25</c:v>
                </c:pt>
                <c:pt idx="14">
                  <c:v>17.5</c:v>
                </c:pt>
                <c:pt idx="15">
                  <c:v>18.75</c:v>
                </c:pt>
                <c:pt idx="16">
                  <c:v>20</c:v>
                </c:pt>
                <c:pt idx="17">
                  <c:v>21.25</c:v>
                </c:pt>
                <c:pt idx="18">
                  <c:v>22.5</c:v>
                </c:pt>
                <c:pt idx="19">
                  <c:v>23.75</c:v>
                </c:pt>
                <c:pt idx="20">
                  <c:v>25</c:v>
                </c:pt>
              </c:numCache>
            </c:numRef>
          </c:xVal>
          <c:yVal>
            <c:numRef>
              <c:f>'Munka1 (3)'!$C$2:$C$24</c:f>
              <c:numCache>
                <c:formatCode>General</c:formatCode>
                <c:ptCount val="23"/>
                <c:pt idx="0">
                  <c:v>0</c:v>
                </c:pt>
                <c:pt idx="1">
                  <c:v>2.1150000000000002</c:v>
                </c:pt>
                <c:pt idx="2">
                  <c:v>4.13</c:v>
                </c:pt>
                <c:pt idx="3">
                  <c:v>6.044999999999999</c:v>
                </c:pt>
                <c:pt idx="4">
                  <c:v>7.86</c:v>
                </c:pt>
                <c:pt idx="5">
                  <c:v>9.5749999999999993</c:v>
                </c:pt>
                <c:pt idx="6">
                  <c:v>11.189999999999998</c:v>
                </c:pt>
                <c:pt idx="7">
                  <c:v>12.704999999999998</c:v>
                </c:pt>
                <c:pt idx="8">
                  <c:v>14.12</c:v>
                </c:pt>
                <c:pt idx="9">
                  <c:v>15.434999999999999</c:v>
                </c:pt>
                <c:pt idx="10">
                  <c:v>16.649999999999999</c:v>
                </c:pt>
                <c:pt idx="11">
                  <c:v>17.765000000000001</c:v>
                </c:pt>
                <c:pt idx="12">
                  <c:v>18.779999999999998</c:v>
                </c:pt>
                <c:pt idx="13">
                  <c:v>19.695</c:v>
                </c:pt>
                <c:pt idx="14">
                  <c:v>20.509999999999998</c:v>
                </c:pt>
                <c:pt idx="15">
                  <c:v>21.224999999999994</c:v>
                </c:pt>
                <c:pt idx="16">
                  <c:v>21.839999999999996</c:v>
                </c:pt>
                <c:pt idx="17">
                  <c:v>22.355</c:v>
                </c:pt>
                <c:pt idx="18">
                  <c:v>22.769999999999996</c:v>
                </c:pt>
                <c:pt idx="19">
                  <c:v>23.084999999999997</c:v>
                </c:pt>
                <c:pt idx="20">
                  <c:v>23.299999999999997</c:v>
                </c:pt>
              </c:numCache>
            </c:numRef>
          </c:yVal>
          <c:smooth val="1"/>
        </c:ser>
        <c:ser>
          <c:idx val="2"/>
          <c:order val="2"/>
          <c:spPr>
            <a:ln w="12700">
              <a:solidFill>
                <a:schemeClr val="accent1"/>
              </a:solidFill>
              <a:prstDash val="sysDot"/>
            </a:ln>
          </c:spPr>
          <c:marker>
            <c:symbol val="none"/>
          </c:marker>
          <c:xVal>
            <c:numRef>
              <c:f>'Munka1 (3)'!$D$22:$D$45</c:f>
              <c:numCache>
                <c:formatCode>General</c:formatCode>
                <c:ptCount val="24"/>
                <c:pt idx="0">
                  <c:v>25</c:v>
                </c:pt>
                <c:pt idx="1">
                  <c:v>26.25</c:v>
                </c:pt>
                <c:pt idx="2">
                  <c:v>27.500000000000004</c:v>
                </c:pt>
                <c:pt idx="3">
                  <c:v>28.749999999999996</c:v>
                </c:pt>
                <c:pt idx="4">
                  <c:v>30</c:v>
                </c:pt>
                <c:pt idx="5">
                  <c:v>31.25</c:v>
                </c:pt>
                <c:pt idx="6">
                  <c:v>32.5</c:v>
                </c:pt>
                <c:pt idx="7">
                  <c:v>33.75</c:v>
                </c:pt>
                <c:pt idx="8">
                  <c:v>35</c:v>
                </c:pt>
                <c:pt idx="9">
                  <c:v>36.25</c:v>
                </c:pt>
                <c:pt idx="10">
                  <c:v>37.5</c:v>
                </c:pt>
                <c:pt idx="11">
                  <c:v>38.75</c:v>
                </c:pt>
                <c:pt idx="12">
                  <c:v>40</c:v>
                </c:pt>
                <c:pt idx="13">
                  <c:v>41.25</c:v>
                </c:pt>
                <c:pt idx="14">
                  <c:v>42.5</c:v>
                </c:pt>
                <c:pt idx="15">
                  <c:v>43.75</c:v>
                </c:pt>
                <c:pt idx="16">
                  <c:v>45</c:v>
                </c:pt>
                <c:pt idx="17">
                  <c:v>46.25</c:v>
                </c:pt>
                <c:pt idx="18">
                  <c:v>47.5</c:v>
                </c:pt>
                <c:pt idx="19">
                  <c:v>48.75</c:v>
                </c:pt>
                <c:pt idx="20">
                  <c:v>50</c:v>
                </c:pt>
                <c:pt idx="21">
                  <c:v>51.249999999999993</c:v>
                </c:pt>
                <c:pt idx="22">
                  <c:v>52.5</c:v>
                </c:pt>
                <c:pt idx="23">
                  <c:v>53.75</c:v>
                </c:pt>
              </c:numCache>
            </c:numRef>
          </c:xVal>
          <c:yVal>
            <c:numRef>
              <c:f>'Munka1 (3)'!$E$22:$E$45</c:f>
              <c:numCache>
                <c:formatCode>General</c:formatCode>
                <c:ptCount val="24"/>
                <c:pt idx="0">
                  <c:v>23.299999999999997</c:v>
                </c:pt>
                <c:pt idx="1">
                  <c:v>23.414999999999996</c:v>
                </c:pt>
                <c:pt idx="2">
                  <c:v>23.43</c:v>
                </c:pt>
                <c:pt idx="3">
                  <c:v>23.344999999999999</c:v>
                </c:pt>
                <c:pt idx="4">
                  <c:v>23.159999999999997</c:v>
                </c:pt>
                <c:pt idx="5">
                  <c:v>22.875</c:v>
                </c:pt>
                <c:pt idx="6">
                  <c:v>22.489999999999995</c:v>
                </c:pt>
                <c:pt idx="7">
                  <c:v>22.004999999999995</c:v>
                </c:pt>
                <c:pt idx="8">
                  <c:v>21.419999999999995</c:v>
                </c:pt>
                <c:pt idx="9">
                  <c:v>20.734999999999999</c:v>
                </c:pt>
                <c:pt idx="10">
                  <c:v>19.949999999999989</c:v>
                </c:pt>
                <c:pt idx="11">
                  <c:v>19.064999999999991</c:v>
                </c:pt>
                <c:pt idx="12">
                  <c:v>18.079999999999991</c:v>
                </c:pt>
                <c:pt idx="13">
                  <c:v>16.994999999999997</c:v>
                </c:pt>
                <c:pt idx="14">
                  <c:v>15.810000000000002</c:v>
                </c:pt>
                <c:pt idx="15">
                  <c:v>14.524999999999991</c:v>
                </c:pt>
                <c:pt idx="16">
                  <c:v>13.139999999999986</c:v>
                </c:pt>
                <c:pt idx="17">
                  <c:v>11.655000000000001</c:v>
                </c:pt>
                <c:pt idx="18">
                  <c:v>10.069999999999993</c:v>
                </c:pt>
                <c:pt idx="19">
                  <c:v>8.3849999999999909</c:v>
                </c:pt>
                <c:pt idx="20">
                  <c:v>6.5999999999999943</c:v>
                </c:pt>
                <c:pt idx="21">
                  <c:v>4.7149999999999892</c:v>
                </c:pt>
                <c:pt idx="22">
                  <c:v>2.7299999999999898</c:v>
                </c:pt>
                <c:pt idx="23">
                  <c:v>0.64499999999999602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678464"/>
        <c:axId val="39679040"/>
      </c:scatterChart>
      <c:valAx>
        <c:axId val="39678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0"/>
                </a:pPr>
                <a:r>
                  <a:rPr lang="hu-HU" sz="1800" b="0"/>
                  <a:t>x</a:t>
                </a:r>
              </a:p>
            </c:rich>
          </c:tx>
          <c:layout>
            <c:manualLayout>
              <c:xMode val="edge"/>
              <c:yMode val="edge"/>
              <c:x val="0.90700986338941925"/>
              <c:y val="0.82312481773111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679040"/>
        <c:crosses val="autoZero"/>
        <c:crossBetween val="midCat"/>
        <c:majorUnit val="5"/>
      </c:valAx>
      <c:valAx>
        <c:axId val="39679040"/>
        <c:scaling>
          <c:orientation val="minMax"/>
          <c:min val="0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hu-HU" sz="1800" b="0"/>
                  <a:t>z</a:t>
                </a:r>
              </a:p>
            </c:rich>
          </c:tx>
          <c:layout>
            <c:manualLayout>
              <c:xMode val="edge"/>
              <c:yMode val="edge"/>
              <c:x val="9.2859510883812016E-2"/>
              <c:y val="1.4533385120581901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67846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32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826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241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910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345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434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884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50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631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024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059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D10B8-4F39-46A6-B27A-EEAB5EE5E060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72146-D2CC-43E4-A7A2-38851C2D1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921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76470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1A/7. </a:t>
            </a:r>
            <a:r>
              <a:rPr lang="hu-HU" b="1" dirty="0"/>
              <a:t>(MÁ 132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testet 25 m/s kezdősebességgel, 60°-os szögben ferdén elhajítunk. Hol van 2 s múlva, és mekkora a sebessége</a:t>
            </a:r>
            <a:r>
              <a:rPr lang="hu-HU" dirty="0" smtClean="0"/>
              <a:t>?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u="sng" dirty="0" smtClean="0"/>
          </a:p>
          <a:p>
            <a:r>
              <a:rPr lang="hu-HU" u="sng" dirty="0" smtClean="0"/>
              <a:t>Megoldás</a:t>
            </a:r>
            <a:endParaRPr lang="hu-HU" dirty="0"/>
          </a:p>
          <a:p>
            <a:r>
              <a:rPr lang="hu-HU" dirty="0"/>
              <a:t>A test helyének vízszintes koordinátája x 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0x</a:t>
            </a:r>
            <a:r>
              <a:rPr lang="hu-HU" dirty="0"/>
              <a:t>t, </a:t>
            </a:r>
            <a:endParaRPr lang="hu-HU" dirty="0" smtClean="0"/>
          </a:p>
          <a:p>
            <a:r>
              <a:rPr lang="hu-HU" dirty="0" smtClean="0"/>
              <a:t>függőleges </a:t>
            </a:r>
            <a:r>
              <a:rPr lang="hu-HU" dirty="0"/>
              <a:t>koordinátája z = z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0z</a:t>
            </a:r>
            <a:r>
              <a:rPr lang="hu-HU" dirty="0"/>
              <a:t>t – ½gt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r>
              <a:rPr lang="hu-HU" dirty="0"/>
              <a:t>x</a:t>
            </a:r>
            <a:r>
              <a:rPr lang="hu-HU" baseline="-25000" dirty="0"/>
              <a:t>0</a:t>
            </a:r>
            <a:r>
              <a:rPr lang="hu-HU" dirty="0"/>
              <a:t> és z</a:t>
            </a:r>
            <a:r>
              <a:rPr lang="hu-HU" baseline="-25000" dirty="0"/>
              <a:t>0</a:t>
            </a:r>
            <a:r>
              <a:rPr lang="hu-HU" dirty="0"/>
              <a:t> választható zérusnak.</a:t>
            </a:r>
          </a:p>
          <a:p>
            <a:r>
              <a:rPr lang="hu-HU" dirty="0"/>
              <a:t>v</a:t>
            </a:r>
            <a:r>
              <a:rPr lang="hu-HU" baseline="-25000" dirty="0"/>
              <a:t>0x</a:t>
            </a:r>
            <a:r>
              <a:rPr lang="hu-HU" dirty="0"/>
              <a:t> = v</a:t>
            </a:r>
            <a:r>
              <a:rPr lang="hu-HU" baseline="-25000" dirty="0"/>
              <a:t>0 </a:t>
            </a:r>
            <a:r>
              <a:rPr lang="hu-HU" dirty="0" smtClean="0"/>
              <a:t>cos</a:t>
            </a:r>
            <a:r>
              <a:rPr lang="el-GR" dirty="0" smtClean="0">
                <a:latin typeface="Calibri"/>
              </a:rPr>
              <a:t>α</a:t>
            </a:r>
            <a:r>
              <a:rPr lang="hu-HU" dirty="0" smtClean="0"/>
              <a:t> </a:t>
            </a:r>
            <a:r>
              <a:rPr lang="hu-HU" dirty="0"/>
              <a:t>= 25∙cos60° = 12,5 m/s; 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hu-HU" baseline="-25000" dirty="0" smtClean="0"/>
              <a:t>0z</a:t>
            </a:r>
            <a:r>
              <a:rPr lang="hu-HU" dirty="0" smtClean="0"/>
              <a:t> </a:t>
            </a:r>
            <a:r>
              <a:rPr lang="hu-HU" dirty="0"/>
              <a:t>= v</a:t>
            </a:r>
            <a:r>
              <a:rPr lang="hu-HU" baseline="-25000" dirty="0"/>
              <a:t>0 </a:t>
            </a:r>
            <a:r>
              <a:rPr lang="hu-HU" dirty="0" smtClean="0"/>
              <a:t>sin</a:t>
            </a:r>
            <a:r>
              <a:rPr lang="el-GR" dirty="0" smtClean="0">
                <a:latin typeface="Calibri"/>
              </a:rPr>
              <a:t>α</a:t>
            </a:r>
            <a:r>
              <a:rPr lang="hu-HU" dirty="0" smtClean="0"/>
              <a:t> </a:t>
            </a:r>
            <a:r>
              <a:rPr lang="hu-HU" dirty="0"/>
              <a:t>= 25∙sin60° = 21,65 m/s, </a:t>
            </a:r>
            <a:endParaRPr lang="hu-HU" dirty="0" smtClean="0"/>
          </a:p>
          <a:p>
            <a:r>
              <a:rPr lang="hu-HU" dirty="0" smtClean="0"/>
              <a:t>tehát</a:t>
            </a:r>
            <a:endParaRPr lang="hu-HU" dirty="0"/>
          </a:p>
          <a:p>
            <a:r>
              <a:rPr lang="hu-HU" dirty="0"/>
              <a:t>x(t) = 12,5t  és  z(t) = 21,65t – 5t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223703"/>
              </p:ext>
            </p:extLst>
          </p:nvPr>
        </p:nvGraphicFramePr>
        <p:xfrm>
          <a:off x="683568" y="1700808"/>
          <a:ext cx="3806918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725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764704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1A/7. </a:t>
            </a:r>
            <a:r>
              <a:rPr lang="hu-HU" b="1" dirty="0"/>
              <a:t>(MÁ 132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testet 25 m/s kezdősebességgel, 60°-os szögben ferdén elhajítunk. Hol van 2 s múlva, és mekkora a sebessége</a:t>
            </a:r>
            <a:r>
              <a:rPr lang="hu-HU" dirty="0" smtClean="0"/>
              <a:t>?</a:t>
            </a:r>
          </a:p>
          <a:p>
            <a:endParaRPr lang="hu-HU" dirty="0"/>
          </a:p>
          <a:p>
            <a:r>
              <a:rPr lang="hu-HU" dirty="0" smtClean="0"/>
              <a:t>x(t</a:t>
            </a:r>
            <a:r>
              <a:rPr lang="hu-HU" dirty="0"/>
              <a:t>) = 12,5t  és  z(t) = 21,65t – 5t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Behelyettesítve </a:t>
            </a:r>
            <a:r>
              <a:rPr lang="hu-HU" dirty="0"/>
              <a:t>t = 2 </a:t>
            </a:r>
            <a:r>
              <a:rPr lang="hu-HU" dirty="0" err="1"/>
              <a:t>s-ot</a:t>
            </a:r>
            <a:r>
              <a:rPr lang="hu-HU" dirty="0"/>
              <a:t>  </a:t>
            </a:r>
            <a:endParaRPr lang="hu-HU" dirty="0" smtClean="0"/>
          </a:p>
          <a:p>
            <a:r>
              <a:rPr lang="hu-HU" dirty="0" smtClean="0"/>
              <a:t>x(2</a:t>
            </a:r>
            <a:r>
              <a:rPr lang="hu-HU" dirty="0"/>
              <a:t>) = 12,5∙2 = 25 m;   </a:t>
            </a:r>
            <a:endParaRPr lang="hu-HU" dirty="0" smtClean="0"/>
          </a:p>
          <a:p>
            <a:r>
              <a:rPr lang="hu-HU" dirty="0" smtClean="0"/>
              <a:t>z(2</a:t>
            </a:r>
            <a:r>
              <a:rPr lang="hu-HU" dirty="0"/>
              <a:t>) = 21,65∙2 – 5∙2</a:t>
            </a:r>
            <a:r>
              <a:rPr lang="hu-HU" baseline="30000" dirty="0"/>
              <a:t>2</a:t>
            </a:r>
            <a:r>
              <a:rPr lang="hu-HU" dirty="0"/>
              <a:t> = 23,30 m.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3682482"/>
              </p:ext>
            </p:extLst>
          </p:nvPr>
        </p:nvGraphicFramePr>
        <p:xfrm>
          <a:off x="4647887" y="1844824"/>
          <a:ext cx="3806918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610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76470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1A/7. </a:t>
            </a:r>
            <a:r>
              <a:rPr lang="hu-HU" b="1" dirty="0"/>
              <a:t>(MÁ 132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Egy </a:t>
            </a:r>
            <a:r>
              <a:rPr lang="hu-HU" dirty="0"/>
              <a:t>testet 25 m/s kezdősebességgel, 60°-os szögben ferdén elhajítunk. Hol van 2 s múlva, és mekkora a sebessége</a:t>
            </a:r>
            <a:r>
              <a:rPr lang="hu-HU" dirty="0" smtClean="0"/>
              <a:t>?</a:t>
            </a:r>
          </a:p>
          <a:p>
            <a:endParaRPr lang="hu-HU" dirty="0"/>
          </a:p>
          <a:p>
            <a:r>
              <a:rPr lang="hu-HU" dirty="0" smtClean="0"/>
              <a:t>x(t</a:t>
            </a:r>
            <a:r>
              <a:rPr lang="hu-HU" dirty="0"/>
              <a:t>) = 12,5t  és  z(t) = 21,65t – 5t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  <a:p>
            <a:endParaRPr lang="hu-HU" dirty="0" smtClean="0"/>
          </a:p>
          <a:p>
            <a:r>
              <a:rPr lang="hu-HU" dirty="0" smtClean="0"/>
              <a:t>Behelyettesítve </a:t>
            </a:r>
            <a:r>
              <a:rPr lang="hu-HU" dirty="0"/>
              <a:t>t = 2 </a:t>
            </a:r>
            <a:r>
              <a:rPr lang="hu-HU" dirty="0" err="1"/>
              <a:t>s-ot</a:t>
            </a:r>
            <a:r>
              <a:rPr lang="hu-HU" dirty="0"/>
              <a:t>  </a:t>
            </a:r>
            <a:endParaRPr lang="hu-HU" dirty="0" smtClean="0"/>
          </a:p>
          <a:p>
            <a:r>
              <a:rPr lang="hu-HU" dirty="0" smtClean="0"/>
              <a:t>x(2</a:t>
            </a:r>
            <a:r>
              <a:rPr lang="hu-HU" dirty="0"/>
              <a:t>) = 12,5∙2 = 25 m;   </a:t>
            </a:r>
            <a:endParaRPr lang="hu-HU" dirty="0" smtClean="0"/>
          </a:p>
          <a:p>
            <a:r>
              <a:rPr lang="hu-HU" dirty="0" smtClean="0"/>
              <a:t>z(2</a:t>
            </a:r>
            <a:r>
              <a:rPr lang="hu-HU" dirty="0"/>
              <a:t>) = 21,65∙2 – 5∙2</a:t>
            </a:r>
            <a:r>
              <a:rPr lang="hu-HU" baseline="30000" dirty="0"/>
              <a:t>2</a:t>
            </a:r>
            <a:r>
              <a:rPr lang="hu-HU" dirty="0"/>
              <a:t> = 23,30 m.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test sebességének komponensei </a:t>
            </a:r>
            <a:endParaRPr lang="hu-HU" dirty="0" smtClean="0"/>
          </a:p>
          <a:p>
            <a:r>
              <a:rPr lang="hu-HU" dirty="0" err="1" smtClean="0"/>
              <a:t>v</a:t>
            </a:r>
            <a:r>
              <a:rPr lang="hu-HU" baseline="-25000" dirty="0" err="1" smtClean="0"/>
              <a:t>x</a:t>
            </a:r>
            <a:r>
              <a:rPr lang="hu-HU" dirty="0" smtClean="0"/>
              <a:t> </a:t>
            </a:r>
            <a:r>
              <a:rPr lang="hu-HU" dirty="0"/>
              <a:t>= v</a:t>
            </a:r>
            <a:r>
              <a:rPr lang="hu-HU" baseline="-25000" dirty="0"/>
              <a:t>0x</a:t>
            </a:r>
            <a:r>
              <a:rPr lang="hu-HU" dirty="0"/>
              <a:t> = 25∙cos60° = 12,5 m/s (állandó), és </a:t>
            </a:r>
            <a:br>
              <a:rPr lang="hu-HU" dirty="0"/>
            </a:br>
            <a:r>
              <a:rPr lang="hu-HU" dirty="0" err="1"/>
              <a:t>v</a:t>
            </a:r>
            <a:r>
              <a:rPr lang="hu-HU" baseline="-25000" dirty="0" err="1"/>
              <a:t>z</a:t>
            </a:r>
            <a:r>
              <a:rPr lang="hu-HU" dirty="0"/>
              <a:t>(t) = v</a:t>
            </a:r>
            <a:r>
              <a:rPr lang="hu-HU" baseline="-25000" dirty="0"/>
              <a:t>0z</a:t>
            </a:r>
            <a:r>
              <a:rPr lang="hu-HU" dirty="0"/>
              <a:t> – </a:t>
            </a:r>
            <a:r>
              <a:rPr lang="hu-HU" dirty="0" err="1"/>
              <a:t>gt</a:t>
            </a:r>
            <a:r>
              <a:rPr lang="hu-HU" dirty="0"/>
              <a:t> = 25∙sin60° – 10t = 21,65 – 10t, </a:t>
            </a:r>
            <a:br>
              <a:rPr lang="hu-HU" dirty="0"/>
            </a:br>
            <a:r>
              <a:rPr lang="hu-HU" dirty="0"/>
              <a:t>ami t = 2 </a:t>
            </a:r>
            <a:r>
              <a:rPr lang="hu-HU" dirty="0" err="1"/>
              <a:t>s-nál</a:t>
            </a:r>
            <a:r>
              <a:rPr lang="hu-HU" dirty="0"/>
              <a:t> v(2) = 21,65 – 10∙2 = </a:t>
            </a:r>
            <a:r>
              <a:rPr lang="hu-HU" dirty="0" smtClean="0">
                <a:solidFill>
                  <a:srgbClr val="FF0000"/>
                </a:solidFill>
              </a:rPr>
              <a:t>+1,651</a:t>
            </a:r>
            <a:r>
              <a:rPr lang="hu-HU" dirty="0" smtClean="0"/>
              <a:t> m/s.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sebességének nagysága: </a:t>
            </a:r>
          </a:p>
          <a:p>
            <a:r>
              <a:rPr lang="hu-HU" dirty="0" smtClean="0"/>
              <a:t>v(2</a:t>
            </a:r>
            <a:r>
              <a:rPr lang="hu-HU" dirty="0"/>
              <a:t>) = </a:t>
            </a:r>
            <a:r>
              <a:rPr lang="hu-HU" dirty="0" smtClean="0">
                <a:sym typeface="Symbol"/>
              </a:rPr>
              <a:t></a:t>
            </a:r>
            <a:r>
              <a:rPr lang="hu-HU" dirty="0" smtClean="0"/>
              <a:t>(</a:t>
            </a:r>
            <a:r>
              <a:rPr lang="hu-HU" dirty="0"/>
              <a:t>12,5</a:t>
            </a:r>
            <a:r>
              <a:rPr lang="hu-HU" baseline="30000" dirty="0"/>
              <a:t>2 </a:t>
            </a:r>
            <a:r>
              <a:rPr lang="hu-HU" dirty="0"/>
              <a:t>+ 1,651</a:t>
            </a:r>
            <a:r>
              <a:rPr lang="hu-HU" baseline="30000" dirty="0"/>
              <a:t>2</a:t>
            </a:r>
            <a:r>
              <a:rPr lang="hu-HU" dirty="0"/>
              <a:t>) = 12,61 m/s.</a:t>
            </a:r>
            <a:endParaRPr lang="hu-HU" dirty="0">
              <a:solidFill>
                <a:srgbClr val="FF0000"/>
              </a:solidFill>
            </a:endParaRPr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328170"/>
              </p:ext>
            </p:extLst>
          </p:nvPr>
        </p:nvGraphicFramePr>
        <p:xfrm>
          <a:off x="4647887" y="1844824"/>
          <a:ext cx="3806918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36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267</Words>
  <Application>Microsoft Office PowerPoint</Application>
  <PresentationFormat>Diavetítés a képernyőre (4:3 oldalarány)</PresentationFormat>
  <Paragraphs>48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8</cp:revision>
  <dcterms:created xsi:type="dcterms:W3CDTF">2020-09-04T11:56:09Z</dcterms:created>
  <dcterms:modified xsi:type="dcterms:W3CDTF">2020-09-05T16:16:01Z</dcterms:modified>
</cp:coreProperties>
</file>