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rian_2\Desktop\bevfiz_1a_elm5_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n_2\Desktop\bevfiz_1a_elm5_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417350145118"/>
          <c:y val="0.14862277631962673"/>
          <c:w val="0.75914334754547441"/>
          <c:h val="0.73444808982210552"/>
        </c:manualLayout>
      </c:layout>
      <c:scatterChart>
        <c:scatterStyle val="smoothMarker"/>
        <c:varyColors val="0"/>
        <c:ser>
          <c:idx val="2"/>
          <c:order val="0"/>
          <c:spPr>
            <a:ln w="19050"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'Munka1 (3)'!$F$2:$F$53</c:f>
              <c:numCache>
                <c:formatCode>General</c:formatCode>
                <c:ptCount val="52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  <c:pt idx="21">
                  <c:v>26.25</c:v>
                </c:pt>
                <c:pt idx="22">
                  <c:v>27.500000000000004</c:v>
                </c:pt>
                <c:pt idx="23">
                  <c:v>28.749999999999996</c:v>
                </c:pt>
                <c:pt idx="24">
                  <c:v>30</c:v>
                </c:pt>
                <c:pt idx="25">
                  <c:v>31.25</c:v>
                </c:pt>
                <c:pt idx="26">
                  <c:v>32.5</c:v>
                </c:pt>
                <c:pt idx="27">
                  <c:v>33.75</c:v>
                </c:pt>
                <c:pt idx="28">
                  <c:v>35</c:v>
                </c:pt>
                <c:pt idx="29">
                  <c:v>36.25</c:v>
                </c:pt>
                <c:pt idx="30">
                  <c:v>37.5</c:v>
                </c:pt>
                <c:pt idx="31">
                  <c:v>38.75</c:v>
                </c:pt>
                <c:pt idx="32">
                  <c:v>40</c:v>
                </c:pt>
                <c:pt idx="33">
                  <c:v>41.25</c:v>
                </c:pt>
                <c:pt idx="34">
                  <c:v>42.5</c:v>
                </c:pt>
                <c:pt idx="35">
                  <c:v>43.75</c:v>
                </c:pt>
                <c:pt idx="36">
                  <c:v>45</c:v>
                </c:pt>
                <c:pt idx="37">
                  <c:v>46.25</c:v>
                </c:pt>
                <c:pt idx="38">
                  <c:v>47.5</c:v>
                </c:pt>
                <c:pt idx="39">
                  <c:v>48.75</c:v>
                </c:pt>
                <c:pt idx="40">
                  <c:v>50</c:v>
                </c:pt>
                <c:pt idx="41">
                  <c:v>51.249999999999993</c:v>
                </c:pt>
                <c:pt idx="42">
                  <c:v>52.5</c:v>
                </c:pt>
                <c:pt idx="43">
                  <c:v>53.75</c:v>
                </c:pt>
                <c:pt idx="44">
                  <c:v>55.000000000000007</c:v>
                </c:pt>
                <c:pt idx="45">
                  <c:v>56.25</c:v>
                </c:pt>
                <c:pt idx="46">
                  <c:v>57.499999999999993</c:v>
                </c:pt>
                <c:pt idx="47">
                  <c:v>58.75</c:v>
                </c:pt>
                <c:pt idx="48">
                  <c:v>60</c:v>
                </c:pt>
                <c:pt idx="49">
                  <c:v>61.250000000000007</c:v>
                </c:pt>
                <c:pt idx="50">
                  <c:v>62.5</c:v>
                </c:pt>
                <c:pt idx="51">
                  <c:v>63.749999999999993</c:v>
                </c:pt>
              </c:numCache>
            </c:numRef>
          </c:xVal>
          <c:yVal>
            <c:numRef>
              <c:f>'Munka1 (3)'!$G$2:$G$53</c:f>
              <c:numCache>
                <c:formatCode>General</c:formatCode>
                <c:ptCount val="52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  <c:pt idx="21">
                  <c:v>23.414999999999996</c:v>
                </c:pt>
                <c:pt idx="22">
                  <c:v>23.43</c:v>
                </c:pt>
                <c:pt idx="23">
                  <c:v>23.344999999999999</c:v>
                </c:pt>
                <c:pt idx="24">
                  <c:v>23.159999999999997</c:v>
                </c:pt>
                <c:pt idx="25">
                  <c:v>22.875</c:v>
                </c:pt>
                <c:pt idx="26">
                  <c:v>22.489999999999995</c:v>
                </c:pt>
                <c:pt idx="27">
                  <c:v>22.004999999999995</c:v>
                </c:pt>
                <c:pt idx="28">
                  <c:v>21.419999999999995</c:v>
                </c:pt>
                <c:pt idx="29">
                  <c:v>20.734999999999999</c:v>
                </c:pt>
                <c:pt idx="30">
                  <c:v>19.949999999999989</c:v>
                </c:pt>
                <c:pt idx="31">
                  <c:v>19.064999999999991</c:v>
                </c:pt>
                <c:pt idx="32">
                  <c:v>18.079999999999991</c:v>
                </c:pt>
                <c:pt idx="33">
                  <c:v>16.994999999999997</c:v>
                </c:pt>
                <c:pt idx="34">
                  <c:v>15.810000000000002</c:v>
                </c:pt>
                <c:pt idx="35">
                  <c:v>14.524999999999991</c:v>
                </c:pt>
                <c:pt idx="36">
                  <c:v>13.139999999999986</c:v>
                </c:pt>
                <c:pt idx="37">
                  <c:v>11.655000000000001</c:v>
                </c:pt>
                <c:pt idx="38">
                  <c:v>10.069999999999993</c:v>
                </c:pt>
                <c:pt idx="39">
                  <c:v>8.3849999999999909</c:v>
                </c:pt>
                <c:pt idx="40">
                  <c:v>6.5999999999999943</c:v>
                </c:pt>
                <c:pt idx="41">
                  <c:v>4.7149999999999892</c:v>
                </c:pt>
                <c:pt idx="42">
                  <c:v>2.7299999999999898</c:v>
                </c:pt>
                <c:pt idx="43">
                  <c:v>0.64499999999999602</c:v>
                </c:pt>
                <c:pt idx="44">
                  <c:v>-1.5400000000000063</c:v>
                </c:pt>
                <c:pt idx="45">
                  <c:v>-3.8250000000000028</c:v>
                </c:pt>
                <c:pt idx="46">
                  <c:v>-6.2099999999999937</c:v>
                </c:pt>
                <c:pt idx="47">
                  <c:v>-8.6950000000000216</c:v>
                </c:pt>
                <c:pt idx="48">
                  <c:v>-11.280000000000001</c:v>
                </c:pt>
                <c:pt idx="49">
                  <c:v>-13.965000000000032</c:v>
                </c:pt>
                <c:pt idx="50">
                  <c:v>-16.75</c:v>
                </c:pt>
                <c:pt idx="51">
                  <c:v>-19.634999999999991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524096"/>
        <c:axId val="46525248"/>
      </c:scatterChart>
      <c:valAx>
        <c:axId val="465240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hu-HU" sz="1800" b="0"/>
                  <a:t>x</a:t>
                </a:r>
              </a:p>
            </c:rich>
          </c:tx>
          <c:layout>
            <c:manualLayout>
              <c:xMode val="edge"/>
              <c:yMode val="edge"/>
              <c:x val="0.80838857410904963"/>
              <c:y val="0.470359568282664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6525248"/>
        <c:crosses val="autoZero"/>
        <c:crossBetween val="midCat"/>
        <c:majorUnit val="5"/>
      </c:valAx>
      <c:valAx>
        <c:axId val="46525248"/>
        <c:scaling>
          <c:orientation val="minMax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hu-HU" sz="1800" b="0"/>
                  <a:t>z</a:t>
                </a:r>
              </a:p>
            </c:rich>
          </c:tx>
          <c:layout>
            <c:manualLayout>
              <c:xMode val="edge"/>
              <c:yMode val="edge"/>
              <c:x val="9.2859510883812016E-2"/>
              <c:y val="1.45333851205819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65240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417350145118"/>
          <c:y val="0.14862277631962673"/>
          <c:w val="0.75914334754547441"/>
          <c:h val="0.73444808982210552"/>
        </c:manualLayout>
      </c:layout>
      <c:scatterChart>
        <c:scatterStyle val="smoothMarker"/>
        <c:varyColors val="0"/>
        <c:ser>
          <c:idx val="2"/>
          <c:order val="0"/>
          <c:spPr>
            <a:ln w="19050"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'Munka1 (3)'!$F$2:$F$53</c:f>
              <c:numCache>
                <c:formatCode>General</c:formatCode>
                <c:ptCount val="52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  <c:pt idx="21">
                  <c:v>26.25</c:v>
                </c:pt>
                <c:pt idx="22">
                  <c:v>27.500000000000004</c:v>
                </c:pt>
                <c:pt idx="23">
                  <c:v>28.749999999999996</c:v>
                </c:pt>
                <c:pt idx="24">
                  <c:v>30</c:v>
                </c:pt>
                <c:pt idx="25">
                  <c:v>31.25</c:v>
                </c:pt>
                <c:pt idx="26">
                  <c:v>32.5</c:v>
                </c:pt>
                <c:pt idx="27">
                  <c:v>33.75</c:v>
                </c:pt>
                <c:pt idx="28">
                  <c:v>35</c:v>
                </c:pt>
                <c:pt idx="29">
                  <c:v>36.25</c:v>
                </c:pt>
                <c:pt idx="30">
                  <c:v>37.5</c:v>
                </c:pt>
                <c:pt idx="31">
                  <c:v>38.75</c:v>
                </c:pt>
                <c:pt idx="32">
                  <c:v>40</c:v>
                </c:pt>
                <c:pt idx="33">
                  <c:v>41.25</c:v>
                </c:pt>
                <c:pt idx="34">
                  <c:v>42.5</c:v>
                </c:pt>
                <c:pt idx="35">
                  <c:v>43.75</c:v>
                </c:pt>
                <c:pt idx="36">
                  <c:v>45</c:v>
                </c:pt>
                <c:pt idx="37">
                  <c:v>46.25</c:v>
                </c:pt>
                <c:pt idx="38">
                  <c:v>47.5</c:v>
                </c:pt>
                <c:pt idx="39">
                  <c:v>48.75</c:v>
                </c:pt>
                <c:pt idx="40">
                  <c:v>50</c:v>
                </c:pt>
                <c:pt idx="41">
                  <c:v>51.249999999999993</c:v>
                </c:pt>
                <c:pt idx="42">
                  <c:v>52.5</c:v>
                </c:pt>
                <c:pt idx="43">
                  <c:v>53.75</c:v>
                </c:pt>
                <c:pt idx="44">
                  <c:v>55.000000000000007</c:v>
                </c:pt>
                <c:pt idx="45">
                  <c:v>56.25</c:v>
                </c:pt>
                <c:pt idx="46">
                  <c:v>57.499999999999993</c:v>
                </c:pt>
                <c:pt idx="47">
                  <c:v>58.75</c:v>
                </c:pt>
                <c:pt idx="48">
                  <c:v>60</c:v>
                </c:pt>
                <c:pt idx="49">
                  <c:v>61.250000000000007</c:v>
                </c:pt>
                <c:pt idx="50">
                  <c:v>62.5</c:v>
                </c:pt>
                <c:pt idx="51">
                  <c:v>63.749999999999993</c:v>
                </c:pt>
              </c:numCache>
            </c:numRef>
          </c:xVal>
          <c:yVal>
            <c:numRef>
              <c:f>'Munka1 (3)'!$G$2:$G$53</c:f>
              <c:numCache>
                <c:formatCode>General</c:formatCode>
                <c:ptCount val="52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  <c:pt idx="21">
                  <c:v>23.414999999999996</c:v>
                </c:pt>
                <c:pt idx="22">
                  <c:v>23.43</c:v>
                </c:pt>
                <c:pt idx="23">
                  <c:v>23.344999999999999</c:v>
                </c:pt>
                <c:pt idx="24">
                  <c:v>23.159999999999997</c:v>
                </c:pt>
                <c:pt idx="25">
                  <c:v>22.875</c:v>
                </c:pt>
                <c:pt idx="26">
                  <c:v>22.489999999999995</c:v>
                </c:pt>
                <c:pt idx="27">
                  <c:v>22.004999999999995</c:v>
                </c:pt>
                <c:pt idx="28">
                  <c:v>21.419999999999995</c:v>
                </c:pt>
                <c:pt idx="29">
                  <c:v>20.734999999999999</c:v>
                </c:pt>
                <c:pt idx="30">
                  <c:v>19.949999999999989</c:v>
                </c:pt>
                <c:pt idx="31">
                  <c:v>19.064999999999991</c:v>
                </c:pt>
                <c:pt idx="32">
                  <c:v>18.079999999999991</c:v>
                </c:pt>
                <c:pt idx="33">
                  <c:v>16.994999999999997</c:v>
                </c:pt>
                <c:pt idx="34">
                  <c:v>15.810000000000002</c:v>
                </c:pt>
                <c:pt idx="35">
                  <c:v>14.524999999999991</c:v>
                </c:pt>
                <c:pt idx="36">
                  <c:v>13.139999999999986</c:v>
                </c:pt>
                <c:pt idx="37">
                  <c:v>11.655000000000001</c:v>
                </c:pt>
                <c:pt idx="38">
                  <c:v>10.069999999999993</c:v>
                </c:pt>
                <c:pt idx="39">
                  <c:v>8.3849999999999909</c:v>
                </c:pt>
                <c:pt idx="40">
                  <c:v>6.5999999999999943</c:v>
                </c:pt>
                <c:pt idx="41">
                  <c:v>4.7149999999999892</c:v>
                </c:pt>
                <c:pt idx="42">
                  <c:v>2.7299999999999898</c:v>
                </c:pt>
                <c:pt idx="43">
                  <c:v>0.64499999999999602</c:v>
                </c:pt>
                <c:pt idx="44">
                  <c:v>-1.5400000000000063</c:v>
                </c:pt>
                <c:pt idx="45">
                  <c:v>-3.8250000000000028</c:v>
                </c:pt>
                <c:pt idx="46">
                  <c:v>-6.2099999999999937</c:v>
                </c:pt>
                <c:pt idx="47">
                  <c:v>-8.6950000000000216</c:v>
                </c:pt>
                <c:pt idx="48">
                  <c:v>-11.280000000000001</c:v>
                </c:pt>
                <c:pt idx="49">
                  <c:v>-13.965000000000032</c:v>
                </c:pt>
                <c:pt idx="50">
                  <c:v>-16.75</c:v>
                </c:pt>
                <c:pt idx="51">
                  <c:v>-19.634999999999991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254208"/>
        <c:axId val="38254784"/>
      </c:scatterChart>
      <c:valAx>
        <c:axId val="3825420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hu-HU" sz="1800" b="0"/>
                  <a:t>x</a:t>
                </a:r>
              </a:p>
            </c:rich>
          </c:tx>
          <c:layout>
            <c:manualLayout>
              <c:xMode val="edge"/>
              <c:yMode val="edge"/>
              <c:x val="0.90700986338941925"/>
              <c:y val="0.82312481773111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254784"/>
        <c:crosses val="autoZero"/>
        <c:crossBetween val="midCat"/>
        <c:majorUnit val="5"/>
      </c:valAx>
      <c:valAx>
        <c:axId val="38254784"/>
        <c:scaling>
          <c:orientation val="minMax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hu-HU" sz="1800" b="0"/>
                  <a:t>z</a:t>
                </a:r>
              </a:p>
            </c:rich>
          </c:tx>
          <c:layout>
            <c:manualLayout>
              <c:xMode val="edge"/>
              <c:yMode val="edge"/>
              <c:x val="9.2859510883812016E-2"/>
              <c:y val="1.45333851205819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25420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0.13677</cdr:x>
      <cdr:y>0.50851</cdr:y>
    </cdr:from>
    <cdr:to>
      <cdr:x>0.70667</cdr:x>
      <cdr:y>0.50851</cdr:y>
    </cdr:to>
    <cdr:cxnSp macro="">
      <cdr:nvCxnSpPr>
        <cdr:cNvPr id="3" name="Egyenes összekötő 2"/>
        <cdr:cNvCxnSpPr/>
      </cdr:nvCxnSpPr>
      <cdr:spPr>
        <a:xfrm xmlns:a="http://schemas.openxmlformats.org/drawingml/2006/main">
          <a:off x="432048" y="1080120"/>
          <a:ext cx="1800200" cy="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bg1">
              <a:lumMod val="75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32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826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24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910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345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434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884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50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63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024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5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921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74345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1A/8. </a:t>
            </a:r>
            <a:r>
              <a:rPr lang="hu-HU" b="1" dirty="0"/>
              <a:t>(MÁ 127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60°-os szögben ferdén elhajítunk 25 m/s kezdősebességgel.</a:t>
            </a:r>
          </a:p>
          <a:p>
            <a:r>
              <a:rPr lang="hu-HU" b="1" dirty="0"/>
              <a:t>a)</a:t>
            </a:r>
            <a:r>
              <a:rPr lang="hu-HU" dirty="0"/>
              <a:t> Mikor ér a pálya tetőpontjára?</a:t>
            </a:r>
          </a:p>
          <a:p>
            <a:r>
              <a:rPr lang="hu-HU" b="1" dirty="0"/>
              <a:t>b)</a:t>
            </a:r>
            <a:r>
              <a:rPr lang="hu-HU" dirty="0"/>
              <a:t> Milyen magasan van a tetőpont?</a:t>
            </a:r>
          </a:p>
          <a:p>
            <a:r>
              <a:rPr lang="hu-HU" b="1" dirty="0"/>
              <a:t>c)</a:t>
            </a:r>
            <a:r>
              <a:rPr lang="hu-HU" dirty="0"/>
              <a:t> Mikor ér újra az elindítás magasságába?</a:t>
            </a:r>
          </a:p>
          <a:p>
            <a:r>
              <a:rPr lang="hu-HU" b="1" dirty="0"/>
              <a:t>d)</a:t>
            </a:r>
            <a:r>
              <a:rPr lang="hu-HU" dirty="0"/>
              <a:t> Milyen távol ér újra az elindítás magasságába?</a:t>
            </a:r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b="1" dirty="0" smtClean="0"/>
              <a:t>a)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/>
              <a:t>test az elhajítás után egy ideig </a:t>
            </a:r>
            <a:r>
              <a:rPr lang="hu-HU" dirty="0" smtClean="0"/>
              <a:t>emelkedik: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z</a:t>
            </a:r>
            <a:r>
              <a:rPr lang="hu-HU" dirty="0" smtClean="0"/>
              <a:t> &gt; 0, </a:t>
            </a:r>
          </a:p>
          <a:p>
            <a:r>
              <a:rPr lang="hu-HU" dirty="0" smtClean="0"/>
              <a:t>majd </a:t>
            </a:r>
            <a:r>
              <a:rPr lang="hu-HU" dirty="0"/>
              <a:t>a pálya tetőpontját elérve esni </a:t>
            </a:r>
            <a:r>
              <a:rPr lang="hu-HU" dirty="0" smtClean="0"/>
              <a:t>kezd: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z</a:t>
            </a:r>
            <a:r>
              <a:rPr lang="hu-HU" dirty="0" smtClean="0"/>
              <a:t> &lt; 0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</a:t>
            </a:r>
            <a:r>
              <a:rPr lang="hu-HU" dirty="0"/>
              <a:t>pálya </a:t>
            </a:r>
            <a:r>
              <a:rPr lang="hu-HU" dirty="0"/>
              <a:t>tetőpontján: </a:t>
            </a:r>
            <a:r>
              <a:rPr lang="hu-HU" dirty="0" err="1"/>
              <a:t>v</a:t>
            </a:r>
            <a:r>
              <a:rPr lang="hu-HU" baseline="-25000" dirty="0" err="1"/>
              <a:t>z</a:t>
            </a:r>
            <a:r>
              <a:rPr lang="hu-HU" dirty="0"/>
              <a:t> </a:t>
            </a:r>
            <a:r>
              <a:rPr lang="hu-HU" dirty="0" smtClean="0"/>
              <a:t>= 0.</a:t>
            </a:r>
          </a:p>
          <a:p>
            <a:endParaRPr lang="hu-HU" dirty="0"/>
          </a:p>
          <a:p>
            <a:r>
              <a:rPr lang="hu-HU" dirty="0" err="1" smtClean="0"/>
              <a:t>v</a:t>
            </a:r>
            <a:r>
              <a:rPr lang="hu-HU" baseline="-25000" dirty="0" err="1" smtClean="0"/>
              <a:t>z</a:t>
            </a:r>
            <a:r>
              <a:rPr lang="hu-HU" dirty="0" smtClean="0"/>
              <a:t>(t</a:t>
            </a:r>
            <a:r>
              <a:rPr lang="hu-HU" dirty="0"/>
              <a:t>) = v</a:t>
            </a:r>
            <a:r>
              <a:rPr lang="hu-HU" baseline="-25000" dirty="0"/>
              <a:t>0z</a:t>
            </a:r>
            <a:r>
              <a:rPr lang="hu-HU" dirty="0"/>
              <a:t> – </a:t>
            </a:r>
            <a:r>
              <a:rPr lang="hu-HU" dirty="0" err="1"/>
              <a:t>gt</a:t>
            </a:r>
            <a:r>
              <a:rPr lang="hu-HU" dirty="0"/>
              <a:t> = v</a:t>
            </a:r>
            <a:r>
              <a:rPr lang="hu-HU" baseline="-25000" dirty="0"/>
              <a:t>0 </a:t>
            </a:r>
            <a:r>
              <a:rPr lang="hu-HU" dirty="0" smtClean="0"/>
              <a:t>sin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 </a:t>
            </a:r>
            <a:r>
              <a:rPr lang="hu-HU" dirty="0"/>
              <a:t>– </a:t>
            </a:r>
            <a:r>
              <a:rPr lang="hu-HU" dirty="0" err="1"/>
              <a:t>gt</a:t>
            </a:r>
            <a:r>
              <a:rPr lang="hu-HU" dirty="0"/>
              <a:t> = 25∙sin60° – 10t = 21,65 – </a:t>
            </a:r>
            <a:r>
              <a:rPr lang="hu-HU" dirty="0" smtClean="0"/>
              <a:t>10t</a:t>
            </a:r>
            <a:r>
              <a:rPr lang="hu-HU" dirty="0"/>
              <a:t>.</a:t>
            </a:r>
            <a:endParaRPr lang="hu-HU" dirty="0"/>
          </a:p>
          <a:p>
            <a:endParaRPr lang="hu-HU" dirty="0" smtClean="0"/>
          </a:p>
          <a:p>
            <a:r>
              <a:rPr lang="hu-HU" dirty="0" err="1" smtClean="0"/>
              <a:t>v</a:t>
            </a:r>
            <a:r>
              <a:rPr lang="hu-HU" baseline="-25000" dirty="0" err="1" smtClean="0"/>
              <a:t>z</a:t>
            </a:r>
            <a:r>
              <a:rPr lang="hu-HU" dirty="0" smtClean="0"/>
              <a:t>(t</a:t>
            </a:r>
            <a:r>
              <a:rPr lang="hu-HU" baseline="-25000" dirty="0" smtClean="0"/>
              <a:t>h</a:t>
            </a:r>
            <a:r>
              <a:rPr lang="hu-HU" dirty="0"/>
              <a:t>) = 0 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 </a:t>
            </a:r>
            <a:r>
              <a:rPr lang="hu-HU" dirty="0"/>
              <a:t>t</a:t>
            </a:r>
            <a:r>
              <a:rPr lang="hu-HU" baseline="-25000" dirty="0"/>
              <a:t>h</a:t>
            </a:r>
            <a:r>
              <a:rPr lang="hu-HU" dirty="0"/>
              <a:t> = v</a:t>
            </a:r>
            <a:r>
              <a:rPr lang="hu-HU" baseline="-25000" dirty="0"/>
              <a:t>0z</a:t>
            </a:r>
            <a:r>
              <a:rPr lang="hu-HU" dirty="0"/>
              <a:t>/g =  2,165 s.</a:t>
            </a:r>
          </a:p>
        </p:txBody>
      </p:sp>
    </p:spTree>
    <p:extLst>
      <p:ext uri="{BB962C8B-B14F-4D97-AF65-F5344CB8AC3E}">
        <p14:creationId xmlns:p14="http://schemas.microsoft.com/office/powerpoint/2010/main" val="171136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74345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1A/8. </a:t>
            </a:r>
            <a:r>
              <a:rPr lang="hu-HU" b="1" dirty="0"/>
              <a:t>(MÁ 127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60°-os szögben ferdén elhajítunk 25 m/s kezdősebességgel.</a:t>
            </a:r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Mikor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ér a pálya tetőpontjára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? </a:t>
            </a:r>
          </a:p>
          <a:p>
            <a:r>
              <a:rPr lang="hu-HU" b="1" dirty="0" smtClean="0"/>
              <a:t>b)</a:t>
            </a:r>
            <a:r>
              <a:rPr lang="hu-HU" dirty="0" smtClean="0"/>
              <a:t> </a:t>
            </a:r>
            <a:r>
              <a:rPr lang="hu-HU" dirty="0"/>
              <a:t>Milyen magasan van a tetőpont?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c)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ér újra az elindítás magasságába?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d)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Milyen távol ér újra az elindítás magasságába?</a:t>
            </a:r>
          </a:p>
          <a:p>
            <a:endParaRPr lang="hu-HU" u="sng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Mikor ér a pálya tetőpontjára?    </a:t>
            </a:r>
            <a:r>
              <a:rPr lang="hu-HU" dirty="0" smtClean="0"/>
              <a:t>t</a:t>
            </a:r>
            <a:r>
              <a:rPr lang="hu-HU" baseline="-25000" dirty="0" smtClean="0"/>
              <a:t>h</a:t>
            </a:r>
            <a:r>
              <a:rPr lang="hu-HU" dirty="0" smtClean="0"/>
              <a:t> = v</a:t>
            </a:r>
            <a:r>
              <a:rPr lang="hu-HU" baseline="-25000" dirty="0" smtClean="0"/>
              <a:t>0z</a:t>
            </a:r>
            <a:r>
              <a:rPr lang="hu-HU" dirty="0" smtClean="0"/>
              <a:t>/g =  2,165 s</a:t>
            </a:r>
          </a:p>
          <a:p>
            <a:endParaRPr lang="hu-HU" b="1" dirty="0" smtClean="0"/>
          </a:p>
          <a:p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/>
              <a:t> A test helyének függőleges koordinátája </a:t>
            </a:r>
            <a:r>
              <a:rPr lang="hu-HU" dirty="0" smtClean="0"/>
              <a:t>z(t) </a:t>
            </a:r>
            <a:r>
              <a:rPr lang="hu-HU" dirty="0"/>
              <a:t>= z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0z</a:t>
            </a:r>
            <a:r>
              <a:rPr lang="hu-HU" dirty="0"/>
              <a:t>t – ½gt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</a:p>
          <a:p>
            <a:r>
              <a:rPr lang="hu-HU" dirty="0"/>
              <a:t>A pálya csúcspontjának a magasságát úgy kapjuk meg, hogy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behelyettesítjük </a:t>
            </a:r>
            <a:r>
              <a:rPr lang="hu-HU" dirty="0"/>
              <a:t>t</a:t>
            </a:r>
            <a:r>
              <a:rPr lang="hu-HU" baseline="-25000" dirty="0"/>
              <a:t>h</a:t>
            </a:r>
            <a:r>
              <a:rPr lang="hu-HU" dirty="0"/>
              <a:t> </a:t>
            </a:r>
            <a:r>
              <a:rPr lang="hu-HU" dirty="0" smtClean="0"/>
              <a:t>értékét a z(t) függvénybe.</a:t>
            </a:r>
            <a:endParaRPr lang="hu-HU" dirty="0"/>
          </a:p>
          <a:p>
            <a:endParaRPr lang="hu-HU" dirty="0"/>
          </a:p>
          <a:p>
            <a:r>
              <a:rPr lang="hu-HU" dirty="0"/>
              <a:t>z</a:t>
            </a:r>
            <a:r>
              <a:rPr lang="hu-HU" baseline="-25000" dirty="0"/>
              <a:t>0</a:t>
            </a:r>
            <a:r>
              <a:rPr lang="hu-HU" dirty="0"/>
              <a:t> választható </a:t>
            </a:r>
            <a:r>
              <a:rPr lang="hu-HU" dirty="0" smtClean="0"/>
              <a:t>zérusnak.</a:t>
            </a:r>
          </a:p>
          <a:p>
            <a:r>
              <a:rPr lang="hu-HU" dirty="0" smtClean="0"/>
              <a:t>z(t</a:t>
            </a:r>
            <a:r>
              <a:rPr lang="hu-HU" dirty="0"/>
              <a:t>) = v</a:t>
            </a:r>
            <a:r>
              <a:rPr lang="hu-HU" baseline="-25000" dirty="0"/>
              <a:t>0z</a:t>
            </a:r>
            <a:r>
              <a:rPr lang="hu-HU" dirty="0"/>
              <a:t>t – ½gt</a:t>
            </a:r>
            <a:r>
              <a:rPr lang="hu-HU" baseline="30000" dirty="0"/>
              <a:t>2</a:t>
            </a:r>
            <a:r>
              <a:rPr lang="hu-HU" dirty="0"/>
              <a:t> = v</a:t>
            </a:r>
            <a:r>
              <a:rPr lang="hu-HU" baseline="-25000" dirty="0"/>
              <a:t>0 </a:t>
            </a:r>
            <a:r>
              <a:rPr lang="hu-HU" dirty="0" smtClean="0"/>
              <a:t>sin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 </a:t>
            </a:r>
            <a:r>
              <a:rPr lang="hu-HU" dirty="0"/>
              <a:t>– ½gt</a:t>
            </a:r>
            <a:r>
              <a:rPr lang="hu-HU" baseline="30000" dirty="0"/>
              <a:t>2</a:t>
            </a:r>
            <a:r>
              <a:rPr lang="hu-HU" dirty="0"/>
              <a:t> = 21,65t – 5t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h </a:t>
            </a:r>
            <a:r>
              <a:rPr lang="hu-HU" dirty="0"/>
              <a:t>= z(t</a:t>
            </a:r>
            <a:r>
              <a:rPr lang="hu-HU" baseline="-25000" dirty="0"/>
              <a:t>h</a:t>
            </a:r>
            <a:r>
              <a:rPr lang="hu-HU" dirty="0"/>
              <a:t>) = 21,65t – 5t</a:t>
            </a:r>
            <a:r>
              <a:rPr lang="hu-HU" baseline="-25000" dirty="0"/>
              <a:t>h</a:t>
            </a:r>
            <a:r>
              <a:rPr lang="hu-HU" baseline="30000" dirty="0"/>
              <a:t>2</a:t>
            </a:r>
            <a:r>
              <a:rPr lang="hu-HU" dirty="0"/>
              <a:t> = </a:t>
            </a:r>
            <a:r>
              <a:rPr lang="hu-HU" dirty="0" smtClean="0"/>
              <a:t>21,65</a:t>
            </a:r>
            <a:r>
              <a:rPr lang="el-GR" dirty="0" smtClean="0"/>
              <a:t>∙</a:t>
            </a:r>
            <a:r>
              <a:rPr lang="hu-HU" dirty="0" smtClean="0"/>
              <a:t>2,165 </a:t>
            </a:r>
            <a:r>
              <a:rPr lang="hu-HU" dirty="0"/>
              <a:t>– </a:t>
            </a:r>
            <a:r>
              <a:rPr lang="hu-HU" dirty="0" smtClean="0"/>
              <a:t>5</a:t>
            </a:r>
            <a:r>
              <a:rPr lang="el-GR" dirty="0" smtClean="0"/>
              <a:t>∙</a:t>
            </a:r>
            <a:r>
              <a:rPr lang="hu-HU" dirty="0" smtClean="0"/>
              <a:t>2,165</a:t>
            </a:r>
            <a:r>
              <a:rPr lang="hu-HU" baseline="30000" dirty="0" smtClean="0"/>
              <a:t>2</a:t>
            </a:r>
            <a:r>
              <a:rPr lang="hu-HU" dirty="0" smtClean="0"/>
              <a:t> </a:t>
            </a:r>
            <a:r>
              <a:rPr lang="hu-HU" dirty="0"/>
              <a:t>= 23,44 m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smtClean="0"/>
              <a:t>Illetve </a:t>
            </a:r>
            <a:r>
              <a:rPr lang="hu-HU" dirty="0"/>
              <a:t>először a képleteket </a:t>
            </a:r>
            <a:r>
              <a:rPr lang="hu-HU" dirty="0" smtClean="0"/>
              <a:t>rendezve:</a:t>
            </a:r>
            <a:endParaRPr lang="hu-HU" dirty="0"/>
          </a:p>
          <a:p>
            <a:r>
              <a:rPr lang="hu-HU" dirty="0"/>
              <a:t>h = v</a:t>
            </a:r>
            <a:r>
              <a:rPr lang="hu-HU" baseline="-25000" dirty="0"/>
              <a:t>0z</a:t>
            </a:r>
            <a:r>
              <a:rPr lang="hu-HU" dirty="0"/>
              <a:t>t</a:t>
            </a:r>
            <a:r>
              <a:rPr lang="hu-HU" baseline="-25000" dirty="0"/>
              <a:t>h</a:t>
            </a:r>
            <a:r>
              <a:rPr lang="hu-HU" dirty="0"/>
              <a:t> – ½gt</a:t>
            </a:r>
            <a:r>
              <a:rPr lang="hu-HU" baseline="-25000" dirty="0"/>
              <a:t>h</a:t>
            </a:r>
            <a:r>
              <a:rPr lang="hu-HU" baseline="30000" dirty="0"/>
              <a:t>2</a:t>
            </a:r>
            <a:r>
              <a:rPr lang="hu-HU" dirty="0"/>
              <a:t> = v</a:t>
            </a:r>
            <a:r>
              <a:rPr lang="hu-HU" baseline="-25000" dirty="0"/>
              <a:t>0z</a:t>
            </a:r>
            <a:r>
              <a:rPr lang="hu-HU" dirty="0"/>
              <a:t> </a:t>
            </a:r>
            <a:r>
              <a:rPr lang="el-GR" dirty="0" smtClean="0"/>
              <a:t>∙</a:t>
            </a:r>
            <a:r>
              <a:rPr lang="hu-HU" dirty="0" smtClean="0"/>
              <a:t> v</a:t>
            </a:r>
            <a:r>
              <a:rPr lang="hu-HU" baseline="-25000" dirty="0" smtClean="0"/>
              <a:t>0z</a:t>
            </a:r>
            <a:r>
              <a:rPr lang="hu-HU" dirty="0" smtClean="0"/>
              <a:t>/g </a:t>
            </a:r>
            <a:r>
              <a:rPr lang="hu-HU" dirty="0"/>
              <a:t>– ½</a:t>
            </a:r>
            <a:r>
              <a:rPr lang="hu-HU" dirty="0" err="1"/>
              <a:t>g</a:t>
            </a:r>
            <a:r>
              <a:rPr lang="hu-HU" dirty="0"/>
              <a:t> (v</a:t>
            </a:r>
            <a:r>
              <a:rPr lang="hu-HU" baseline="-25000" dirty="0"/>
              <a:t>0z</a:t>
            </a:r>
            <a:r>
              <a:rPr lang="hu-HU" dirty="0"/>
              <a:t>/g)</a:t>
            </a:r>
            <a:r>
              <a:rPr lang="hu-HU" baseline="30000" dirty="0"/>
              <a:t>2</a:t>
            </a:r>
            <a:r>
              <a:rPr lang="hu-HU" dirty="0"/>
              <a:t> = ½</a:t>
            </a:r>
            <a:r>
              <a:rPr lang="hu-HU" dirty="0" smtClean="0"/>
              <a:t>v</a:t>
            </a:r>
            <a:r>
              <a:rPr lang="hu-HU" baseline="-25000" dirty="0" smtClean="0"/>
              <a:t>0z</a:t>
            </a:r>
            <a:r>
              <a:rPr lang="hu-HU" baseline="30000" dirty="0" smtClean="0"/>
              <a:t>2</a:t>
            </a:r>
            <a:r>
              <a:rPr lang="hu-HU" dirty="0" smtClean="0"/>
              <a:t>/g ;</a:t>
            </a:r>
          </a:p>
          <a:p>
            <a:r>
              <a:rPr lang="hu-HU" dirty="0" smtClean="0"/>
              <a:t>h </a:t>
            </a:r>
            <a:r>
              <a:rPr lang="hu-HU" dirty="0" smtClean="0"/>
              <a:t>= </a:t>
            </a:r>
            <a:r>
              <a:rPr lang="hu-HU" dirty="0" smtClean="0"/>
              <a:t>0,5</a:t>
            </a:r>
            <a:r>
              <a:rPr lang="el-GR" dirty="0" smtClean="0"/>
              <a:t>∙</a:t>
            </a:r>
            <a:r>
              <a:rPr lang="hu-HU" dirty="0" smtClean="0"/>
              <a:t>(25</a:t>
            </a:r>
            <a:r>
              <a:rPr lang="hu-HU" dirty="0"/>
              <a:t>∙sin60°)</a:t>
            </a:r>
            <a:r>
              <a:rPr lang="hu-HU" baseline="30000" dirty="0"/>
              <a:t>2</a:t>
            </a:r>
            <a:r>
              <a:rPr lang="hu-HU" dirty="0"/>
              <a:t>/10 = 23,44 m</a:t>
            </a:r>
            <a:r>
              <a:rPr lang="hu-HU" dirty="0" smtClean="0"/>
              <a:t>.</a:t>
            </a:r>
            <a:endParaRPr lang="hu-HU" u="sng" dirty="0" smtClean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175963"/>
              </p:ext>
            </p:extLst>
          </p:nvPr>
        </p:nvGraphicFramePr>
        <p:xfrm>
          <a:off x="6551712" y="3231058"/>
          <a:ext cx="259228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7601247" y="3717032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07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74345"/>
            <a:ext cx="81369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1A/8. </a:t>
            </a:r>
            <a:r>
              <a:rPr lang="hu-HU" b="1" dirty="0"/>
              <a:t>(MÁ 127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60°-os szögben ferdén elhajítunk 25 m/s kezdősebességgel.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ér a pálya tetőpontjára?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Milyen magasan van a tetőpont?</a:t>
            </a:r>
          </a:p>
          <a:p>
            <a:r>
              <a:rPr lang="hu-HU" b="1" dirty="0"/>
              <a:t>c)</a:t>
            </a:r>
            <a:r>
              <a:rPr lang="hu-HU" dirty="0"/>
              <a:t> Mikor ér újra az elindítás magasságába?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d)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Milyen távol ér újra az elindítás magasságába?</a:t>
            </a:r>
          </a:p>
          <a:p>
            <a:endParaRPr lang="hu-HU" u="sng" dirty="0" smtClean="0"/>
          </a:p>
          <a:p>
            <a:r>
              <a:rPr lang="hu-HU" b="1" dirty="0"/>
              <a:t>c)</a:t>
            </a:r>
            <a:r>
              <a:rPr lang="hu-HU" dirty="0"/>
              <a:t> </a:t>
            </a:r>
            <a:r>
              <a:rPr lang="hu-HU" dirty="0" smtClean="0"/>
              <a:t>Az </a:t>
            </a:r>
            <a:r>
              <a:rPr lang="hu-HU" dirty="0"/>
              <a:t>elhajítás magasságába </a:t>
            </a:r>
            <a:r>
              <a:rPr lang="hu-HU" dirty="0" smtClean="0"/>
              <a:t>visszaérve </a:t>
            </a:r>
            <a:r>
              <a:rPr lang="hu-HU" dirty="0"/>
              <a:t>ugyanakkora a z koordinátája, mint az </a:t>
            </a:r>
            <a:r>
              <a:rPr lang="hu-HU" dirty="0" smtClean="0"/>
              <a:t>elhajításkor volt. </a:t>
            </a:r>
          </a:p>
          <a:p>
            <a:endParaRPr lang="hu-HU" dirty="0" smtClean="0"/>
          </a:p>
          <a:p>
            <a:r>
              <a:rPr lang="hu-HU" dirty="0" smtClean="0"/>
              <a:t>z</a:t>
            </a:r>
            <a:r>
              <a:rPr lang="hu-HU" baseline="-25000" dirty="0" smtClean="0"/>
              <a:t>0</a:t>
            </a:r>
            <a:r>
              <a:rPr lang="hu-HU" dirty="0" smtClean="0"/>
              <a:t> </a:t>
            </a:r>
            <a:r>
              <a:rPr lang="hu-HU" dirty="0"/>
              <a:t>= 0 volt a </a:t>
            </a:r>
            <a:r>
              <a:rPr lang="hu-HU" dirty="0" smtClean="0"/>
              <a:t>választásunk, </a:t>
            </a:r>
            <a:r>
              <a:rPr lang="hu-HU" dirty="0"/>
              <a:t>tehát</a:t>
            </a:r>
          </a:p>
          <a:p>
            <a:r>
              <a:rPr lang="hu-HU" dirty="0"/>
              <a:t>z(</a:t>
            </a:r>
            <a:r>
              <a:rPr lang="hu-HU" dirty="0" err="1"/>
              <a:t>t</a:t>
            </a:r>
            <a:r>
              <a:rPr lang="hu-HU" baseline="-25000" dirty="0" err="1"/>
              <a:t>d</a:t>
            </a:r>
            <a:r>
              <a:rPr lang="hu-HU" dirty="0"/>
              <a:t>) = v</a:t>
            </a:r>
            <a:r>
              <a:rPr lang="hu-HU" baseline="-25000" dirty="0"/>
              <a:t>0z</a:t>
            </a:r>
            <a:r>
              <a:rPr lang="hu-HU" dirty="0"/>
              <a:t>t</a:t>
            </a:r>
            <a:r>
              <a:rPr lang="hu-HU" baseline="-25000" dirty="0"/>
              <a:t>d</a:t>
            </a:r>
            <a:r>
              <a:rPr lang="hu-HU" dirty="0"/>
              <a:t> – ½gt</a:t>
            </a:r>
            <a:r>
              <a:rPr lang="hu-HU" baseline="-25000" dirty="0"/>
              <a:t>d</a:t>
            </a:r>
            <a:r>
              <a:rPr lang="hu-HU" baseline="30000" dirty="0"/>
              <a:t>2</a:t>
            </a:r>
            <a:r>
              <a:rPr lang="hu-HU" dirty="0"/>
              <a:t> = 21,65t</a:t>
            </a:r>
            <a:r>
              <a:rPr lang="hu-HU" baseline="-25000" dirty="0"/>
              <a:t>d</a:t>
            </a:r>
            <a:r>
              <a:rPr lang="hu-HU" dirty="0"/>
              <a:t> – 5t</a:t>
            </a:r>
            <a:r>
              <a:rPr lang="hu-HU" baseline="-25000" dirty="0"/>
              <a:t>d</a:t>
            </a:r>
            <a:r>
              <a:rPr lang="hu-HU" baseline="30000" dirty="0"/>
              <a:t>2</a:t>
            </a:r>
            <a:r>
              <a:rPr lang="hu-HU" dirty="0"/>
              <a:t> = 0    </a:t>
            </a:r>
            <a:r>
              <a:rPr lang="hu-HU" dirty="0" smtClean="0">
                <a:sym typeface="Symbol"/>
              </a:rPr>
              <a:t></a:t>
            </a:r>
          </a:p>
          <a:p>
            <a:endParaRPr lang="hu-HU" dirty="0"/>
          </a:p>
          <a:p>
            <a:r>
              <a:rPr lang="hu-HU" dirty="0"/>
              <a:t>	ennek egyik megoldása </a:t>
            </a:r>
            <a:r>
              <a:rPr lang="hu-HU" dirty="0" smtClean="0"/>
              <a:t>t</a:t>
            </a:r>
            <a:r>
              <a:rPr lang="hu-HU" baseline="-25000" dirty="0" smtClean="0"/>
              <a:t>d1</a:t>
            </a:r>
            <a:r>
              <a:rPr lang="hu-HU" dirty="0" smtClean="0"/>
              <a:t> </a:t>
            </a:r>
            <a:r>
              <a:rPr lang="hu-HU" dirty="0"/>
              <a:t>= 0, ami az indulás időpontja,</a:t>
            </a:r>
          </a:p>
          <a:p>
            <a:endParaRPr lang="hu-HU" dirty="0" smtClean="0"/>
          </a:p>
          <a:p>
            <a:r>
              <a:rPr lang="hu-HU" dirty="0"/>
              <a:t>	másik megoldása </a:t>
            </a:r>
            <a:r>
              <a:rPr lang="hu-HU" dirty="0" smtClean="0"/>
              <a:t>t</a:t>
            </a:r>
            <a:r>
              <a:rPr lang="hu-HU" baseline="-25000" dirty="0" smtClean="0"/>
              <a:t>d2</a:t>
            </a:r>
            <a:r>
              <a:rPr lang="hu-HU" dirty="0" smtClean="0"/>
              <a:t> </a:t>
            </a:r>
            <a:r>
              <a:rPr lang="hu-HU" dirty="0"/>
              <a:t>= 2v</a:t>
            </a:r>
            <a:r>
              <a:rPr lang="hu-HU" baseline="-25000" dirty="0"/>
              <a:t>0z</a:t>
            </a:r>
            <a:r>
              <a:rPr lang="hu-HU" dirty="0"/>
              <a:t>/g = 4,330 s.</a:t>
            </a:r>
          </a:p>
          <a:p>
            <a:endParaRPr lang="hu-HU" dirty="0" smtClean="0"/>
          </a:p>
          <a:p>
            <a:r>
              <a:rPr lang="hu-HU" dirty="0" smtClean="0"/>
              <a:t>Kétszerese </a:t>
            </a:r>
            <a:r>
              <a:rPr lang="hu-HU" dirty="0"/>
              <a:t>annak az időnek, amennyi alatt a test a pálya csúcspontjára ért,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mivel </a:t>
            </a:r>
            <a:r>
              <a:rPr lang="hu-HU" dirty="0"/>
              <a:t>a pálya szimmetrikus</a:t>
            </a:r>
            <a:r>
              <a:rPr lang="hu-HU" dirty="0" smtClean="0"/>
              <a:t>.</a:t>
            </a:r>
            <a:endParaRPr lang="hu-HU" u="sng" dirty="0" smtClean="0"/>
          </a:p>
        </p:txBody>
      </p:sp>
    </p:spTree>
    <p:extLst>
      <p:ext uri="{BB962C8B-B14F-4D97-AF65-F5344CB8AC3E}">
        <p14:creationId xmlns:p14="http://schemas.microsoft.com/office/powerpoint/2010/main" val="148982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743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1A/8. </a:t>
            </a:r>
            <a:r>
              <a:rPr lang="hu-HU" b="1" dirty="0"/>
              <a:t>(MÁ 127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60°-os szögben ferdén elhajítunk 25 m/s kezdősebességgel.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ér a pálya tetőpontjára?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Milyen magasan van a tetőpont?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c)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ér újra az elindítás magasságába?</a:t>
            </a:r>
          </a:p>
          <a:p>
            <a:r>
              <a:rPr lang="hu-HU" b="1" dirty="0"/>
              <a:t>d)</a:t>
            </a:r>
            <a:r>
              <a:rPr lang="hu-HU" dirty="0"/>
              <a:t> Milyen távol ér újra az elindítás magasságába?</a:t>
            </a:r>
          </a:p>
          <a:p>
            <a:endParaRPr lang="hu-HU" u="sng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c)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Mikor ér újra az elindítás magasságába?    </a:t>
            </a:r>
            <a:r>
              <a:rPr lang="hu-HU" dirty="0" err="1"/>
              <a:t>t</a:t>
            </a:r>
            <a:r>
              <a:rPr lang="hu-HU" baseline="-25000" dirty="0" err="1"/>
              <a:t>d</a:t>
            </a:r>
            <a:r>
              <a:rPr lang="hu-HU" dirty="0"/>
              <a:t> = 2v</a:t>
            </a:r>
            <a:r>
              <a:rPr lang="hu-HU" baseline="-25000" dirty="0"/>
              <a:t>0z</a:t>
            </a:r>
            <a:r>
              <a:rPr lang="hu-HU" dirty="0"/>
              <a:t>/g = 4,330 s</a:t>
            </a:r>
            <a:endParaRPr lang="hu-HU" u="sng" dirty="0" smtClean="0"/>
          </a:p>
          <a:p>
            <a:endParaRPr lang="hu-HU" b="1" dirty="0" smtClean="0"/>
          </a:p>
          <a:p>
            <a:r>
              <a:rPr lang="hu-HU" b="1" dirty="0" smtClean="0"/>
              <a:t>d</a:t>
            </a:r>
            <a:r>
              <a:rPr lang="hu-HU" b="1" dirty="0"/>
              <a:t>)</a:t>
            </a:r>
            <a:r>
              <a:rPr lang="hu-HU" dirty="0"/>
              <a:t> </a:t>
            </a:r>
            <a:r>
              <a:rPr lang="hu-HU" dirty="0" smtClean="0"/>
              <a:t>Azonos magasság </a:t>
            </a:r>
            <a:r>
              <a:rPr lang="hu-HU" dirty="0" smtClean="0">
                <a:sym typeface="Symbol"/>
              </a:rPr>
              <a:t> csak</a:t>
            </a:r>
            <a:r>
              <a:rPr lang="hu-HU" dirty="0" smtClean="0"/>
              <a:t> </a:t>
            </a:r>
            <a:r>
              <a:rPr lang="hu-HU" dirty="0"/>
              <a:t>az x </a:t>
            </a:r>
            <a:r>
              <a:rPr lang="hu-HU" dirty="0" smtClean="0"/>
              <a:t>koordinátája változik.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pálya minden más pontján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távolságot Püthagorasz-tétellel kellene számolni,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mivel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mindkét koordináta változik.)</a:t>
            </a:r>
          </a:p>
          <a:p>
            <a:r>
              <a:rPr lang="hu-HU" dirty="0"/>
              <a:t>d = x(</a:t>
            </a:r>
            <a:r>
              <a:rPr lang="hu-HU" dirty="0" err="1"/>
              <a:t>t</a:t>
            </a:r>
            <a:r>
              <a:rPr lang="hu-HU" baseline="-25000" dirty="0" err="1"/>
              <a:t>d</a:t>
            </a:r>
            <a:r>
              <a:rPr lang="hu-HU" dirty="0"/>
              <a:t>) – x</a:t>
            </a:r>
            <a:r>
              <a:rPr lang="hu-HU" baseline="-25000" dirty="0"/>
              <a:t>0</a:t>
            </a:r>
            <a:r>
              <a:rPr lang="hu-HU" dirty="0"/>
              <a:t> = v</a:t>
            </a:r>
            <a:r>
              <a:rPr lang="hu-HU" baseline="-25000" dirty="0"/>
              <a:t>0x</a:t>
            </a:r>
            <a:r>
              <a:rPr lang="hu-HU" dirty="0"/>
              <a:t>t</a:t>
            </a:r>
            <a:r>
              <a:rPr lang="hu-HU" baseline="-25000" dirty="0"/>
              <a:t>d</a:t>
            </a:r>
            <a:r>
              <a:rPr lang="hu-HU" dirty="0"/>
              <a:t> = </a:t>
            </a:r>
            <a:r>
              <a:rPr lang="hu-HU" dirty="0" smtClean="0"/>
              <a:t>v</a:t>
            </a:r>
            <a:r>
              <a:rPr lang="hu-HU" baseline="-25000" dirty="0" smtClean="0"/>
              <a:t>0</a:t>
            </a:r>
            <a:r>
              <a:rPr lang="hu-HU" dirty="0" smtClean="0"/>
              <a:t>cos</a:t>
            </a:r>
            <a:r>
              <a:rPr lang="el-GR" dirty="0" smtClean="0">
                <a:latin typeface="Calibri"/>
              </a:rPr>
              <a:t>α∙</a:t>
            </a:r>
            <a:r>
              <a:rPr lang="hu-HU" dirty="0" err="1" smtClean="0"/>
              <a:t>t</a:t>
            </a:r>
            <a:r>
              <a:rPr lang="hu-HU" baseline="-25000" dirty="0" err="1" smtClean="0"/>
              <a:t>d</a:t>
            </a:r>
            <a:r>
              <a:rPr lang="hu-HU" dirty="0" smtClean="0"/>
              <a:t> 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Behelyettesítve </a:t>
            </a:r>
            <a:r>
              <a:rPr lang="hu-HU" dirty="0" err="1"/>
              <a:t>t</a:t>
            </a:r>
            <a:r>
              <a:rPr lang="hu-HU" baseline="-25000" dirty="0" err="1"/>
              <a:t>d</a:t>
            </a:r>
            <a:r>
              <a:rPr lang="hu-HU" dirty="0"/>
              <a:t> értékét:  d = </a:t>
            </a:r>
            <a:r>
              <a:rPr lang="hu-HU" dirty="0" smtClean="0"/>
              <a:t>25</a:t>
            </a:r>
            <a:r>
              <a:rPr lang="el-GR" dirty="0" smtClean="0"/>
              <a:t>∙</a:t>
            </a:r>
            <a:r>
              <a:rPr lang="hu-HU" dirty="0" smtClean="0"/>
              <a:t>cos60°</a:t>
            </a:r>
            <a:r>
              <a:rPr lang="el-GR" dirty="0" smtClean="0"/>
              <a:t>∙</a:t>
            </a:r>
            <a:r>
              <a:rPr lang="hu-HU" dirty="0" smtClean="0"/>
              <a:t>4,330 </a:t>
            </a:r>
            <a:r>
              <a:rPr lang="hu-HU" dirty="0"/>
              <a:t>= 54,13 m.</a:t>
            </a:r>
          </a:p>
          <a:p>
            <a:endParaRPr lang="hu-HU" dirty="0" smtClean="0"/>
          </a:p>
          <a:p>
            <a:r>
              <a:rPr lang="hu-HU" dirty="0"/>
              <a:t>Illetve először a képleteket rendezve</a:t>
            </a:r>
            <a:r>
              <a:rPr lang="hu-HU" dirty="0" smtClean="0"/>
              <a:t>:</a:t>
            </a:r>
            <a:endParaRPr lang="hu-HU" dirty="0"/>
          </a:p>
          <a:p>
            <a:r>
              <a:rPr lang="hu-HU" dirty="0"/>
              <a:t>d = </a:t>
            </a:r>
            <a:r>
              <a:rPr lang="hu-HU" dirty="0" smtClean="0"/>
              <a:t>v</a:t>
            </a:r>
            <a:r>
              <a:rPr lang="hu-HU" baseline="-25000" dirty="0" smtClean="0"/>
              <a:t>0x</a:t>
            </a:r>
            <a:r>
              <a:rPr lang="el-GR" dirty="0" smtClean="0"/>
              <a:t>∙</a:t>
            </a:r>
            <a:r>
              <a:rPr lang="hu-HU" dirty="0" err="1" smtClean="0"/>
              <a:t>t</a:t>
            </a:r>
            <a:r>
              <a:rPr lang="hu-HU" baseline="-25000" dirty="0" err="1" smtClean="0"/>
              <a:t>d</a:t>
            </a:r>
            <a:r>
              <a:rPr lang="hu-HU" dirty="0" smtClean="0"/>
              <a:t> </a:t>
            </a:r>
            <a:r>
              <a:rPr lang="hu-HU" dirty="0"/>
              <a:t>= </a:t>
            </a:r>
            <a:r>
              <a:rPr lang="hu-HU" dirty="0" smtClean="0"/>
              <a:t>v</a:t>
            </a:r>
            <a:r>
              <a:rPr lang="hu-HU" baseline="-25000" dirty="0" smtClean="0"/>
              <a:t>0x</a:t>
            </a:r>
            <a:r>
              <a:rPr lang="el-GR" dirty="0" smtClean="0"/>
              <a:t>∙</a:t>
            </a:r>
            <a:r>
              <a:rPr lang="hu-HU" dirty="0" smtClean="0"/>
              <a:t>(2v</a:t>
            </a:r>
            <a:r>
              <a:rPr lang="hu-HU" baseline="-25000" dirty="0" smtClean="0"/>
              <a:t>0z</a:t>
            </a:r>
            <a:r>
              <a:rPr lang="hu-HU" dirty="0" smtClean="0"/>
              <a:t>/g</a:t>
            </a:r>
            <a:r>
              <a:rPr lang="hu-HU" dirty="0"/>
              <a:t>) = </a:t>
            </a:r>
            <a:r>
              <a:rPr lang="hu-HU" dirty="0" smtClean="0"/>
              <a:t>v</a:t>
            </a:r>
            <a:r>
              <a:rPr lang="hu-HU" baseline="-25000" dirty="0" smtClean="0"/>
              <a:t>0</a:t>
            </a:r>
            <a:r>
              <a:rPr lang="hu-HU" dirty="0" smtClean="0"/>
              <a:t>cos</a:t>
            </a:r>
            <a:r>
              <a:rPr lang="el-GR" dirty="0" smtClean="0">
                <a:latin typeface="Calibri"/>
              </a:rPr>
              <a:t>α</a:t>
            </a:r>
            <a:r>
              <a:rPr lang="el-GR" dirty="0" smtClean="0"/>
              <a:t>∙</a:t>
            </a:r>
            <a:r>
              <a:rPr lang="hu-HU" dirty="0" smtClean="0"/>
              <a:t>2</a:t>
            </a:r>
            <a:r>
              <a:rPr lang="el-GR" dirty="0" smtClean="0"/>
              <a:t>∙</a:t>
            </a:r>
            <a:r>
              <a:rPr lang="hu-HU" dirty="0" smtClean="0"/>
              <a:t>v</a:t>
            </a:r>
            <a:r>
              <a:rPr lang="hu-HU" baseline="-25000" dirty="0" smtClean="0"/>
              <a:t>0 </a:t>
            </a:r>
            <a:r>
              <a:rPr lang="hu-HU" dirty="0" smtClean="0"/>
              <a:t>sin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/g </a:t>
            </a:r>
            <a:r>
              <a:rPr lang="hu-HU" dirty="0"/>
              <a:t>= </a:t>
            </a:r>
            <a:r>
              <a:rPr lang="hu-HU" dirty="0" smtClean="0"/>
              <a:t>v</a:t>
            </a:r>
            <a:r>
              <a:rPr lang="hu-HU" baseline="-25000" dirty="0" smtClean="0"/>
              <a:t>0</a:t>
            </a:r>
            <a:r>
              <a:rPr lang="hu-HU" baseline="30000" dirty="0" smtClean="0"/>
              <a:t>2</a:t>
            </a:r>
            <a:r>
              <a:rPr lang="el-GR" dirty="0" smtClean="0"/>
              <a:t>∙</a:t>
            </a:r>
            <a:r>
              <a:rPr lang="hu-HU" dirty="0" smtClean="0"/>
              <a:t>sin(2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)/</a:t>
            </a:r>
            <a:r>
              <a:rPr lang="hu-HU" dirty="0"/>
              <a:t>g </a:t>
            </a:r>
            <a:r>
              <a:rPr lang="hu-HU" dirty="0" smtClean="0"/>
              <a:t>;</a:t>
            </a:r>
          </a:p>
          <a:p>
            <a:r>
              <a:rPr lang="hu-HU" dirty="0"/>
              <a:t>d</a:t>
            </a:r>
            <a:r>
              <a:rPr lang="hu-HU" dirty="0" smtClean="0"/>
              <a:t> </a:t>
            </a:r>
            <a:r>
              <a:rPr lang="hu-HU" dirty="0" smtClean="0"/>
              <a:t>= </a:t>
            </a:r>
            <a:r>
              <a:rPr lang="hu-HU" dirty="0" smtClean="0"/>
              <a:t>25</a:t>
            </a:r>
            <a:r>
              <a:rPr lang="hu-HU" baseline="30000" dirty="0" smtClean="0"/>
              <a:t>2</a:t>
            </a:r>
            <a:r>
              <a:rPr lang="el-GR" dirty="0" smtClean="0"/>
              <a:t>∙</a:t>
            </a:r>
            <a:r>
              <a:rPr lang="hu-HU" dirty="0" smtClean="0"/>
              <a:t>sin120</a:t>
            </a:r>
            <a:r>
              <a:rPr lang="hu-HU" dirty="0"/>
              <a:t>°/10 = 54,13 m.]</a:t>
            </a:r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978908"/>
              </p:ext>
            </p:extLst>
          </p:nvPr>
        </p:nvGraphicFramePr>
        <p:xfrm>
          <a:off x="5652120" y="2727002"/>
          <a:ext cx="320384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6084168" y="3818878"/>
            <a:ext cx="187220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41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399</Words>
  <Application>Microsoft Office PowerPoint</Application>
  <PresentationFormat>Diavetítés a képernyőre (4:3 oldalarány)</PresentationFormat>
  <Paragraphs>74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14</cp:revision>
  <dcterms:created xsi:type="dcterms:W3CDTF">2020-09-04T11:56:09Z</dcterms:created>
  <dcterms:modified xsi:type="dcterms:W3CDTF">2020-09-05T16:33:17Z</dcterms:modified>
</cp:coreProperties>
</file>