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165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68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0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5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236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8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55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7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66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275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53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57120" y="188640"/>
            <a:ext cx="83529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Információk a tárgyról</a:t>
            </a:r>
            <a:endParaRPr lang="hu-HU" dirty="0"/>
          </a:p>
          <a:p>
            <a:r>
              <a:rPr lang="hu-HU" dirty="0" smtClean="0"/>
              <a:t>A tananyag a középiskolai </a:t>
            </a:r>
            <a:r>
              <a:rPr lang="hu-HU" dirty="0"/>
              <a:t>fizika tananyag néhány </a:t>
            </a:r>
            <a:r>
              <a:rPr lang="hu-HU" dirty="0" smtClean="0"/>
              <a:t>fejezete.</a:t>
            </a:r>
          </a:p>
          <a:p>
            <a:r>
              <a:rPr lang="hu-HU" dirty="0" smtClean="0"/>
              <a:t>Felhasználjuk </a:t>
            </a:r>
            <a:r>
              <a:rPr lang="hu-HU" dirty="0"/>
              <a:t>azt a matematikatudást, amit középiskolában az után sajátítottak </a:t>
            </a:r>
            <a:r>
              <a:rPr lang="hu-HU" dirty="0" smtClean="0"/>
              <a:t>el, miután </a:t>
            </a:r>
            <a:r>
              <a:rPr lang="hu-HU" dirty="0"/>
              <a:t>fizikából az adott </a:t>
            </a:r>
            <a:r>
              <a:rPr lang="hu-HU" dirty="0" smtClean="0"/>
              <a:t>témakör </a:t>
            </a:r>
            <a:r>
              <a:rPr lang="hu-HU" dirty="0"/>
              <a:t>már </a:t>
            </a:r>
            <a:r>
              <a:rPr lang="hu-HU" dirty="0" smtClean="0"/>
              <a:t>lezárult.</a:t>
            </a:r>
          </a:p>
          <a:p>
            <a:r>
              <a:rPr lang="hu-HU" dirty="0" smtClean="0"/>
              <a:t>Egyetemi </a:t>
            </a:r>
            <a:r>
              <a:rPr lang="hu-HU" dirty="0"/>
              <a:t>szintű matematikai ismereteket nem igényel ez a </a:t>
            </a:r>
            <a:r>
              <a:rPr lang="hu-HU" dirty="0" smtClean="0"/>
              <a:t>tantárgy.</a:t>
            </a:r>
            <a:endParaRPr lang="hu-HU" dirty="0"/>
          </a:p>
          <a:p>
            <a:r>
              <a:rPr lang="hu-HU" dirty="0"/>
              <a:t>6 témakör </a:t>
            </a:r>
            <a:r>
              <a:rPr lang="hu-HU" dirty="0" smtClean="0"/>
              <a:t>lesz dupla órákkal.</a:t>
            </a:r>
          </a:p>
          <a:p>
            <a:r>
              <a:rPr lang="hu-HU" dirty="0" smtClean="0"/>
              <a:t>Elméleti háttér, kísérletek, számolási feladatok.</a:t>
            </a:r>
            <a:endParaRPr lang="hu-HU" dirty="0"/>
          </a:p>
          <a:p>
            <a:r>
              <a:rPr lang="hu-HU" dirty="0" smtClean="0"/>
              <a:t>15 </a:t>
            </a:r>
            <a:r>
              <a:rPr lang="hu-HU" dirty="0"/>
              <a:t>perces kis zh </a:t>
            </a:r>
            <a:r>
              <a:rPr lang="hu-HU" dirty="0" smtClean="0"/>
              <a:t>lesz minden témakörből a </a:t>
            </a:r>
            <a:r>
              <a:rPr lang="hu-HU" dirty="0"/>
              <a:t>következő témakör első </a:t>
            </a:r>
            <a:r>
              <a:rPr lang="hu-HU" dirty="0" smtClean="0"/>
              <a:t>óráján. </a:t>
            </a:r>
            <a:r>
              <a:rPr lang="hu-HU" dirty="0"/>
              <a:t>A zh-k anyaga a példatár kijelölt szakaszából egy számolási feladat, esetleg még egy tesztkérdés vagy egy rövid elméleti kérdés is.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6 zh-ból a 4 legjobb zh-t vesszük figyelembe, </a:t>
            </a:r>
            <a:r>
              <a:rPr lang="hu-HU" dirty="0" err="1"/>
              <a:t>pótzh</a:t>
            </a:r>
            <a:r>
              <a:rPr lang="hu-HU" dirty="0"/>
              <a:t> nem </a:t>
            </a:r>
            <a:r>
              <a:rPr lang="hu-HU" dirty="0" smtClean="0"/>
              <a:t>lesz.</a:t>
            </a:r>
          </a:p>
          <a:p>
            <a:r>
              <a:rPr lang="hu-HU" dirty="0" smtClean="0"/>
              <a:t>Egy-egy </a:t>
            </a:r>
            <a:r>
              <a:rPr lang="hu-HU" dirty="0"/>
              <a:t>zh </a:t>
            </a:r>
            <a:r>
              <a:rPr lang="hu-HU" dirty="0" err="1"/>
              <a:t>max</a:t>
            </a:r>
            <a:r>
              <a:rPr lang="hu-HU" dirty="0"/>
              <a:t>. 20 </a:t>
            </a:r>
            <a:r>
              <a:rPr lang="hu-HU" dirty="0" smtClean="0"/>
              <a:t>pontos.</a:t>
            </a:r>
            <a:endParaRPr lang="hu-HU" dirty="0"/>
          </a:p>
          <a:p>
            <a:r>
              <a:rPr lang="hu-HU" dirty="0" smtClean="0"/>
              <a:t>Minden </a:t>
            </a:r>
            <a:r>
              <a:rPr lang="hu-HU" dirty="0"/>
              <a:t>hallgatónak egyszer a félévben tartania kell egy kb. 5 perces szóbeli beszámolót </a:t>
            </a:r>
            <a:r>
              <a:rPr lang="hu-HU" dirty="0" smtClean="0"/>
              <a:t>egy </a:t>
            </a:r>
            <a:r>
              <a:rPr lang="hu-HU" dirty="0"/>
              <a:t>olyan feladatból, amit az előző héten megkap, </a:t>
            </a:r>
            <a:r>
              <a:rPr lang="hu-HU" dirty="0" err="1" smtClean="0"/>
              <a:t>enélkül</a:t>
            </a:r>
            <a:r>
              <a:rPr lang="hu-HU" dirty="0" smtClean="0"/>
              <a:t> </a:t>
            </a:r>
            <a:r>
              <a:rPr lang="hu-HU" dirty="0"/>
              <a:t>a félév nem </a:t>
            </a:r>
            <a:r>
              <a:rPr lang="hu-HU" dirty="0" smtClean="0"/>
              <a:t>teljesíthető; ehhez </a:t>
            </a:r>
            <a:r>
              <a:rPr lang="hu-HU" dirty="0"/>
              <a:t>pótlási lehetőséget biztosítunk az utolsó héten. Ez a beszámoló </a:t>
            </a:r>
            <a:r>
              <a:rPr lang="hu-HU" dirty="0" err="1"/>
              <a:t>max</a:t>
            </a:r>
            <a:r>
              <a:rPr lang="hu-HU" dirty="0"/>
              <a:t>. 20 pontot ér és kötelezően teljesítendő.</a:t>
            </a:r>
          </a:p>
          <a:p>
            <a:r>
              <a:rPr lang="hu-HU" dirty="0"/>
              <a:t>A 4 legjobb zh és a beszámoló pontszámának összege alapján alakul ki a félévközi jegy. Ha a szóbeli beszámoló el van fogadva, akkor az osztályzat</a:t>
            </a:r>
          </a:p>
          <a:p>
            <a:r>
              <a:rPr lang="hu-HU" dirty="0"/>
              <a:t>50 –	2</a:t>
            </a:r>
          </a:p>
          <a:p>
            <a:r>
              <a:rPr lang="hu-HU" dirty="0"/>
              <a:t>62 –	3</a:t>
            </a:r>
          </a:p>
          <a:p>
            <a:r>
              <a:rPr lang="hu-HU" dirty="0"/>
              <a:t>74 –	4</a:t>
            </a:r>
          </a:p>
          <a:p>
            <a:r>
              <a:rPr lang="hu-HU" dirty="0"/>
              <a:t>86 –	5</a:t>
            </a:r>
          </a:p>
          <a:p>
            <a:r>
              <a:rPr lang="hu-HU" dirty="0"/>
              <a:t>A pótlási héten </a:t>
            </a:r>
            <a:r>
              <a:rPr lang="hu-HU" dirty="0" err="1"/>
              <a:t>pótpót</a:t>
            </a:r>
            <a:r>
              <a:rPr lang="hu-HU" dirty="0"/>
              <a:t> zh írható a teljes anyagból </a:t>
            </a:r>
            <a:r>
              <a:rPr lang="hu-HU" dirty="0" err="1"/>
              <a:t>különeljárási</a:t>
            </a:r>
            <a:r>
              <a:rPr lang="hu-HU" dirty="0"/>
              <a:t> díj megfizetése mellett.</a:t>
            </a:r>
          </a:p>
        </p:txBody>
      </p:sp>
    </p:spTree>
    <p:extLst>
      <p:ext uri="{BB962C8B-B14F-4D97-AF65-F5344CB8AC3E}">
        <p14:creationId xmlns:p14="http://schemas.microsoft.com/office/powerpoint/2010/main" val="215311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95536" y="404664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 fizika egy kísérleti tudomány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/>
              <a:t>A tudományos megismerési folyamat lépései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259632" y="1484784"/>
            <a:ext cx="141134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hu-HU" dirty="0"/>
              <a:t>megfigyelés, </a:t>
            </a:r>
            <a:endParaRPr lang="hu-HU" dirty="0" smtClean="0"/>
          </a:p>
          <a:p>
            <a:r>
              <a:rPr lang="hu-HU" dirty="0" smtClean="0"/>
              <a:t>kísérlet</a:t>
            </a:r>
            <a:r>
              <a:rPr lang="hu-HU" dirty="0"/>
              <a:t>, </a:t>
            </a:r>
            <a:endParaRPr lang="hu-HU" dirty="0" smtClean="0"/>
          </a:p>
          <a:p>
            <a:r>
              <a:rPr lang="hu-HU" dirty="0" smtClean="0"/>
              <a:t>mérések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271654" y="3068960"/>
            <a:ext cx="1567096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hu-HU" dirty="0"/>
              <a:t>tapasztalatok, </a:t>
            </a:r>
            <a:endParaRPr lang="hu-HU" dirty="0" smtClean="0"/>
          </a:p>
          <a:p>
            <a:r>
              <a:rPr lang="hu-HU" dirty="0" smtClean="0"/>
              <a:t>mérési </a:t>
            </a:r>
            <a:r>
              <a:rPr lang="hu-HU" dirty="0"/>
              <a:t>adatok </a:t>
            </a:r>
            <a:endParaRPr lang="hu-HU" dirty="0" smtClean="0"/>
          </a:p>
          <a:p>
            <a:r>
              <a:rPr lang="hu-HU" dirty="0" smtClean="0"/>
              <a:t>rendszerezése 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264151" y="4725144"/>
            <a:ext cx="1543051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hu-HU" dirty="0"/>
              <a:t>hipotézisek, </a:t>
            </a:r>
            <a:endParaRPr lang="hu-HU" dirty="0" smtClean="0"/>
          </a:p>
          <a:p>
            <a:r>
              <a:rPr lang="hu-HU" dirty="0" smtClean="0"/>
              <a:t>modellalkotás </a:t>
            </a:r>
          </a:p>
          <a:p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3807131" y="4763562"/>
            <a:ext cx="2061013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hu-HU" dirty="0"/>
              <a:t>jóslat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további </a:t>
            </a:r>
            <a:r>
              <a:rPr lang="hu-HU" dirty="0" smtClean="0"/>
              <a:t>kísérletek</a:t>
            </a:r>
          </a:p>
          <a:p>
            <a:r>
              <a:rPr lang="hu-HU" dirty="0" smtClean="0"/>
              <a:t>kimenetelére 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7164288" y="4763562"/>
            <a:ext cx="1221232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hu-HU" dirty="0"/>
              <a:t>ellenőrzés </a:t>
            </a:r>
            <a:endParaRPr lang="hu-HU" dirty="0" smtClean="0"/>
          </a:p>
          <a:p>
            <a:r>
              <a:rPr lang="hu-HU" dirty="0" smtClean="0"/>
              <a:t>kísérlettel</a:t>
            </a:r>
            <a:r>
              <a:rPr lang="hu-HU" dirty="0"/>
              <a:t>, </a:t>
            </a:r>
            <a:endParaRPr lang="hu-HU" dirty="0" smtClean="0"/>
          </a:p>
          <a:p>
            <a:r>
              <a:rPr lang="hu-HU" dirty="0" smtClean="0"/>
              <a:t>méréssel </a:t>
            </a:r>
            <a:endParaRPr lang="hu-HU" dirty="0"/>
          </a:p>
        </p:txBody>
      </p:sp>
      <p:cxnSp>
        <p:nvCxnSpPr>
          <p:cNvPr id="18" name="Egyenes összekötő nyíllal 17"/>
          <p:cNvCxnSpPr/>
          <p:nvPr/>
        </p:nvCxnSpPr>
        <p:spPr>
          <a:xfrm>
            <a:off x="6228184" y="522522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>
            <a:off x="3131840" y="537321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 flipH="1">
            <a:off x="3203848" y="1772816"/>
            <a:ext cx="44644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668344" y="1772816"/>
            <a:ext cx="0" cy="2774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>
            <a:off x="2055202" y="26369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>
            <a:off x="2055202" y="425950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60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548681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fizikai mennyiségeket mérőszámmal és mértékegységgel adjuk meg. </a:t>
            </a:r>
          </a:p>
          <a:p>
            <a:r>
              <a:rPr lang="hu-HU" dirty="0" smtClean="0"/>
              <a:t>A számolást nagyban megkönnyíti az SI alapmennyiségek használata.</a:t>
            </a:r>
          </a:p>
          <a:p>
            <a:endParaRPr lang="hu-HU" dirty="0" smtClean="0"/>
          </a:p>
          <a:p>
            <a:r>
              <a:rPr lang="hu-HU" dirty="0" smtClean="0"/>
              <a:t>Prefixumok</a:t>
            </a:r>
          </a:p>
          <a:p>
            <a:endParaRPr lang="hu-HU" dirty="0"/>
          </a:p>
        </p:txBody>
      </p:sp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348"/>
              </p:ext>
            </p:extLst>
          </p:nvPr>
        </p:nvGraphicFramePr>
        <p:xfrm>
          <a:off x="683568" y="1772816"/>
          <a:ext cx="3528392" cy="410108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11943"/>
                <a:gridCol w="898652"/>
                <a:gridCol w="111779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neve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jele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értéke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err="1">
                          <a:effectLst/>
                        </a:rPr>
                        <a:t>tera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r>
                        <a:rPr lang="hu-HU" sz="1800" baseline="30000">
                          <a:effectLst/>
                        </a:rPr>
                        <a:t>12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giga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G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r>
                        <a:rPr lang="hu-HU" sz="1800" baseline="30000">
                          <a:effectLst/>
                        </a:rPr>
                        <a:t>9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mega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r>
                        <a:rPr lang="hu-HU" sz="1800" baseline="30000">
                          <a:effectLst/>
                        </a:rPr>
                        <a:t>6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kilo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r>
                        <a:rPr lang="hu-HU" sz="1800" baseline="30000">
                          <a:effectLst/>
                        </a:rPr>
                        <a:t>3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err="1">
                          <a:effectLst/>
                        </a:rPr>
                        <a:t>hekto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h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r>
                        <a:rPr lang="hu-HU" sz="1800" baseline="30000">
                          <a:effectLst/>
                        </a:rPr>
                        <a:t>2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deka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da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r>
                        <a:rPr lang="hu-HU" sz="1800" baseline="30000">
                          <a:effectLst/>
                        </a:rPr>
                        <a:t>1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deci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d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r>
                        <a:rPr lang="hu-HU" sz="1800" baseline="30000">
                          <a:effectLst/>
                        </a:rPr>
                        <a:t>–1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centi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c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r>
                        <a:rPr lang="hu-HU" sz="1800" baseline="30000">
                          <a:effectLst/>
                        </a:rPr>
                        <a:t>–2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milli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</a:t>
                      </a:r>
                      <a:r>
                        <a:rPr lang="hu-HU" sz="1800" baseline="30000" dirty="0">
                          <a:effectLst/>
                        </a:rPr>
                        <a:t>–3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mikro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sym typeface="Symbol"/>
                        </a:rPr>
                        <a:t>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</a:t>
                      </a:r>
                      <a:r>
                        <a:rPr lang="hu-HU" sz="1800" baseline="30000" dirty="0">
                          <a:effectLst/>
                        </a:rPr>
                        <a:t>–6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err="1">
                          <a:effectLst/>
                        </a:rPr>
                        <a:t>nano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</a:t>
                      </a:r>
                      <a:r>
                        <a:rPr lang="hu-HU" sz="1800" baseline="30000" dirty="0">
                          <a:effectLst/>
                        </a:rPr>
                        <a:t>–9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err="1">
                          <a:effectLst/>
                        </a:rPr>
                        <a:t>piko</a:t>
                      </a:r>
                      <a:endParaRPr lang="hu-HU" sz="1800" b="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p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</a:t>
                      </a:r>
                      <a:r>
                        <a:rPr lang="hu-HU" sz="1800" baseline="30000" dirty="0">
                          <a:effectLst/>
                        </a:rPr>
                        <a:t>–12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13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283</Words>
  <Application>Microsoft Office PowerPoint</Application>
  <PresentationFormat>Diavetítés a képernyőre (4:3 oldalarány)</PresentationFormat>
  <Paragraphs>76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11</cp:revision>
  <dcterms:created xsi:type="dcterms:W3CDTF">2020-09-04T10:36:44Z</dcterms:created>
  <dcterms:modified xsi:type="dcterms:W3CDTF">2020-09-05T13:30:23Z</dcterms:modified>
</cp:coreProperties>
</file>