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83816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18644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6543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0160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380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5899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7326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60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4314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4748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9055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5DDB7-181B-4BAC-A8D9-674BEF832C18}" type="datetimeFigureOut">
              <a:rPr lang="hu-HU" smtClean="0"/>
              <a:t>2020.09.22.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834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/>
          <p:cNvSpPr/>
          <p:nvPr/>
        </p:nvSpPr>
        <p:spPr>
          <a:xfrm>
            <a:off x="683568" y="476672"/>
            <a:ext cx="76328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1A/3. </a:t>
            </a:r>
            <a:r>
              <a:rPr lang="hu-HU" b="1" dirty="0"/>
              <a:t>(MÁ 75</a:t>
            </a:r>
            <a:r>
              <a:rPr lang="hu-HU" b="1" dirty="0" smtClean="0"/>
              <a:t>.)</a:t>
            </a:r>
          </a:p>
          <a:p>
            <a:r>
              <a:rPr lang="hu-HU" dirty="0" smtClean="0"/>
              <a:t>Az </a:t>
            </a:r>
            <a:r>
              <a:rPr lang="hu-HU" dirty="0"/>
              <a:t>ábra egy felvonó emelkedésének sebesség–idő diagramja.</a:t>
            </a:r>
          </a:p>
          <a:p>
            <a:endParaRPr lang="hu-HU" b="1" dirty="0" smtClean="0"/>
          </a:p>
          <a:p>
            <a:endParaRPr lang="hu-HU" b="1" dirty="0"/>
          </a:p>
          <a:p>
            <a:endParaRPr lang="hu-HU" b="1" dirty="0" smtClean="0"/>
          </a:p>
          <a:p>
            <a:endParaRPr lang="hu-HU" b="1" dirty="0"/>
          </a:p>
          <a:p>
            <a:endParaRPr lang="hu-HU" b="1" dirty="0" smtClean="0"/>
          </a:p>
          <a:p>
            <a:endParaRPr lang="hu-HU" b="1" dirty="0"/>
          </a:p>
          <a:p>
            <a:endParaRPr lang="hu-HU" b="1" dirty="0" smtClean="0"/>
          </a:p>
          <a:p>
            <a:r>
              <a:rPr lang="hu-HU" b="1" dirty="0" smtClean="0"/>
              <a:t>a</a:t>
            </a:r>
            <a:r>
              <a:rPr lang="hu-HU" b="1" dirty="0"/>
              <a:t>)</a:t>
            </a:r>
            <a:r>
              <a:rPr lang="hu-HU" dirty="0"/>
              <a:t> Hány métert emelkedett a felvonó a 15 s alatt?</a:t>
            </a:r>
          </a:p>
          <a:p>
            <a:r>
              <a:rPr lang="hu-HU" b="1" dirty="0"/>
              <a:t>b)</a:t>
            </a:r>
            <a:r>
              <a:rPr lang="hu-HU" dirty="0"/>
              <a:t> Mennyi volt az átlagsebessége?</a:t>
            </a:r>
          </a:p>
          <a:p>
            <a:r>
              <a:rPr lang="hu-HU" b="1" dirty="0"/>
              <a:t>c)</a:t>
            </a:r>
            <a:r>
              <a:rPr lang="hu-HU" dirty="0"/>
              <a:t> Rajzoljuk fel a felvonó </a:t>
            </a:r>
            <a:r>
              <a:rPr lang="hu-HU" dirty="0" smtClean="0"/>
              <a:t>gyorsulását </a:t>
            </a:r>
            <a:r>
              <a:rPr lang="hu-HU" dirty="0"/>
              <a:t>és a kiindulási szinttől mért magasságát is az idő függvényében!</a:t>
            </a:r>
          </a:p>
        </p:txBody>
      </p:sp>
      <p:pic>
        <p:nvPicPr>
          <p:cNvPr id="8" name="Kép 7" descr="1-75v.png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1043608" y="1196752"/>
            <a:ext cx="3656965" cy="1668780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55576" y="4293096"/>
            <a:ext cx="7632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u="sng" dirty="0"/>
              <a:t>Megoldás</a:t>
            </a:r>
            <a:r>
              <a:rPr lang="hu-HU" dirty="0"/>
              <a:t>     </a:t>
            </a:r>
          </a:p>
          <a:p>
            <a:r>
              <a:rPr lang="hu-HU" dirty="0"/>
              <a:t>A mozgás szakaszonként egyenletesen változó </a:t>
            </a:r>
            <a:r>
              <a:rPr lang="hu-HU" dirty="0" smtClean="0"/>
              <a:t>mozgás:</a:t>
            </a:r>
          </a:p>
          <a:p>
            <a:r>
              <a:rPr lang="hu-HU" dirty="0" smtClean="0"/>
              <a:t>v(t</a:t>
            </a:r>
            <a:r>
              <a:rPr lang="hu-HU" dirty="0"/>
              <a:t>) = v</a:t>
            </a:r>
            <a:r>
              <a:rPr lang="hu-HU" baseline="-25000" dirty="0"/>
              <a:t>0</a:t>
            </a:r>
            <a:r>
              <a:rPr lang="hu-HU" dirty="0"/>
              <a:t> + </a:t>
            </a:r>
            <a:r>
              <a:rPr lang="hu-HU" dirty="0" err="1"/>
              <a:t>at</a:t>
            </a:r>
            <a:r>
              <a:rPr lang="hu-HU" dirty="0"/>
              <a:t>   és   x(t) = x</a:t>
            </a:r>
            <a:r>
              <a:rPr lang="hu-HU" baseline="-25000" dirty="0"/>
              <a:t>0</a:t>
            </a:r>
            <a:r>
              <a:rPr lang="hu-HU" dirty="0"/>
              <a:t> + v</a:t>
            </a:r>
            <a:r>
              <a:rPr lang="hu-HU" baseline="-25000" dirty="0"/>
              <a:t>0</a:t>
            </a:r>
            <a:r>
              <a:rPr lang="hu-HU" dirty="0"/>
              <a:t>t + ½at</a:t>
            </a:r>
            <a:r>
              <a:rPr lang="hu-HU" baseline="30000" dirty="0"/>
              <a:t>2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5004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1-75v.png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683568" y="476672"/>
            <a:ext cx="3656965" cy="1668780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683568" y="2492896"/>
            <a:ext cx="76328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>
                <a:solidFill>
                  <a:srgbClr val="92D050"/>
                </a:solidFill>
              </a:rPr>
              <a:t>A 0 – 5 s </a:t>
            </a:r>
            <a:r>
              <a:rPr lang="hu-HU" dirty="0" smtClean="0">
                <a:solidFill>
                  <a:srgbClr val="92D050"/>
                </a:solidFill>
              </a:rPr>
              <a:t>között:</a:t>
            </a:r>
            <a:endParaRPr lang="hu-HU" dirty="0">
              <a:solidFill>
                <a:srgbClr val="92D050"/>
              </a:solidFill>
            </a:endParaRPr>
          </a:p>
          <a:p>
            <a:r>
              <a:rPr lang="hu-HU" dirty="0">
                <a:solidFill>
                  <a:srgbClr val="92D050"/>
                </a:solidFill>
              </a:rPr>
              <a:t>a kiinduló koordináta x</a:t>
            </a:r>
            <a:r>
              <a:rPr lang="hu-HU" baseline="-25000" dirty="0">
                <a:solidFill>
                  <a:srgbClr val="92D050"/>
                </a:solidFill>
              </a:rPr>
              <a:t>01</a:t>
            </a:r>
            <a:r>
              <a:rPr lang="hu-HU" dirty="0">
                <a:solidFill>
                  <a:srgbClr val="92D050"/>
                </a:solidFill>
              </a:rPr>
              <a:t> = 0;</a:t>
            </a:r>
          </a:p>
          <a:p>
            <a:r>
              <a:rPr lang="hu-HU" dirty="0">
                <a:solidFill>
                  <a:srgbClr val="92D050"/>
                </a:solidFill>
              </a:rPr>
              <a:t>a kezdősebesség v</a:t>
            </a:r>
            <a:r>
              <a:rPr lang="hu-HU" baseline="-25000" dirty="0">
                <a:solidFill>
                  <a:srgbClr val="92D050"/>
                </a:solidFill>
              </a:rPr>
              <a:t>01</a:t>
            </a:r>
            <a:r>
              <a:rPr lang="hu-HU" dirty="0">
                <a:solidFill>
                  <a:srgbClr val="92D050"/>
                </a:solidFill>
              </a:rPr>
              <a:t> = 0;</a:t>
            </a:r>
          </a:p>
          <a:p>
            <a:r>
              <a:rPr lang="hu-HU" dirty="0" smtClean="0">
                <a:solidFill>
                  <a:srgbClr val="92D050"/>
                </a:solidFill>
              </a:rPr>
              <a:t>a </a:t>
            </a:r>
            <a:r>
              <a:rPr lang="hu-HU" dirty="0">
                <a:solidFill>
                  <a:srgbClr val="92D050"/>
                </a:solidFill>
              </a:rPr>
              <a:t>gyorsulás:  a</a:t>
            </a:r>
            <a:r>
              <a:rPr lang="hu-HU" baseline="-25000" dirty="0">
                <a:solidFill>
                  <a:srgbClr val="92D050"/>
                </a:solidFill>
              </a:rPr>
              <a:t>1</a:t>
            </a:r>
            <a:r>
              <a:rPr lang="hu-HU" dirty="0">
                <a:solidFill>
                  <a:srgbClr val="92D050"/>
                </a:solidFill>
              </a:rPr>
              <a:t> = </a:t>
            </a:r>
            <a:r>
              <a:rPr lang="hu-HU" dirty="0" smtClean="0">
                <a:solidFill>
                  <a:srgbClr val="92D050"/>
                </a:solidFill>
                <a:sym typeface="Symbol"/>
              </a:rPr>
              <a:t></a:t>
            </a:r>
            <a:r>
              <a:rPr lang="hu-HU" dirty="0" smtClean="0">
                <a:solidFill>
                  <a:srgbClr val="92D050"/>
                </a:solidFill>
              </a:rPr>
              <a:t>v/</a:t>
            </a:r>
            <a:r>
              <a:rPr lang="hu-HU" dirty="0" smtClean="0">
                <a:solidFill>
                  <a:srgbClr val="92D050"/>
                </a:solidFill>
                <a:sym typeface="Symbol"/>
              </a:rPr>
              <a:t></a:t>
            </a:r>
            <a:r>
              <a:rPr lang="hu-HU" dirty="0" smtClean="0">
                <a:solidFill>
                  <a:srgbClr val="92D050"/>
                </a:solidFill>
              </a:rPr>
              <a:t>t </a:t>
            </a:r>
            <a:r>
              <a:rPr lang="hu-HU" dirty="0">
                <a:solidFill>
                  <a:srgbClr val="92D050"/>
                </a:solidFill>
              </a:rPr>
              <a:t>= (6–0)/(5–0) = 1,2 m/s</a:t>
            </a:r>
            <a:r>
              <a:rPr lang="hu-HU" baseline="30000" dirty="0">
                <a:solidFill>
                  <a:srgbClr val="92D050"/>
                </a:solidFill>
              </a:rPr>
              <a:t>2</a:t>
            </a:r>
            <a:r>
              <a:rPr lang="hu-HU" dirty="0">
                <a:solidFill>
                  <a:srgbClr val="92D050"/>
                </a:solidFill>
              </a:rPr>
              <a:t> (pozitív, a lift sebessége nő</a:t>
            </a:r>
            <a:r>
              <a:rPr lang="hu-HU" dirty="0" smtClean="0">
                <a:solidFill>
                  <a:srgbClr val="92D050"/>
                </a:solidFill>
              </a:rPr>
              <a:t>).</a:t>
            </a:r>
            <a:endParaRPr lang="hu-HU" dirty="0">
              <a:solidFill>
                <a:srgbClr val="92D050"/>
              </a:solidFill>
            </a:endParaRPr>
          </a:p>
          <a:p>
            <a:endParaRPr lang="hu-HU" dirty="0" smtClean="0">
              <a:solidFill>
                <a:srgbClr val="92D050"/>
              </a:solidFill>
            </a:endParaRPr>
          </a:p>
          <a:p>
            <a:r>
              <a:rPr lang="hu-HU" dirty="0" smtClean="0">
                <a:solidFill>
                  <a:srgbClr val="92D050"/>
                </a:solidFill>
              </a:rPr>
              <a:t>v</a:t>
            </a:r>
            <a:r>
              <a:rPr lang="hu-HU" baseline="-25000" dirty="0" smtClean="0">
                <a:solidFill>
                  <a:srgbClr val="92D050"/>
                </a:solidFill>
              </a:rPr>
              <a:t>1</a:t>
            </a:r>
            <a:r>
              <a:rPr lang="hu-HU" dirty="0" smtClean="0">
                <a:solidFill>
                  <a:srgbClr val="92D050"/>
                </a:solidFill>
              </a:rPr>
              <a:t>(t</a:t>
            </a:r>
            <a:r>
              <a:rPr lang="hu-HU" dirty="0">
                <a:solidFill>
                  <a:srgbClr val="92D050"/>
                </a:solidFill>
              </a:rPr>
              <a:t>) = a</a:t>
            </a:r>
            <a:r>
              <a:rPr lang="hu-HU" baseline="-25000" dirty="0">
                <a:solidFill>
                  <a:srgbClr val="92D050"/>
                </a:solidFill>
              </a:rPr>
              <a:t>1</a:t>
            </a:r>
            <a:r>
              <a:rPr lang="hu-HU" dirty="0">
                <a:solidFill>
                  <a:srgbClr val="92D050"/>
                </a:solidFill>
              </a:rPr>
              <a:t>t = 1,2t    és    x</a:t>
            </a:r>
            <a:r>
              <a:rPr lang="hu-HU" baseline="-25000" dirty="0">
                <a:solidFill>
                  <a:srgbClr val="92D050"/>
                </a:solidFill>
              </a:rPr>
              <a:t>1</a:t>
            </a:r>
            <a:r>
              <a:rPr lang="hu-HU" dirty="0">
                <a:solidFill>
                  <a:srgbClr val="92D050"/>
                </a:solidFill>
              </a:rPr>
              <a:t>(t) = ½a</a:t>
            </a:r>
            <a:r>
              <a:rPr lang="hu-HU" baseline="-25000" dirty="0">
                <a:solidFill>
                  <a:srgbClr val="92D050"/>
                </a:solidFill>
              </a:rPr>
              <a:t>1</a:t>
            </a:r>
            <a:r>
              <a:rPr lang="hu-HU" dirty="0">
                <a:solidFill>
                  <a:srgbClr val="92D050"/>
                </a:solidFill>
              </a:rPr>
              <a:t>t</a:t>
            </a:r>
            <a:r>
              <a:rPr lang="hu-HU" baseline="30000" dirty="0">
                <a:solidFill>
                  <a:srgbClr val="92D050"/>
                </a:solidFill>
              </a:rPr>
              <a:t>2</a:t>
            </a:r>
            <a:r>
              <a:rPr lang="hu-HU" dirty="0">
                <a:solidFill>
                  <a:srgbClr val="92D050"/>
                </a:solidFill>
              </a:rPr>
              <a:t> = </a:t>
            </a:r>
            <a:r>
              <a:rPr lang="hu-HU" dirty="0" smtClean="0">
                <a:solidFill>
                  <a:srgbClr val="92D050"/>
                </a:solidFill>
              </a:rPr>
              <a:t>0,6t</a:t>
            </a:r>
            <a:r>
              <a:rPr lang="hu-HU" baseline="30000" dirty="0" smtClean="0">
                <a:solidFill>
                  <a:srgbClr val="92D050"/>
                </a:solidFill>
              </a:rPr>
              <a:t>2</a:t>
            </a:r>
            <a:r>
              <a:rPr lang="hu-HU" dirty="0" smtClean="0">
                <a:solidFill>
                  <a:srgbClr val="92D050"/>
                </a:solidFill>
              </a:rPr>
              <a:t>.</a:t>
            </a:r>
          </a:p>
          <a:p>
            <a:endParaRPr lang="hu-HU" dirty="0" smtClean="0">
              <a:solidFill>
                <a:srgbClr val="92D050"/>
              </a:solidFill>
            </a:endParaRPr>
          </a:p>
          <a:p>
            <a:r>
              <a:rPr lang="hu-HU" dirty="0" smtClean="0">
                <a:solidFill>
                  <a:srgbClr val="92D050"/>
                </a:solidFill>
              </a:rPr>
              <a:t>5 </a:t>
            </a:r>
            <a:r>
              <a:rPr lang="hu-HU" dirty="0" err="1" smtClean="0">
                <a:solidFill>
                  <a:srgbClr val="92D050"/>
                </a:solidFill>
              </a:rPr>
              <a:t>s-ban</a:t>
            </a:r>
            <a:r>
              <a:rPr lang="hu-HU" dirty="0" smtClean="0">
                <a:solidFill>
                  <a:srgbClr val="92D050"/>
                </a:solidFill>
              </a:rPr>
              <a:t>   </a:t>
            </a:r>
            <a:r>
              <a:rPr lang="hu-HU" dirty="0">
                <a:solidFill>
                  <a:srgbClr val="92D050"/>
                </a:solidFill>
              </a:rPr>
              <a:t>x</a:t>
            </a:r>
            <a:r>
              <a:rPr lang="hu-HU" baseline="-25000" dirty="0">
                <a:solidFill>
                  <a:srgbClr val="92D050"/>
                </a:solidFill>
              </a:rPr>
              <a:t>1</a:t>
            </a:r>
            <a:r>
              <a:rPr lang="hu-HU" dirty="0">
                <a:solidFill>
                  <a:srgbClr val="92D050"/>
                </a:solidFill>
              </a:rPr>
              <a:t>(5) = </a:t>
            </a:r>
            <a:r>
              <a:rPr lang="hu-HU" dirty="0" smtClean="0">
                <a:solidFill>
                  <a:srgbClr val="92D050"/>
                </a:solidFill>
              </a:rPr>
              <a:t>0,6</a:t>
            </a:r>
            <a:r>
              <a:rPr lang="hu-HU" dirty="0" smtClean="0">
                <a:solidFill>
                  <a:srgbClr val="92D050"/>
                </a:solidFill>
                <a:latin typeface="Calibri"/>
              </a:rPr>
              <a:t>∙</a:t>
            </a:r>
            <a:r>
              <a:rPr lang="hu-HU" dirty="0" smtClean="0">
                <a:solidFill>
                  <a:srgbClr val="92D050"/>
                </a:solidFill>
              </a:rPr>
              <a:t>5</a:t>
            </a:r>
            <a:r>
              <a:rPr lang="hu-HU" baseline="30000" dirty="0" smtClean="0">
                <a:solidFill>
                  <a:srgbClr val="92D050"/>
                </a:solidFill>
              </a:rPr>
              <a:t>2</a:t>
            </a:r>
            <a:r>
              <a:rPr lang="hu-HU" dirty="0" smtClean="0">
                <a:solidFill>
                  <a:srgbClr val="92D050"/>
                </a:solidFill>
              </a:rPr>
              <a:t> </a:t>
            </a:r>
            <a:r>
              <a:rPr lang="hu-HU" dirty="0">
                <a:solidFill>
                  <a:srgbClr val="92D050"/>
                </a:solidFill>
              </a:rPr>
              <a:t>= 15 m   (és ellenőrizhetjük, hogy v</a:t>
            </a:r>
            <a:r>
              <a:rPr lang="hu-HU" baseline="-25000" dirty="0">
                <a:solidFill>
                  <a:srgbClr val="92D050"/>
                </a:solidFill>
              </a:rPr>
              <a:t>1</a:t>
            </a:r>
            <a:r>
              <a:rPr lang="hu-HU" dirty="0">
                <a:solidFill>
                  <a:srgbClr val="92D050"/>
                </a:solidFill>
              </a:rPr>
              <a:t>(5) = </a:t>
            </a:r>
            <a:r>
              <a:rPr lang="hu-HU" dirty="0" smtClean="0">
                <a:solidFill>
                  <a:srgbClr val="92D050"/>
                </a:solidFill>
              </a:rPr>
              <a:t>1,2</a:t>
            </a:r>
            <a:r>
              <a:rPr lang="hu-HU" dirty="0" smtClean="0">
                <a:solidFill>
                  <a:srgbClr val="92D050"/>
                </a:solidFill>
                <a:latin typeface="Calibri"/>
              </a:rPr>
              <a:t>∙</a:t>
            </a:r>
            <a:r>
              <a:rPr lang="hu-HU" dirty="0" smtClean="0">
                <a:solidFill>
                  <a:srgbClr val="92D050"/>
                </a:solidFill>
              </a:rPr>
              <a:t>5 </a:t>
            </a:r>
            <a:r>
              <a:rPr lang="hu-HU" dirty="0">
                <a:solidFill>
                  <a:srgbClr val="92D050"/>
                </a:solidFill>
              </a:rPr>
              <a:t>= 6 m/s).</a:t>
            </a:r>
          </a:p>
        </p:txBody>
      </p:sp>
    </p:spTree>
    <p:extLst>
      <p:ext uri="{BB962C8B-B14F-4D97-AF65-F5344CB8AC3E}">
        <p14:creationId xmlns:p14="http://schemas.microsoft.com/office/powerpoint/2010/main" val="289522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1-75v.png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683568" y="476672"/>
            <a:ext cx="3656965" cy="1668780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688558" y="2564904"/>
            <a:ext cx="726781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>
                <a:solidFill>
                  <a:srgbClr val="FF0000"/>
                </a:solidFill>
              </a:rPr>
              <a:t>Az 5 – 10 s </a:t>
            </a:r>
            <a:r>
              <a:rPr lang="hu-HU" dirty="0" smtClean="0">
                <a:solidFill>
                  <a:srgbClr val="FF0000"/>
                </a:solidFill>
              </a:rPr>
              <a:t>között:</a:t>
            </a:r>
            <a:endParaRPr lang="hu-HU" dirty="0">
              <a:solidFill>
                <a:srgbClr val="FF0000"/>
              </a:solidFill>
            </a:endParaRPr>
          </a:p>
          <a:p>
            <a:r>
              <a:rPr lang="hu-HU" dirty="0">
                <a:solidFill>
                  <a:srgbClr val="FF0000"/>
                </a:solidFill>
              </a:rPr>
              <a:t>mivel ez a szakasz az 5 </a:t>
            </a:r>
            <a:r>
              <a:rPr lang="hu-HU" dirty="0" err="1">
                <a:solidFill>
                  <a:srgbClr val="FF0000"/>
                </a:solidFill>
              </a:rPr>
              <a:t>s-nál</a:t>
            </a:r>
            <a:r>
              <a:rPr lang="hu-HU" dirty="0">
                <a:solidFill>
                  <a:srgbClr val="FF0000"/>
                </a:solidFill>
              </a:rPr>
              <a:t> kezdődik,  ezért ezen a szakaszon </a:t>
            </a:r>
            <a:endParaRPr lang="hu-HU" dirty="0" smtClean="0">
              <a:solidFill>
                <a:srgbClr val="FF0000"/>
              </a:solidFill>
            </a:endParaRPr>
          </a:p>
          <a:p>
            <a:r>
              <a:rPr lang="hu-HU" dirty="0" smtClean="0">
                <a:solidFill>
                  <a:srgbClr val="FF0000"/>
                </a:solidFill>
              </a:rPr>
              <a:t>t</a:t>
            </a:r>
            <a:r>
              <a:rPr lang="hu-HU" baseline="-25000" dirty="0" smtClean="0">
                <a:solidFill>
                  <a:srgbClr val="FF0000"/>
                </a:solidFill>
              </a:rPr>
              <a:t>2</a:t>
            </a:r>
            <a:r>
              <a:rPr lang="hu-HU" dirty="0" smtClean="0">
                <a:solidFill>
                  <a:srgbClr val="FF0000"/>
                </a:solidFill>
              </a:rPr>
              <a:t> </a:t>
            </a:r>
            <a:r>
              <a:rPr lang="hu-HU" dirty="0">
                <a:solidFill>
                  <a:srgbClr val="FF0000"/>
                </a:solidFill>
              </a:rPr>
              <a:t>= t – 5 s;</a:t>
            </a:r>
          </a:p>
          <a:p>
            <a:r>
              <a:rPr lang="hu-HU" dirty="0">
                <a:solidFill>
                  <a:srgbClr val="FF0000"/>
                </a:solidFill>
              </a:rPr>
              <a:t>a kiinduló koordináta x</a:t>
            </a:r>
            <a:r>
              <a:rPr lang="hu-HU" baseline="-25000" dirty="0">
                <a:solidFill>
                  <a:srgbClr val="FF0000"/>
                </a:solidFill>
              </a:rPr>
              <a:t>02</a:t>
            </a:r>
            <a:r>
              <a:rPr lang="hu-HU" dirty="0">
                <a:solidFill>
                  <a:srgbClr val="FF0000"/>
                </a:solidFill>
              </a:rPr>
              <a:t> = x</a:t>
            </a:r>
            <a:r>
              <a:rPr lang="hu-HU" baseline="-25000" dirty="0">
                <a:solidFill>
                  <a:srgbClr val="FF0000"/>
                </a:solidFill>
              </a:rPr>
              <a:t>1</a:t>
            </a:r>
            <a:r>
              <a:rPr lang="hu-HU" dirty="0">
                <a:solidFill>
                  <a:srgbClr val="FF0000"/>
                </a:solidFill>
              </a:rPr>
              <a:t>(5) = 15 m;</a:t>
            </a:r>
          </a:p>
          <a:p>
            <a:r>
              <a:rPr lang="hu-HU" dirty="0">
                <a:solidFill>
                  <a:srgbClr val="FF0000"/>
                </a:solidFill>
              </a:rPr>
              <a:t>a (kezdő)sebesség v</a:t>
            </a:r>
            <a:r>
              <a:rPr lang="hu-HU" baseline="-25000" dirty="0">
                <a:solidFill>
                  <a:srgbClr val="FF0000"/>
                </a:solidFill>
              </a:rPr>
              <a:t>02</a:t>
            </a:r>
            <a:r>
              <a:rPr lang="hu-HU" dirty="0">
                <a:solidFill>
                  <a:srgbClr val="FF0000"/>
                </a:solidFill>
              </a:rPr>
              <a:t> = v</a:t>
            </a:r>
            <a:r>
              <a:rPr lang="hu-HU" baseline="-25000" dirty="0">
                <a:solidFill>
                  <a:srgbClr val="FF0000"/>
                </a:solidFill>
              </a:rPr>
              <a:t>1</a:t>
            </a:r>
            <a:r>
              <a:rPr lang="hu-HU" dirty="0">
                <a:solidFill>
                  <a:srgbClr val="FF0000"/>
                </a:solidFill>
              </a:rPr>
              <a:t>(5) = 6 m/s;</a:t>
            </a:r>
          </a:p>
          <a:p>
            <a:r>
              <a:rPr lang="hu-HU" dirty="0">
                <a:solidFill>
                  <a:srgbClr val="FF0000"/>
                </a:solidFill>
              </a:rPr>
              <a:t>a gyorsulás </a:t>
            </a:r>
            <a:r>
              <a:rPr lang="hu-HU" dirty="0" smtClean="0">
                <a:solidFill>
                  <a:srgbClr val="FF0000"/>
                </a:solidFill>
              </a:rPr>
              <a:t>zérus.</a:t>
            </a:r>
          </a:p>
          <a:p>
            <a:endParaRPr lang="hu-HU" dirty="0">
              <a:solidFill>
                <a:srgbClr val="FF0000"/>
              </a:solidFill>
            </a:endParaRPr>
          </a:p>
          <a:p>
            <a:r>
              <a:rPr lang="hu-HU" dirty="0" smtClean="0">
                <a:solidFill>
                  <a:srgbClr val="FF0000"/>
                </a:solidFill>
              </a:rPr>
              <a:t>v</a:t>
            </a:r>
            <a:r>
              <a:rPr lang="hu-HU" baseline="-25000" dirty="0" smtClean="0">
                <a:solidFill>
                  <a:srgbClr val="FF0000"/>
                </a:solidFill>
              </a:rPr>
              <a:t>2</a:t>
            </a:r>
            <a:r>
              <a:rPr lang="hu-HU" dirty="0" smtClean="0">
                <a:solidFill>
                  <a:srgbClr val="FF0000"/>
                </a:solidFill>
              </a:rPr>
              <a:t>(t</a:t>
            </a:r>
            <a:r>
              <a:rPr lang="hu-HU" dirty="0">
                <a:solidFill>
                  <a:srgbClr val="FF0000"/>
                </a:solidFill>
              </a:rPr>
              <a:t>) = 6 m/s    és    x</a:t>
            </a:r>
            <a:r>
              <a:rPr lang="hu-HU" baseline="-25000" dirty="0">
                <a:solidFill>
                  <a:srgbClr val="FF0000"/>
                </a:solidFill>
              </a:rPr>
              <a:t>2</a:t>
            </a:r>
            <a:r>
              <a:rPr lang="hu-HU" dirty="0">
                <a:solidFill>
                  <a:srgbClr val="FF0000"/>
                </a:solidFill>
              </a:rPr>
              <a:t>(t) = 15 + </a:t>
            </a:r>
            <a:r>
              <a:rPr lang="hu-HU" dirty="0" smtClean="0">
                <a:solidFill>
                  <a:srgbClr val="FF0000"/>
                </a:solidFill>
              </a:rPr>
              <a:t>6</a:t>
            </a:r>
            <a:r>
              <a:rPr lang="hu-HU" dirty="0" smtClean="0">
                <a:solidFill>
                  <a:srgbClr val="FF0000"/>
                </a:solidFill>
                <a:latin typeface="Calibri"/>
              </a:rPr>
              <a:t>∙</a:t>
            </a:r>
            <a:r>
              <a:rPr lang="hu-HU" dirty="0" smtClean="0">
                <a:solidFill>
                  <a:srgbClr val="FF0000"/>
                </a:solidFill>
              </a:rPr>
              <a:t>(t–5).</a:t>
            </a:r>
          </a:p>
          <a:p>
            <a:endParaRPr lang="hu-HU" dirty="0">
              <a:solidFill>
                <a:srgbClr val="FF0000"/>
              </a:solidFill>
            </a:endParaRPr>
          </a:p>
          <a:p>
            <a:r>
              <a:rPr lang="hu-HU" dirty="0">
                <a:solidFill>
                  <a:srgbClr val="FF0000"/>
                </a:solidFill>
              </a:rPr>
              <a:t>10 </a:t>
            </a:r>
            <a:r>
              <a:rPr lang="hu-HU" dirty="0" err="1">
                <a:solidFill>
                  <a:srgbClr val="FF0000"/>
                </a:solidFill>
              </a:rPr>
              <a:t>s-ban</a:t>
            </a:r>
            <a:r>
              <a:rPr lang="hu-HU" dirty="0">
                <a:solidFill>
                  <a:srgbClr val="FF0000"/>
                </a:solidFill>
              </a:rPr>
              <a:t> </a:t>
            </a:r>
            <a:r>
              <a:rPr lang="hu-HU" dirty="0" smtClean="0">
                <a:solidFill>
                  <a:srgbClr val="FF0000"/>
                </a:solidFill>
              </a:rPr>
              <a:t>  x</a:t>
            </a:r>
            <a:r>
              <a:rPr lang="hu-HU" baseline="-25000" dirty="0" smtClean="0">
                <a:solidFill>
                  <a:srgbClr val="FF0000"/>
                </a:solidFill>
              </a:rPr>
              <a:t>2</a:t>
            </a:r>
            <a:r>
              <a:rPr lang="hu-HU" dirty="0" smtClean="0">
                <a:solidFill>
                  <a:srgbClr val="FF0000"/>
                </a:solidFill>
              </a:rPr>
              <a:t>(10</a:t>
            </a:r>
            <a:r>
              <a:rPr lang="hu-HU" dirty="0">
                <a:solidFill>
                  <a:srgbClr val="FF0000"/>
                </a:solidFill>
              </a:rPr>
              <a:t>) = 15 + </a:t>
            </a:r>
            <a:r>
              <a:rPr lang="hu-HU" dirty="0" smtClean="0">
                <a:solidFill>
                  <a:srgbClr val="FF0000"/>
                </a:solidFill>
              </a:rPr>
              <a:t>6</a:t>
            </a:r>
            <a:r>
              <a:rPr lang="hu-HU" dirty="0" smtClean="0">
                <a:solidFill>
                  <a:srgbClr val="FF0000"/>
                </a:solidFill>
                <a:latin typeface="Calibri"/>
              </a:rPr>
              <a:t>∙</a:t>
            </a:r>
            <a:r>
              <a:rPr lang="hu-HU" dirty="0" smtClean="0">
                <a:solidFill>
                  <a:srgbClr val="FF0000"/>
                </a:solidFill>
              </a:rPr>
              <a:t>5 </a:t>
            </a:r>
            <a:r>
              <a:rPr lang="hu-HU" dirty="0">
                <a:solidFill>
                  <a:srgbClr val="FF0000"/>
                </a:solidFill>
              </a:rPr>
              <a:t>= 45 m.</a:t>
            </a:r>
          </a:p>
        </p:txBody>
      </p:sp>
    </p:spTree>
    <p:extLst>
      <p:ext uri="{BB962C8B-B14F-4D97-AF65-F5344CB8AC3E}">
        <p14:creationId xmlns:p14="http://schemas.microsoft.com/office/powerpoint/2010/main" val="94909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1-75v.png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683568" y="476672"/>
            <a:ext cx="3656965" cy="1668780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683568" y="2146188"/>
            <a:ext cx="83529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>
                <a:solidFill>
                  <a:srgbClr val="0070C0"/>
                </a:solidFill>
              </a:rPr>
              <a:t>A 10 – 15 s </a:t>
            </a:r>
            <a:r>
              <a:rPr lang="hu-HU" dirty="0" smtClean="0">
                <a:solidFill>
                  <a:srgbClr val="0070C0"/>
                </a:solidFill>
              </a:rPr>
              <a:t>között:</a:t>
            </a:r>
            <a:endParaRPr lang="hu-HU" dirty="0">
              <a:solidFill>
                <a:srgbClr val="0070C0"/>
              </a:solidFill>
            </a:endParaRPr>
          </a:p>
          <a:p>
            <a:r>
              <a:rPr lang="hu-HU" dirty="0">
                <a:solidFill>
                  <a:srgbClr val="0070C0"/>
                </a:solidFill>
              </a:rPr>
              <a:t>mivel ez a szakasz a 10 </a:t>
            </a:r>
            <a:r>
              <a:rPr lang="hu-HU" dirty="0" err="1">
                <a:solidFill>
                  <a:srgbClr val="0070C0"/>
                </a:solidFill>
              </a:rPr>
              <a:t>s-nál</a:t>
            </a:r>
            <a:r>
              <a:rPr lang="hu-HU" dirty="0">
                <a:solidFill>
                  <a:srgbClr val="0070C0"/>
                </a:solidFill>
              </a:rPr>
              <a:t> kezdődik,  ezért ezen a szakaszon t</a:t>
            </a:r>
            <a:r>
              <a:rPr lang="hu-HU" baseline="-25000" dirty="0">
                <a:solidFill>
                  <a:srgbClr val="0070C0"/>
                </a:solidFill>
              </a:rPr>
              <a:t>3</a:t>
            </a:r>
            <a:r>
              <a:rPr lang="hu-HU" dirty="0">
                <a:solidFill>
                  <a:srgbClr val="0070C0"/>
                </a:solidFill>
              </a:rPr>
              <a:t> = t – 10 s;</a:t>
            </a:r>
          </a:p>
          <a:p>
            <a:r>
              <a:rPr lang="hu-HU" dirty="0">
                <a:solidFill>
                  <a:srgbClr val="0070C0"/>
                </a:solidFill>
              </a:rPr>
              <a:t>a kiinduló koordináta x</a:t>
            </a:r>
            <a:r>
              <a:rPr lang="hu-HU" baseline="-25000" dirty="0">
                <a:solidFill>
                  <a:srgbClr val="0070C0"/>
                </a:solidFill>
              </a:rPr>
              <a:t>03</a:t>
            </a:r>
            <a:r>
              <a:rPr lang="hu-HU" dirty="0">
                <a:solidFill>
                  <a:srgbClr val="0070C0"/>
                </a:solidFill>
              </a:rPr>
              <a:t> = x</a:t>
            </a:r>
            <a:r>
              <a:rPr lang="hu-HU" baseline="-25000" dirty="0">
                <a:solidFill>
                  <a:srgbClr val="0070C0"/>
                </a:solidFill>
              </a:rPr>
              <a:t>2</a:t>
            </a:r>
            <a:r>
              <a:rPr lang="hu-HU" dirty="0">
                <a:solidFill>
                  <a:srgbClr val="0070C0"/>
                </a:solidFill>
              </a:rPr>
              <a:t>(10) = 45 m;</a:t>
            </a:r>
          </a:p>
          <a:p>
            <a:r>
              <a:rPr lang="hu-HU" dirty="0">
                <a:solidFill>
                  <a:srgbClr val="0070C0"/>
                </a:solidFill>
              </a:rPr>
              <a:t>a kezdősebesség v</a:t>
            </a:r>
            <a:r>
              <a:rPr lang="hu-HU" baseline="-25000" dirty="0">
                <a:solidFill>
                  <a:srgbClr val="0070C0"/>
                </a:solidFill>
              </a:rPr>
              <a:t>03</a:t>
            </a:r>
            <a:r>
              <a:rPr lang="hu-HU" dirty="0">
                <a:solidFill>
                  <a:srgbClr val="0070C0"/>
                </a:solidFill>
              </a:rPr>
              <a:t> = v</a:t>
            </a:r>
            <a:r>
              <a:rPr lang="hu-HU" baseline="-25000" dirty="0">
                <a:solidFill>
                  <a:srgbClr val="0070C0"/>
                </a:solidFill>
              </a:rPr>
              <a:t>2</a:t>
            </a:r>
            <a:r>
              <a:rPr lang="hu-HU" dirty="0">
                <a:solidFill>
                  <a:srgbClr val="0070C0"/>
                </a:solidFill>
              </a:rPr>
              <a:t>(10) = 6 m/s;</a:t>
            </a:r>
          </a:p>
          <a:p>
            <a:r>
              <a:rPr lang="hu-HU" dirty="0">
                <a:solidFill>
                  <a:srgbClr val="0070C0"/>
                </a:solidFill>
              </a:rPr>
              <a:t>a gyorsulás  a</a:t>
            </a:r>
            <a:r>
              <a:rPr lang="hu-HU" baseline="-25000" dirty="0">
                <a:solidFill>
                  <a:srgbClr val="0070C0"/>
                </a:solidFill>
              </a:rPr>
              <a:t>3</a:t>
            </a:r>
            <a:r>
              <a:rPr lang="hu-HU" dirty="0">
                <a:solidFill>
                  <a:srgbClr val="0070C0"/>
                </a:solidFill>
              </a:rPr>
              <a:t> = </a:t>
            </a:r>
            <a:r>
              <a:rPr lang="hu-HU" dirty="0" smtClean="0">
                <a:solidFill>
                  <a:srgbClr val="0070C0"/>
                </a:solidFill>
                <a:sym typeface="Symbol"/>
              </a:rPr>
              <a:t></a:t>
            </a:r>
            <a:r>
              <a:rPr lang="hu-HU" dirty="0" smtClean="0">
                <a:solidFill>
                  <a:srgbClr val="0070C0"/>
                </a:solidFill>
              </a:rPr>
              <a:t>v/</a:t>
            </a:r>
            <a:r>
              <a:rPr lang="hu-HU" dirty="0" smtClean="0">
                <a:solidFill>
                  <a:srgbClr val="0070C0"/>
                </a:solidFill>
                <a:sym typeface="Symbol"/>
              </a:rPr>
              <a:t></a:t>
            </a:r>
            <a:r>
              <a:rPr lang="hu-HU" dirty="0" smtClean="0">
                <a:solidFill>
                  <a:srgbClr val="0070C0"/>
                </a:solidFill>
              </a:rPr>
              <a:t>t </a:t>
            </a:r>
            <a:r>
              <a:rPr lang="hu-HU" dirty="0">
                <a:solidFill>
                  <a:srgbClr val="0070C0"/>
                </a:solidFill>
              </a:rPr>
              <a:t>= (0–6)/(15–10) = –1,2 m/s</a:t>
            </a:r>
            <a:r>
              <a:rPr lang="hu-HU" baseline="30000" dirty="0">
                <a:solidFill>
                  <a:srgbClr val="0070C0"/>
                </a:solidFill>
              </a:rPr>
              <a:t>2</a:t>
            </a:r>
            <a:r>
              <a:rPr lang="hu-HU" dirty="0">
                <a:solidFill>
                  <a:srgbClr val="0070C0"/>
                </a:solidFill>
              </a:rPr>
              <a:t> (negatív, a lift sebessége csökken</a:t>
            </a:r>
            <a:r>
              <a:rPr lang="hu-HU" dirty="0" smtClean="0">
                <a:solidFill>
                  <a:srgbClr val="0070C0"/>
                </a:solidFill>
              </a:rPr>
              <a:t>).</a:t>
            </a:r>
          </a:p>
          <a:p>
            <a:endParaRPr lang="hu-HU" dirty="0">
              <a:solidFill>
                <a:srgbClr val="0070C0"/>
              </a:solidFill>
            </a:endParaRPr>
          </a:p>
          <a:p>
            <a:r>
              <a:rPr lang="hu-HU" dirty="0" smtClean="0">
                <a:solidFill>
                  <a:srgbClr val="0070C0"/>
                </a:solidFill>
              </a:rPr>
              <a:t>v</a:t>
            </a:r>
            <a:r>
              <a:rPr lang="hu-HU" baseline="-25000" dirty="0" smtClean="0">
                <a:solidFill>
                  <a:srgbClr val="0070C0"/>
                </a:solidFill>
              </a:rPr>
              <a:t>3</a:t>
            </a:r>
            <a:r>
              <a:rPr lang="hu-HU" dirty="0" smtClean="0">
                <a:solidFill>
                  <a:srgbClr val="0070C0"/>
                </a:solidFill>
              </a:rPr>
              <a:t>(t</a:t>
            </a:r>
            <a:r>
              <a:rPr lang="hu-HU" dirty="0">
                <a:solidFill>
                  <a:srgbClr val="0070C0"/>
                </a:solidFill>
              </a:rPr>
              <a:t>) = 6 – 1,2(t–10)    és    x</a:t>
            </a:r>
            <a:r>
              <a:rPr lang="hu-HU" baseline="-25000" dirty="0">
                <a:solidFill>
                  <a:srgbClr val="0070C0"/>
                </a:solidFill>
              </a:rPr>
              <a:t>3</a:t>
            </a:r>
            <a:r>
              <a:rPr lang="hu-HU" dirty="0">
                <a:solidFill>
                  <a:srgbClr val="0070C0"/>
                </a:solidFill>
              </a:rPr>
              <a:t>(t) = 45 + </a:t>
            </a:r>
            <a:r>
              <a:rPr lang="hu-HU" dirty="0" smtClean="0">
                <a:solidFill>
                  <a:srgbClr val="0070C0"/>
                </a:solidFill>
              </a:rPr>
              <a:t>6(t–10</a:t>
            </a:r>
            <a:r>
              <a:rPr lang="hu-HU" dirty="0">
                <a:solidFill>
                  <a:srgbClr val="0070C0"/>
                </a:solidFill>
              </a:rPr>
              <a:t>) – </a:t>
            </a:r>
            <a:r>
              <a:rPr lang="hu-HU" dirty="0" smtClean="0">
                <a:solidFill>
                  <a:srgbClr val="0070C0"/>
                </a:solidFill>
              </a:rPr>
              <a:t>1,2(t–10)</a:t>
            </a:r>
            <a:r>
              <a:rPr lang="hu-HU" baseline="30000" dirty="0" smtClean="0">
                <a:solidFill>
                  <a:srgbClr val="0070C0"/>
                </a:solidFill>
              </a:rPr>
              <a:t>2</a:t>
            </a:r>
            <a:r>
              <a:rPr lang="hu-HU" dirty="0" smtClean="0">
                <a:solidFill>
                  <a:srgbClr val="0070C0"/>
                </a:solidFill>
              </a:rPr>
              <a:t>.</a:t>
            </a:r>
            <a:endParaRPr lang="hu-HU" dirty="0">
              <a:solidFill>
                <a:srgbClr val="0070C0"/>
              </a:solidFill>
            </a:endParaRPr>
          </a:p>
          <a:p>
            <a:endParaRPr lang="hu-HU" dirty="0" smtClean="0">
              <a:solidFill>
                <a:srgbClr val="0070C0"/>
              </a:solidFill>
            </a:endParaRPr>
          </a:p>
          <a:p>
            <a:r>
              <a:rPr lang="hu-HU" dirty="0" smtClean="0">
                <a:solidFill>
                  <a:srgbClr val="0070C0"/>
                </a:solidFill>
              </a:rPr>
              <a:t>15 </a:t>
            </a:r>
            <a:r>
              <a:rPr lang="hu-HU" dirty="0" err="1">
                <a:solidFill>
                  <a:srgbClr val="0070C0"/>
                </a:solidFill>
              </a:rPr>
              <a:t>s-ban</a:t>
            </a:r>
            <a:r>
              <a:rPr lang="hu-HU" dirty="0">
                <a:solidFill>
                  <a:srgbClr val="0070C0"/>
                </a:solidFill>
              </a:rPr>
              <a:t> x</a:t>
            </a:r>
            <a:r>
              <a:rPr lang="hu-HU" baseline="-25000" dirty="0">
                <a:solidFill>
                  <a:srgbClr val="0070C0"/>
                </a:solidFill>
              </a:rPr>
              <a:t>3</a:t>
            </a:r>
            <a:r>
              <a:rPr lang="hu-HU" dirty="0">
                <a:solidFill>
                  <a:srgbClr val="0070C0"/>
                </a:solidFill>
              </a:rPr>
              <a:t>(15) = 45 + </a:t>
            </a:r>
            <a:r>
              <a:rPr lang="hu-HU" dirty="0" smtClean="0">
                <a:solidFill>
                  <a:srgbClr val="0070C0"/>
                </a:solidFill>
              </a:rPr>
              <a:t>6</a:t>
            </a:r>
            <a:r>
              <a:rPr lang="hu-HU" dirty="0" smtClean="0">
                <a:solidFill>
                  <a:srgbClr val="0070C0"/>
                </a:solidFill>
                <a:latin typeface="Calibri"/>
              </a:rPr>
              <a:t>∙</a:t>
            </a:r>
            <a:r>
              <a:rPr lang="hu-HU" dirty="0" smtClean="0">
                <a:solidFill>
                  <a:srgbClr val="0070C0"/>
                </a:solidFill>
              </a:rPr>
              <a:t>5 </a:t>
            </a:r>
            <a:r>
              <a:rPr lang="hu-HU" dirty="0">
                <a:solidFill>
                  <a:srgbClr val="0070C0"/>
                </a:solidFill>
              </a:rPr>
              <a:t>– 0,6∙5</a:t>
            </a:r>
            <a:r>
              <a:rPr lang="hu-HU" baseline="30000" dirty="0">
                <a:solidFill>
                  <a:srgbClr val="0070C0"/>
                </a:solidFill>
              </a:rPr>
              <a:t>2</a:t>
            </a:r>
            <a:r>
              <a:rPr lang="hu-HU" dirty="0">
                <a:solidFill>
                  <a:srgbClr val="0070C0"/>
                </a:solidFill>
              </a:rPr>
              <a:t> = 60 m  </a:t>
            </a:r>
            <a:r>
              <a:rPr lang="hu-HU" dirty="0" smtClean="0">
                <a:solidFill>
                  <a:srgbClr val="0070C0"/>
                </a:solidFill>
              </a:rPr>
              <a:t>(</a:t>
            </a:r>
            <a:r>
              <a:rPr lang="hu-HU" dirty="0">
                <a:solidFill>
                  <a:srgbClr val="0070C0"/>
                </a:solidFill>
              </a:rPr>
              <a:t>és ellenőrizhetjük, hogy v</a:t>
            </a:r>
            <a:r>
              <a:rPr lang="hu-HU" baseline="-25000" dirty="0">
                <a:solidFill>
                  <a:srgbClr val="0070C0"/>
                </a:solidFill>
              </a:rPr>
              <a:t>3</a:t>
            </a:r>
            <a:r>
              <a:rPr lang="hu-HU" dirty="0">
                <a:solidFill>
                  <a:srgbClr val="0070C0"/>
                </a:solidFill>
              </a:rPr>
              <a:t>(15) = </a:t>
            </a:r>
            <a:r>
              <a:rPr lang="hu-HU" dirty="0" smtClean="0">
                <a:solidFill>
                  <a:srgbClr val="0070C0"/>
                </a:solidFill>
              </a:rPr>
              <a:t>6–1,2</a:t>
            </a:r>
            <a:r>
              <a:rPr lang="hu-HU" dirty="0" smtClean="0">
                <a:solidFill>
                  <a:srgbClr val="0070C0"/>
                </a:solidFill>
                <a:latin typeface="Calibri"/>
              </a:rPr>
              <a:t>∙</a:t>
            </a:r>
            <a:r>
              <a:rPr lang="hu-HU" dirty="0" smtClean="0">
                <a:solidFill>
                  <a:srgbClr val="0070C0"/>
                </a:solidFill>
              </a:rPr>
              <a:t>5 </a:t>
            </a:r>
            <a:r>
              <a:rPr lang="hu-HU" dirty="0">
                <a:solidFill>
                  <a:srgbClr val="0070C0"/>
                </a:solidFill>
              </a:rPr>
              <a:t>= </a:t>
            </a:r>
            <a:r>
              <a:rPr lang="hu-HU" dirty="0" smtClean="0">
                <a:solidFill>
                  <a:srgbClr val="0070C0"/>
                </a:solidFill>
              </a:rPr>
              <a:t>0).</a:t>
            </a:r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46105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1-75v.png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683568" y="476672"/>
            <a:ext cx="3656965" cy="1668780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683568" y="2146188"/>
            <a:ext cx="83529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10 – 15 s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között:</a:t>
            </a:r>
            <a:endParaRPr lang="hu-HU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mivel ez a szakasz a 10 </a:t>
            </a:r>
            <a:r>
              <a:rPr lang="hu-HU" dirty="0" err="1">
                <a:solidFill>
                  <a:schemeClr val="bg1">
                    <a:lumMod val="65000"/>
                  </a:schemeClr>
                </a:solidFill>
              </a:rPr>
              <a:t>s-nál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kezdődik,  ezért ezen a szakaszon t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3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= t – 10 s;</a:t>
            </a: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kiinduló koordináta x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03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= x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(10) = 45 m;</a:t>
            </a: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kezdősebesség v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03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= v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(10) = 6 m/s;</a:t>
            </a: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gyorsulás  a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3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=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  <a:sym typeface="Symbol"/>
              </a:rPr>
              <a:t>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v/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  <a:sym typeface="Symbol"/>
              </a:rPr>
              <a:t>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t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(0–6)/(15–10) = –1,2 m/s</a:t>
            </a:r>
            <a:r>
              <a:rPr lang="hu-HU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(negatív, a lift sebessége csökken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).</a:t>
            </a:r>
          </a:p>
          <a:p>
            <a:endParaRPr lang="hu-HU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v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3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(t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) = 6 – 1,2(t–10)    és    x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3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(t) = 45 +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6(t–10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) –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1,2(t–10)</a:t>
            </a:r>
            <a:r>
              <a:rPr lang="hu-HU" baseline="30000" dirty="0" smtClean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hu-HU" dirty="0">
              <a:solidFill>
                <a:schemeClr val="bg1">
                  <a:lumMod val="65000"/>
                </a:schemeClr>
              </a:solidFill>
            </a:endParaRPr>
          </a:p>
          <a:p>
            <a:endParaRPr lang="hu-HU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hu-HU" dirty="0" smtClean="0">
                <a:solidFill>
                  <a:srgbClr val="0070C0"/>
                </a:solidFill>
              </a:rPr>
              <a:t>15 </a:t>
            </a:r>
            <a:r>
              <a:rPr lang="hu-HU" dirty="0" err="1">
                <a:solidFill>
                  <a:srgbClr val="0070C0"/>
                </a:solidFill>
              </a:rPr>
              <a:t>s-ban</a:t>
            </a:r>
            <a:r>
              <a:rPr lang="hu-HU" dirty="0">
                <a:solidFill>
                  <a:srgbClr val="0070C0"/>
                </a:solidFill>
              </a:rPr>
              <a:t> x</a:t>
            </a:r>
            <a:r>
              <a:rPr lang="hu-HU" baseline="-25000" dirty="0">
                <a:solidFill>
                  <a:srgbClr val="0070C0"/>
                </a:solidFill>
              </a:rPr>
              <a:t>3</a:t>
            </a:r>
            <a:r>
              <a:rPr lang="hu-HU" dirty="0">
                <a:solidFill>
                  <a:srgbClr val="0070C0"/>
                </a:solidFill>
              </a:rPr>
              <a:t>(15) = 45 + </a:t>
            </a:r>
            <a:r>
              <a:rPr lang="hu-HU" dirty="0" smtClean="0">
                <a:solidFill>
                  <a:srgbClr val="0070C0"/>
                </a:solidFill>
              </a:rPr>
              <a:t>6</a:t>
            </a:r>
            <a:r>
              <a:rPr lang="hu-HU" dirty="0" smtClean="0">
                <a:solidFill>
                  <a:srgbClr val="0070C0"/>
                </a:solidFill>
                <a:latin typeface="Calibri"/>
              </a:rPr>
              <a:t>∙</a:t>
            </a:r>
            <a:r>
              <a:rPr lang="hu-HU" dirty="0" smtClean="0">
                <a:solidFill>
                  <a:srgbClr val="0070C0"/>
                </a:solidFill>
              </a:rPr>
              <a:t>5 </a:t>
            </a:r>
            <a:r>
              <a:rPr lang="hu-HU" dirty="0">
                <a:solidFill>
                  <a:srgbClr val="0070C0"/>
                </a:solidFill>
              </a:rPr>
              <a:t>– 0,6∙5</a:t>
            </a:r>
            <a:r>
              <a:rPr lang="hu-HU" baseline="30000" dirty="0">
                <a:solidFill>
                  <a:srgbClr val="0070C0"/>
                </a:solidFill>
              </a:rPr>
              <a:t>2</a:t>
            </a:r>
            <a:r>
              <a:rPr lang="hu-HU" dirty="0">
                <a:solidFill>
                  <a:srgbClr val="0070C0"/>
                </a:solidFill>
              </a:rPr>
              <a:t> = 60 m 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és ellenőrizhetjük, hogy v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3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(15) =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6–1,2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  <a:latin typeface="Calibri"/>
              </a:rPr>
              <a:t>∙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5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0).</a:t>
            </a:r>
          </a:p>
          <a:p>
            <a:endParaRPr lang="hu-HU" dirty="0" smtClean="0"/>
          </a:p>
          <a:p>
            <a:r>
              <a:rPr lang="hu-HU" b="1" dirty="0"/>
              <a:t>a)</a:t>
            </a:r>
            <a:r>
              <a:rPr lang="hu-HU" dirty="0"/>
              <a:t> Hány métert emelkedett a felvonó a 15 s alatt?</a:t>
            </a:r>
          </a:p>
          <a:p>
            <a:r>
              <a:rPr lang="hu-HU" b="1" dirty="0" smtClean="0"/>
              <a:t>a)</a:t>
            </a:r>
            <a:r>
              <a:rPr lang="hu-HU" dirty="0" smtClean="0"/>
              <a:t> </a:t>
            </a:r>
            <a:r>
              <a:rPr lang="hu-HU" dirty="0" err="1" smtClean="0"/>
              <a:t>A</a:t>
            </a:r>
            <a:r>
              <a:rPr lang="hu-HU" dirty="0" smtClean="0"/>
              <a:t> </a:t>
            </a:r>
            <a:r>
              <a:rPr lang="hu-HU" dirty="0"/>
              <a:t>felvonó emelkedése x</a:t>
            </a:r>
            <a:r>
              <a:rPr lang="hu-HU" baseline="-25000" dirty="0"/>
              <a:t>3</a:t>
            </a:r>
            <a:r>
              <a:rPr lang="hu-HU" dirty="0"/>
              <a:t>(15) = 60 m volt</a:t>
            </a:r>
            <a:r>
              <a:rPr lang="hu-HU" dirty="0" smtClean="0"/>
              <a:t>.</a:t>
            </a:r>
          </a:p>
          <a:p>
            <a:endParaRPr lang="hu-HU" b="1" dirty="0" smtClean="0"/>
          </a:p>
          <a:p>
            <a:r>
              <a:rPr lang="hu-HU" b="1" dirty="0" smtClean="0"/>
              <a:t>b</a:t>
            </a:r>
            <a:r>
              <a:rPr lang="hu-HU" b="1" dirty="0"/>
              <a:t>)</a:t>
            </a:r>
            <a:r>
              <a:rPr lang="hu-HU" dirty="0"/>
              <a:t> Mennyi volt az átlagsebessége?</a:t>
            </a:r>
          </a:p>
          <a:p>
            <a:r>
              <a:rPr lang="hu-HU" b="1" dirty="0" smtClean="0"/>
              <a:t>b</a:t>
            </a:r>
            <a:r>
              <a:rPr lang="hu-HU" b="1" dirty="0"/>
              <a:t>)</a:t>
            </a:r>
            <a:r>
              <a:rPr lang="hu-HU" dirty="0"/>
              <a:t> A felvonó átlagsebessége </a:t>
            </a:r>
            <a:r>
              <a:rPr lang="hu-HU" dirty="0" err="1"/>
              <a:t>v</a:t>
            </a:r>
            <a:r>
              <a:rPr lang="hu-HU" baseline="-25000" dirty="0" err="1"/>
              <a:t>átl</a:t>
            </a:r>
            <a:r>
              <a:rPr lang="hu-HU" dirty="0"/>
              <a:t> = </a:t>
            </a:r>
            <a:r>
              <a:rPr lang="hu-HU" dirty="0" smtClean="0">
                <a:sym typeface="Symbol"/>
              </a:rPr>
              <a:t></a:t>
            </a:r>
            <a:r>
              <a:rPr lang="hu-HU" dirty="0" smtClean="0"/>
              <a:t>x/</a:t>
            </a:r>
            <a:r>
              <a:rPr lang="hu-HU" dirty="0" smtClean="0">
                <a:sym typeface="Symbol"/>
              </a:rPr>
              <a:t></a:t>
            </a:r>
            <a:r>
              <a:rPr lang="hu-HU" dirty="0" smtClean="0"/>
              <a:t>t </a:t>
            </a:r>
            <a:r>
              <a:rPr lang="hu-HU" dirty="0"/>
              <a:t>= (60–0)/(15–0) = 4 m/s volt.</a:t>
            </a:r>
          </a:p>
        </p:txBody>
      </p:sp>
    </p:spTree>
    <p:extLst>
      <p:ext uri="{BB962C8B-B14F-4D97-AF65-F5344CB8AC3E}">
        <p14:creationId xmlns:p14="http://schemas.microsoft.com/office/powerpoint/2010/main" val="188405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11560" y="620688"/>
            <a:ext cx="208823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/>
              <a:t>c)</a:t>
            </a:r>
            <a:r>
              <a:rPr lang="hu-HU" dirty="0"/>
              <a:t> Rajzoljuk fel a felvonó </a:t>
            </a:r>
            <a:endParaRPr lang="hu-HU" dirty="0" smtClean="0"/>
          </a:p>
          <a:p>
            <a:r>
              <a:rPr lang="hu-HU" dirty="0" smtClean="0"/>
              <a:t>gyorsulását </a:t>
            </a:r>
            <a:r>
              <a:rPr lang="hu-HU" dirty="0"/>
              <a:t>és a kiindulási szinttől mért magasságát is az idő függvényében</a:t>
            </a:r>
            <a:r>
              <a:rPr lang="hu-HU" dirty="0" smtClean="0"/>
              <a:t>!</a:t>
            </a:r>
          </a:p>
          <a:p>
            <a:endParaRPr lang="hu-HU" dirty="0"/>
          </a:p>
          <a:p>
            <a:r>
              <a:rPr lang="hu-HU" dirty="0">
                <a:solidFill>
                  <a:srgbClr val="92D050"/>
                </a:solidFill>
              </a:rPr>
              <a:t>a</a:t>
            </a:r>
            <a:r>
              <a:rPr lang="hu-HU" baseline="-25000" dirty="0">
                <a:solidFill>
                  <a:srgbClr val="92D050"/>
                </a:solidFill>
              </a:rPr>
              <a:t>1</a:t>
            </a:r>
            <a:r>
              <a:rPr lang="hu-HU" dirty="0">
                <a:solidFill>
                  <a:srgbClr val="92D050"/>
                </a:solidFill>
              </a:rPr>
              <a:t> </a:t>
            </a:r>
            <a:r>
              <a:rPr lang="hu-HU" dirty="0" smtClean="0">
                <a:solidFill>
                  <a:srgbClr val="92D050"/>
                </a:solidFill>
              </a:rPr>
              <a:t>= </a:t>
            </a:r>
            <a:r>
              <a:rPr lang="hu-HU" dirty="0">
                <a:solidFill>
                  <a:srgbClr val="92D050"/>
                </a:solidFill>
              </a:rPr>
              <a:t>1,2 m/s</a:t>
            </a:r>
            <a:r>
              <a:rPr lang="hu-HU" baseline="30000" dirty="0">
                <a:solidFill>
                  <a:srgbClr val="92D050"/>
                </a:solidFill>
              </a:rPr>
              <a:t>2</a:t>
            </a:r>
            <a:endParaRPr lang="hu-HU" dirty="0" smtClean="0"/>
          </a:p>
          <a:p>
            <a:r>
              <a:rPr lang="hu-HU" dirty="0" smtClean="0">
                <a:solidFill>
                  <a:srgbClr val="FF0000"/>
                </a:solidFill>
              </a:rPr>
              <a:t>a</a:t>
            </a:r>
            <a:r>
              <a:rPr lang="hu-HU" baseline="-25000" dirty="0" smtClean="0">
                <a:solidFill>
                  <a:srgbClr val="FF0000"/>
                </a:solidFill>
              </a:rPr>
              <a:t>2</a:t>
            </a:r>
            <a:r>
              <a:rPr lang="hu-HU" dirty="0" smtClean="0">
                <a:solidFill>
                  <a:srgbClr val="FF0000"/>
                </a:solidFill>
              </a:rPr>
              <a:t> </a:t>
            </a:r>
            <a:r>
              <a:rPr lang="hu-HU" dirty="0">
                <a:solidFill>
                  <a:srgbClr val="FF0000"/>
                </a:solidFill>
              </a:rPr>
              <a:t>= </a:t>
            </a:r>
            <a:r>
              <a:rPr lang="hu-HU" dirty="0" smtClean="0">
                <a:solidFill>
                  <a:srgbClr val="FF0000"/>
                </a:solidFill>
              </a:rPr>
              <a:t>0</a:t>
            </a:r>
            <a:endParaRPr lang="hu-HU" dirty="0"/>
          </a:p>
          <a:p>
            <a:r>
              <a:rPr lang="hu-HU" dirty="0">
                <a:solidFill>
                  <a:srgbClr val="0070C0"/>
                </a:solidFill>
              </a:rPr>
              <a:t>a</a:t>
            </a:r>
            <a:r>
              <a:rPr lang="hu-HU" baseline="-25000" dirty="0">
                <a:solidFill>
                  <a:srgbClr val="0070C0"/>
                </a:solidFill>
              </a:rPr>
              <a:t>3</a:t>
            </a:r>
            <a:r>
              <a:rPr lang="hu-HU" dirty="0">
                <a:solidFill>
                  <a:srgbClr val="0070C0"/>
                </a:solidFill>
              </a:rPr>
              <a:t> </a:t>
            </a:r>
            <a:r>
              <a:rPr lang="hu-HU" dirty="0" smtClean="0">
                <a:solidFill>
                  <a:srgbClr val="0070C0"/>
                </a:solidFill>
              </a:rPr>
              <a:t>= –</a:t>
            </a:r>
            <a:r>
              <a:rPr lang="hu-HU" dirty="0">
                <a:solidFill>
                  <a:srgbClr val="0070C0"/>
                </a:solidFill>
              </a:rPr>
              <a:t>1,2 m/s</a:t>
            </a:r>
            <a:r>
              <a:rPr lang="hu-HU" baseline="30000" dirty="0">
                <a:solidFill>
                  <a:srgbClr val="0070C0"/>
                </a:solidFill>
              </a:rPr>
              <a:t>2</a:t>
            </a:r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>
                <a:solidFill>
                  <a:srgbClr val="92D050"/>
                </a:solidFill>
              </a:rPr>
              <a:t>x</a:t>
            </a:r>
            <a:r>
              <a:rPr lang="hu-HU" baseline="-25000" dirty="0">
                <a:solidFill>
                  <a:srgbClr val="92D050"/>
                </a:solidFill>
              </a:rPr>
              <a:t>1</a:t>
            </a:r>
            <a:r>
              <a:rPr lang="hu-HU" dirty="0">
                <a:solidFill>
                  <a:srgbClr val="92D050"/>
                </a:solidFill>
              </a:rPr>
              <a:t>(t) = </a:t>
            </a:r>
            <a:r>
              <a:rPr lang="hu-HU" dirty="0" smtClean="0">
                <a:solidFill>
                  <a:srgbClr val="92D050"/>
                </a:solidFill>
              </a:rPr>
              <a:t>0,6t</a:t>
            </a:r>
            <a:r>
              <a:rPr lang="hu-HU" baseline="30000" dirty="0" smtClean="0">
                <a:solidFill>
                  <a:srgbClr val="92D050"/>
                </a:solidFill>
              </a:rPr>
              <a:t>2</a:t>
            </a:r>
            <a:endParaRPr lang="hu-HU" dirty="0" smtClean="0">
              <a:solidFill>
                <a:srgbClr val="92D050"/>
              </a:solidFill>
            </a:endParaRPr>
          </a:p>
          <a:p>
            <a:r>
              <a:rPr lang="hu-HU" dirty="0">
                <a:solidFill>
                  <a:srgbClr val="FF0000"/>
                </a:solidFill>
              </a:rPr>
              <a:t>x</a:t>
            </a:r>
            <a:r>
              <a:rPr lang="hu-HU" baseline="-25000" dirty="0">
                <a:solidFill>
                  <a:srgbClr val="FF0000"/>
                </a:solidFill>
              </a:rPr>
              <a:t>2</a:t>
            </a:r>
            <a:r>
              <a:rPr lang="hu-HU" dirty="0">
                <a:solidFill>
                  <a:srgbClr val="FF0000"/>
                </a:solidFill>
              </a:rPr>
              <a:t>(t) = 15 + </a:t>
            </a:r>
            <a:r>
              <a:rPr lang="hu-HU" dirty="0" smtClean="0">
                <a:solidFill>
                  <a:srgbClr val="FF0000"/>
                </a:solidFill>
              </a:rPr>
              <a:t>6(t–5)</a:t>
            </a:r>
          </a:p>
        </p:txBody>
      </p:sp>
      <p:pic>
        <p:nvPicPr>
          <p:cNvPr id="3" name="Kép 2" descr="1-75v.png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347864" y="612630"/>
            <a:ext cx="2592288" cy="1020708"/>
          </a:xfrm>
          <a:prstGeom prst="rect">
            <a:avLst/>
          </a:prstGeom>
        </p:spPr>
      </p:pic>
      <p:pic>
        <p:nvPicPr>
          <p:cNvPr id="4" name="Kép 3" descr="1-75a.png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3275854" y="1772816"/>
            <a:ext cx="2664298" cy="1950477"/>
          </a:xfrm>
          <a:prstGeom prst="rect">
            <a:avLst/>
          </a:prstGeom>
        </p:spPr>
      </p:pic>
      <p:pic>
        <p:nvPicPr>
          <p:cNvPr id="5" name="Kép 4" descr="1-75x.png"/>
          <p:cNvPicPr/>
          <p:nvPr/>
        </p:nvPicPr>
        <p:blipFill>
          <a:blip r:embed="rId4"/>
          <a:stretch>
            <a:fillRect/>
          </a:stretch>
        </p:blipFill>
        <p:spPr bwMode="auto">
          <a:xfrm>
            <a:off x="3347863" y="3933056"/>
            <a:ext cx="2592289" cy="1803330"/>
          </a:xfrm>
          <a:prstGeom prst="rect">
            <a:avLst/>
          </a:prstGeom>
        </p:spPr>
      </p:pic>
      <p:sp>
        <p:nvSpPr>
          <p:cNvPr id="6" name="Téglalap 5"/>
          <p:cNvSpPr/>
          <p:nvPr/>
        </p:nvSpPr>
        <p:spPr>
          <a:xfrm>
            <a:off x="620427" y="586798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dirty="0">
                <a:solidFill>
                  <a:srgbClr val="0070C0"/>
                </a:solidFill>
              </a:rPr>
              <a:t>x</a:t>
            </a:r>
            <a:r>
              <a:rPr lang="hu-HU" baseline="-25000" dirty="0">
                <a:solidFill>
                  <a:srgbClr val="0070C0"/>
                </a:solidFill>
              </a:rPr>
              <a:t>3</a:t>
            </a:r>
            <a:r>
              <a:rPr lang="hu-HU" dirty="0">
                <a:solidFill>
                  <a:srgbClr val="0070C0"/>
                </a:solidFill>
              </a:rPr>
              <a:t>(t) = 45 + 6(t–10</a:t>
            </a:r>
            <a:r>
              <a:rPr lang="hu-HU" dirty="0" smtClean="0">
                <a:solidFill>
                  <a:srgbClr val="0070C0"/>
                </a:solidFill>
              </a:rPr>
              <a:t>) – </a:t>
            </a:r>
            <a:r>
              <a:rPr lang="hu-HU" dirty="0">
                <a:solidFill>
                  <a:srgbClr val="0070C0"/>
                </a:solidFill>
              </a:rPr>
              <a:t>1,2(t–10)</a:t>
            </a:r>
            <a:r>
              <a:rPr lang="hu-HU" baseline="30000" dirty="0">
                <a:solidFill>
                  <a:srgbClr val="0070C0"/>
                </a:solidFill>
              </a:rPr>
              <a:t>2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8307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599</Words>
  <Application>Microsoft Office PowerPoint</Application>
  <PresentationFormat>Diavetítés a képernyőre (4:3 oldalarány)</PresentationFormat>
  <Paragraphs>72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Marian</dc:creator>
  <cp:lastModifiedBy>Marian</cp:lastModifiedBy>
  <cp:revision>16</cp:revision>
  <dcterms:created xsi:type="dcterms:W3CDTF">2020-09-04T11:36:58Z</dcterms:created>
  <dcterms:modified xsi:type="dcterms:W3CDTF">2020-09-22T11:21:21Z</dcterms:modified>
</cp:coreProperties>
</file>