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69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22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9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5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61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6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77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43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6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5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76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57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332656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1A/5. </a:t>
            </a:r>
            <a:r>
              <a:rPr lang="hu-HU" b="1" dirty="0"/>
              <a:t>(MÁ 94.) </a:t>
            </a:r>
            <a:r>
              <a:rPr lang="hu-HU" dirty="0"/>
              <a:t>Legalább milyen hosszú </a:t>
            </a:r>
            <a:r>
              <a:rPr lang="hu-HU" dirty="0" err="1"/>
              <a:t>ejtőzsinórt</a:t>
            </a:r>
            <a:r>
              <a:rPr lang="hu-HU" dirty="0"/>
              <a:t> kell készítenünk,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ha 5 </a:t>
            </a:r>
            <a:r>
              <a:rPr lang="hu-HU" dirty="0"/>
              <a:t>koppanást szeretnénk hallani egyenletes időközönként,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és </a:t>
            </a:r>
            <a:r>
              <a:rPr lang="hu-HU" dirty="0"/>
              <a:t>az első golyót a fémlemeztől 7 cm távolságra rögzítettük?</a:t>
            </a:r>
          </a:p>
          <a:p>
            <a:endParaRPr lang="hu-HU" u="sng" dirty="0" smtClean="0"/>
          </a:p>
          <a:p>
            <a:endParaRPr lang="hu-HU" u="sng" dirty="0" smtClean="0"/>
          </a:p>
          <a:p>
            <a:r>
              <a:rPr lang="hu-HU" u="sng" dirty="0" smtClean="0"/>
              <a:t>Megoldás</a:t>
            </a:r>
            <a:endParaRPr lang="hu-HU" dirty="0"/>
          </a:p>
          <a:p>
            <a:r>
              <a:rPr lang="hu-HU" dirty="0"/>
              <a:t>Az összes golyó szabadesést végez adott magasságból, tehát </a:t>
            </a:r>
            <a:endParaRPr lang="hu-HU" dirty="0" smtClean="0"/>
          </a:p>
          <a:p>
            <a:r>
              <a:rPr lang="hu-HU" dirty="0" err="1" smtClean="0"/>
              <a:t>z</a:t>
            </a:r>
            <a:r>
              <a:rPr lang="hu-HU" baseline="-25000" dirty="0" err="1" smtClean="0"/>
              <a:t>i</a:t>
            </a:r>
            <a:r>
              <a:rPr lang="hu-HU" dirty="0" smtClean="0"/>
              <a:t> </a:t>
            </a:r>
            <a:r>
              <a:rPr lang="hu-HU" dirty="0"/>
              <a:t>= z</a:t>
            </a:r>
            <a:r>
              <a:rPr lang="hu-HU" baseline="-25000" dirty="0"/>
              <a:t>0i</a:t>
            </a:r>
            <a:r>
              <a:rPr lang="hu-HU" dirty="0"/>
              <a:t> – ½gt</a:t>
            </a:r>
            <a:r>
              <a:rPr lang="hu-HU" baseline="-25000" dirty="0"/>
              <a:t>i</a:t>
            </a:r>
            <a:r>
              <a:rPr lang="hu-HU" baseline="30000" dirty="0"/>
              <a:t>2</a:t>
            </a:r>
            <a:r>
              <a:rPr lang="hu-HU" dirty="0"/>
              <a:t> ,   i = 1 … 5.</a:t>
            </a:r>
          </a:p>
          <a:p>
            <a:r>
              <a:rPr lang="hu-HU" dirty="0"/>
              <a:t>z</a:t>
            </a:r>
            <a:r>
              <a:rPr lang="hu-HU" baseline="-25000" dirty="0"/>
              <a:t>0i</a:t>
            </a:r>
            <a:r>
              <a:rPr lang="hu-HU" dirty="0"/>
              <a:t> a kiindulási magasság a fémlemezhez képest, </a:t>
            </a:r>
            <a:endParaRPr lang="hu-HU" dirty="0" smtClean="0"/>
          </a:p>
          <a:p>
            <a:r>
              <a:rPr lang="hu-HU" dirty="0" smtClean="0"/>
              <a:t>vagyis </a:t>
            </a:r>
            <a:r>
              <a:rPr lang="hu-HU" dirty="0"/>
              <a:t>a golyók akkor koppannak, amikor </a:t>
            </a:r>
            <a:r>
              <a:rPr lang="hu-HU" dirty="0" err="1"/>
              <a:t>z</a:t>
            </a:r>
            <a:r>
              <a:rPr lang="hu-HU" baseline="-25000" dirty="0" err="1"/>
              <a:t>i</a:t>
            </a:r>
            <a:r>
              <a:rPr lang="hu-HU" dirty="0"/>
              <a:t> = 0, </a:t>
            </a:r>
            <a:endParaRPr lang="hu-HU" dirty="0" smtClean="0"/>
          </a:p>
          <a:p>
            <a:r>
              <a:rPr lang="hu-HU" dirty="0" smtClean="0"/>
              <a:t>tehát </a:t>
            </a:r>
            <a:r>
              <a:rPr lang="hu-HU" dirty="0"/>
              <a:t>a kiindulási magasságok az esés idejével </a:t>
            </a:r>
            <a:r>
              <a:rPr lang="hu-HU" dirty="0" smtClean="0"/>
              <a:t>kifejezve:</a:t>
            </a:r>
          </a:p>
          <a:p>
            <a:r>
              <a:rPr lang="hu-HU" dirty="0" smtClean="0"/>
              <a:t>z</a:t>
            </a:r>
            <a:r>
              <a:rPr lang="hu-HU" baseline="-25000" dirty="0" smtClean="0"/>
              <a:t>0i</a:t>
            </a:r>
            <a:r>
              <a:rPr lang="hu-HU" dirty="0" smtClean="0"/>
              <a:t> </a:t>
            </a:r>
            <a:r>
              <a:rPr lang="hu-HU" dirty="0"/>
              <a:t>= ½gt</a:t>
            </a:r>
            <a:r>
              <a:rPr lang="hu-HU" baseline="-25000" dirty="0"/>
              <a:t>i</a:t>
            </a:r>
            <a:r>
              <a:rPr lang="hu-HU" baseline="30000" dirty="0"/>
              <a:t>2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A koppanásoknak egyenletesen kell követniük egymást:</a:t>
            </a:r>
          </a:p>
          <a:p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 = t</a:t>
            </a:r>
            <a:r>
              <a:rPr lang="hu-HU" baseline="-25000" dirty="0"/>
              <a:t>1</a:t>
            </a:r>
            <a:r>
              <a:rPr lang="hu-HU" dirty="0"/>
              <a:t> + </a:t>
            </a:r>
            <a:r>
              <a:rPr lang="hu-HU" dirty="0" err="1"/>
              <a:t>t</a:t>
            </a:r>
            <a:r>
              <a:rPr lang="hu-HU" baseline="-25000" dirty="0" err="1"/>
              <a:t>1</a:t>
            </a:r>
            <a:r>
              <a:rPr lang="hu-HU" dirty="0"/>
              <a:t> = 2 t</a:t>
            </a:r>
            <a:r>
              <a:rPr lang="hu-HU" baseline="-25000" dirty="0"/>
              <a:t>1</a:t>
            </a:r>
            <a:r>
              <a:rPr lang="hu-HU" dirty="0" smtClean="0"/>
              <a:t>,    </a:t>
            </a:r>
            <a:r>
              <a:rPr lang="hu-HU" dirty="0"/>
              <a:t>t</a:t>
            </a:r>
            <a:r>
              <a:rPr lang="hu-HU" baseline="-25000" dirty="0"/>
              <a:t>3</a:t>
            </a:r>
            <a:r>
              <a:rPr lang="hu-HU" dirty="0"/>
              <a:t> = t</a:t>
            </a:r>
            <a:r>
              <a:rPr lang="hu-HU" baseline="-25000" dirty="0"/>
              <a:t>2</a:t>
            </a:r>
            <a:r>
              <a:rPr lang="hu-HU" dirty="0"/>
              <a:t> + t</a:t>
            </a:r>
            <a:r>
              <a:rPr lang="hu-HU" baseline="-25000" dirty="0"/>
              <a:t>1</a:t>
            </a:r>
            <a:r>
              <a:rPr lang="hu-HU" dirty="0"/>
              <a:t> = 3 t</a:t>
            </a:r>
            <a:r>
              <a:rPr lang="hu-HU" baseline="-25000" dirty="0"/>
              <a:t>1</a:t>
            </a:r>
            <a:r>
              <a:rPr lang="hu-HU" dirty="0"/>
              <a:t>, … , </a:t>
            </a:r>
            <a:endParaRPr lang="hu-HU" dirty="0" smtClean="0"/>
          </a:p>
          <a:p>
            <a:r>
              <a:rPr lang="hu-HU" dirty="0" smtClean="0"/>
              <a:t>általánosan </a:t>
            </a:r>
            <a:r>
              <a:rPr lang="hu-HU" dirty="0"/>
              <a:t>t</a:t>
            </a:r>
            <a:r>
              <a:rPr lang="hu-HU" baseline="-25000" dirty="0"/>
              <a:t>i</a:t>
            </a:r>
            <a:r>
              <a:rPr lang="hu-HU" dirty="0"/>
              <a:t> = i∙t</a:t>
            </a:r>
            <a:r>
              <a:rPr lang="hu-HU" baseline="-25000" dirty="0"/>
              <a:t>1</a:t>
            </a:r>
            <a:r>
              <a:rPr lang="hu-HU" dirty="0"/>
              <a:t> (</a:t>
            </a:r>
            <a:r>
              <a:rPr lang="hu-HU" dirty="0" err="1"/>
              <a:t>t</a:t>
            </a:r>
            <a:r>
              <a:rPr lang="hu-HU" baseline="-25000" dirty="0" err="1"/>
              <a:t>1</a:t>
            </a:r>
            <a:r>
              <a:rPr lang="hu-HU" dirty="0"/>
              <a:t> a legalsó golyó leesésének ideje</a:t>
            </a:r>
            <a:r>
              <a:rPr lang="hu-HU" dirty="0" smtClean="0"/>
              <a:t>).</a:t>
            </a:r>
          </a:p>
          <a:p>
            <a:endParaRPr lang="hu-HU" dirty="0"/>
          </a:p>
          <a:p>
            <a:r>
              <a:rPr lang="hu-HU" dirty="0"/>
              <a:t>Ebből kifejezhetjük a z</a:t>
            </a:r>
            <a:r>
              <a:rPr lang="hu-HU" baseline="-25000" dirty="0"/>
              <a:t>0i</a:t>
            </a:r>
            <a:r>
              <a:rPr lang="hu-HU" dirty="0"/>
              <a:t> kiindulási magasságok arányát:</a:t>
            </a:r>
          </a:p>
          <a:p>
            <a:r>
              <a:rPr lang="hu-HU" dirty="0"/>
              <a:t>z</a:t>
            </a:r>
            <a:r>
              <a:rPr lang="hu-HU" baseline="-25000" dirty="0"/>
              <a:t>0i</a:t>
            </a:r>
            <a:r>
              <a:rPr lang="hu-HU" dirty="0"/>
              <a:t> = ½g∙(i∙t</a:t>
            </a:r>
            <a:r>
              <a:rPr lang="hu-HU" baseline="-25000" dirty="0"/>
              <a:t>1</a:t>
            </a:r>
            <a:r>
              <a:rPr lang="hu-HU" dirty="0"/>
              <a:t>)</a:t>
            </a:r>
            <a:r>
              <a:rPr lang="hu-HU" baseline="30000" dirty="0"/>
              <a:t>2</a:t>
            </a:r>
            <a:r>
              <a:rPr lang="hu-HU" dirty="0"/>
              <a:t> = i</a:t>
            </a:r>
            <a:r>
              <a:rPr lang="hu-HU" baseline="30000" dirty="0"/>
              <a:t>2</a:t>
            </a:r>
            <a:r>
              <a:rPr lang="hu-HU" dirty="0"/>
              <a:t> ∙½gt</a:t>
            </a:r>
            <a:r>
              <a:rPr lang="hu-HU" baseline="-25000" dirty="0"/>
              <a:t>1</a:t>
            </a:r>
            <a:r>
              <a:rPr lang="hu-HU" baseline="30000" dirty="0"/>
              <a:t>2</a:t>
            </a:r>
            <a:r>
              <a:rPr lang="hu-HU" dirty="0"/>
              <a:t> = i</a:t>
            </a:r>
            <a:r>
              <a:rPr lang="hu-HU" baseline="30000" dirty="0"/>
              <a:t>2</a:t>
            </a:r>
            <a:r>
              <a:rPr lang="hu-HU" dirty="0"/>
              <a:t> ∙ </a:t>
            </a:r>
            <a:r>
              <a:rPr lang="hu-HU" dirty="0" smtClean="0"/>
              <a:t>z</a:t>
            </a:r>
            <a:r>
              <a:rPr lang="hu-HU" baseline="-25000" dirty="0" smtClean="0"/>
              <a:t>01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A golyóknak tehát négyzetesen növekvő magasságból kell indulniuk.</a:t>
            </a:r>
          </a:p>
          <a:p>
            <a:endParaRPr lang="hu-HU" dirty="0"/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7596336" y="764704"/>
            <a:ext cx="0" cy="4320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7092280" y="5085184"/>
            <a:ext cx="936104" cy="0"/>
          </a:xfrm>
          <a:prstGeom prst="line">
            <a:avLst/>
          </a:prstGeom>
          <a:ln w="1016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zis 6"/>
          <p:cNvSpPr/>
          <p:nvPr/>
        </p:nvSpPr>
        <p:spPr>
          <a:xfrm>
            <a:off x="7380312" y="47971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380312" y="422108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380312" y="33569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7380312" y="105273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380312" y="23488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7414216" y="908720"/>
            <a:ext cx="0" cy="41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evfiz_1A_5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33265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65000"/>
                  </a:schemeClr>
                </a:solidFill>
              </a:rPr>
              <a:t>1A/5. </a:t>
            </a: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(MÁ 94.)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Legalább milyen hosszú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ejtőzsinórt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kell készítenünk,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hu-H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ha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5 koppanást szeretnénk hallani egyenletes időközönként,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hu-H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és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az első golyót a fémlemeztől 7 cm távolságra rögzítettük?</a:t>
            </a:r>
          </a:p>
          <a:p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0i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½g∙(i∙t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i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∙½gt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i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∙ z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golyóknak tehát négyzetesen növekvő magasságból kell indulniuk.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legalsó golyó 7 cm magasról indul: z</a:t>
            </a:r>
            <a:r>
              <a:rPr lang="hu-HU" baseline="-25000" dirty="0"/>
              <a:t>01</a:t>
            </a:r>
            <a:r>
              <a:rPr lang="hu-HU" dirty="0"/>
              <a:t> = 0,07 m 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  </a:t>
            </a:r>
          </a:p>
          <a:p>
            <a:r>
              <a:rPr lang="hu-HU" dirty="0" smtClean="0"/>
              <a:t>a </a:t>
            </a:r>
            <a:r>
              <a:rPr lang="hu-HU" dirty="0"/>
              <a:t>második golyó z</a:t>
            </a:r>
            <a:r>
              <a:rPr lang="hu-HU" baseline="-25000" dirty="0"/>
              <a:t>02</a:t>
            </a:r>
            <a:r>
              <a:rPr lang="hu-HU" dirty="0"/>
              <a:t> = 2</a:t>
            </a:r>
            <a:r>
              <a:rPr lang="hu-HU" baseline="30000" dirty="0"/>
              <a:t>2</a:t>
            </a:r>
            <a:r>
              <a:rPr lang="hu-HU" dirty="0"/>
              <a:t>∙0,07 = 0,28 m magasról,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harmadik golyó z</a:t>
            </a:r>
            <a:r>
              <a:rPr lang="hu-HU" baseline="-25000" dirty="0"/>
              <a:t>03</a:t>
            </a:r>
            <a:r>
              <a:rPr lang="hu-HU" dirty="0"/>
              <a:t> = 3</a:t>
            </a:r>
            <a:r>
              <a:rPr lang="hu-HU" baseline="30000" dirty="0"/>
              <a:t>2</a:t>
            </a:r>
            <a:r>
              <a:rPr lang="hu-HU" dirty="0"/>
              <a:t>∙0,07 = 0,63 m magasról,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negyedik golyó z</a:t>
            </a:r>
            <a:r>
              <a:rPr lang="hu-HU" baseline="-25000" dirty="0"/>
              <a:t>04</a:t>
            </a:r>
            <a:r>
              <a:rPr lang="hu-HU" dirty="0"/>
              <a:t> = 4</a:t>
            </a:r>
            <a:r>
              <a:rPr lang="hu-HU" baseline="30000" dirty="0"/>
              <a:t>2</a:t>
            </a:r>
            <a:r>
              <a:rPr lang="hu-HU" dirty="0"/>
              <a:t>∙0,07 = 1,12 m magasról, és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ötödik golyó z</a:t>
            </a:r>
            <a:r>
              <a:rPr lang="hu-HU" baseline="-25000" dirty="0"/>
              <a:t>05</a:t>
            </a:r>
            <a:r>
              <a:rPr lang="hu-HU" dirty="0"/>
              <a:t> = 5</a:t>
            </a:r>
            <a:r>
              <a:rPr lang="hu-HU" baseline="30000" dirty="0"/>
              <a:t>2</a:t>
            </a:r>
            <a:r>
              <a:rPr lang="hu-HU" dirty="0"/>
              <a:t>∙0,07 = 1,75 m magasról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smtClean="0"/>
              <a:t>Nem </a:t>
            </a:r>
            <a:r>
              <a:rPr lang="hu-HU" dirty="0"/>
              <a:t>kérdés, de kiszámolhatjuk a koppanások között eltelt </a:t>
            </a:r>
            <a:r>
              <a:rPr lang="hu-HU" dirty="0" smtClean="0"/>
              <a:t>időt:</a:t>
            </a:r>
          </a:p>
          <a:p>
            <a:r>
              <a:rPr lang="hu-HU" dirty="0" smtClean="0"/>
              <a:t>z</a:t>
            </a:r>
            <a:r>
              <a:rPr lang="hu-HU" baseline="-25000" dirty="0" smtClean="0"/>
              <a:t>01</a:t>
            </a:r>
            <a:r>
              <a:rPr lang="hu-HU" dirty="0" smtClean="0"/>
              <a:t> </a:t>
            </a:r>
            <a:r>
              <a:rPr lang="hu-HU" dirty="0"/>
              <a:t>= ½gt</a:t>
            </a:r>
            <a:r>
              <a:rPr lang="hu-HU" baseline="-25000" dirty="0"/>
              <a:t>1</a:t>
            </a:r>
            <a:r>
              <a:rPr lang="hu-HU" baseline="30000" dirty="0"/>
              <a:t>2</a:t>
            </a:r>
            <a:r>
              <a:rPr lang="hu-HU" dirty="0"/>
              <a:t> = 0,07 m 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 </a:t>
            </a:r>
            <a:r>
              <a:rPr lang="hu-HU" dirty="0"/>
              <a:t>t</a:t>
            </a:r>
            <a:r>
              <a:rPr lang="hu-HU" baseline="-25000" dirty="0"/>
              <a:t>1</a:t>
            </a:r>
            <a:r>
              <a:rPr lang="hu-HU" dirty="0"/>
              <a:t> = 0,12 s</a:t>
            </a:r>
            <a:r>
              <a:rPr lang="hu-HU" dirty="0" smtClean="0"/>
              <a:t>.</a:t>
            </a:r>
          </a:p>
        </p:txBody>
      </p:sp>
      <p:pic>
        <p:nvPicPr>
          <p:cNvPr id="2" name="bevfiz_1A_5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0120" y="1454696"/>
            <a:ext cx="4139952" cy="275996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55576" y="764704"/>
            <a:ext cx="386791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KÍSÉRLET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ejtőzsinór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1.) négyzetesen növekvő</a:t>
            </a:r>
          </a:p>
          <a:p>
            <a:endParaRPr lang="hu-HU" dirty="0" smtClean="0"/>
          </a:p>
          <a:p>
            <a:r>
              <a:rPr lang="hu-HU" dirty="0" smtClean="0"/>
              <a:t>2</a:t>
            </a:r>
            <a:r>
              <a:rPr lang="hu-HU" dirty="0"/>
              <a:t>.) egyenletes </a:t>
            </a:r>
          </a:p>
          <a:p>
            <a:endParaRPr lang="hu-HU" dirty="0" smtClean="0"/>
          </a:p>
          <a:p>
            <a:r>
              <a:rPr lang="hu-HU" dirty="0" smtClean="0"/>
              <a:t>távolsággal felerősített anyacsavarokkal</a:t>
            </a:r>
            <a:endParaRPr lang="hu-HU" dirty="0"/>
          </a:p>
        </p:txBody>
      </p:sp>
      <p:pic>
        <p:nvPicPr>
          <p:cNvPr id="4" name="bevfiz_1A_5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</Words>
  <Application>Microsoft Office PowerPoint</Application>
  <PresentationFormat>Diavetítés a képernyőre (4:3 oldalarány)</PresentationFormat>
  <Paragraphs>42</Paragraphs>
  <Slides>3</Slides>
  <Notes>0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Office-téma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13</cp:revision>
  <dcterms:created xsi:type="dcterms:W3CDTF">2020-09-04T11:52:04Z</dcterms:created>
  <dcterms:modified xsi:type="dcterms:W3CDTF">2020-09-06T15:55:45Z</dcterms:modified>
</cp:coreProperties>
</file>