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5" r:id="rId4"/>
    <p:sldId id="268" r:id="rId5"/>
    <p:sldId id="269" r:id="rId6"/>
    <p:sldId id="267" r:id="rId7"/>
    <p:sldId id="270" r:id="rId8"/>
    <p:sldId id="263" r:id="rId9"/>
    <p:sldId id="271" r:id="rId10"/>
    <p:sldId id="272" r:id="rId11"/>
    <p:sldId id="273" r:id="rId1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65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968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501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56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236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68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55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27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551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566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275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553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„s = </a:t>
            </a:r>
            <a:r>
              <a:rPr lang="hu-HU" dirty="0" err="1" smtClean="0"/>
              <a:t>vt</a:t>
            </a:r>
            <a:r>
              <a:rPr lang="hu-HU" dirty="0" smtClean="0"/>
              <a:t>” </a:t>
            </a:r>
            <a:r>
              <a:rPr lang="hu-HU" dirty="0" smtClean="0"/>
              <a:t>  (és  „s = </a:t>
            </a:r>
            <a:r>
              <a:rPr lang="hu-HU" dirty="0" err="1" smtClean="0"/>
              <a:t>vt</a:t>
            </a:r>
            <a:r>
              <a:rPr lang="hu-HU" dirty="0" smtClean="0"/>
              <a:t> + ½at</a:t>
            </a:r>
            <a:r>
              <a:rPr lang="hu-HU" baseline="30000" dirty="0" smtClean="0"/>
              <a:t>2</a:t>
            </a:r>
            <a:r>
              <a:rPr lang="hu-HU" dirty="0" smtClean="0"/>
              <a:t>”) :   </a:t>
            </a:r>
            <a:r>
              <a:rPr lang="hu-HU" dirty="0" smtClean="0"/>
              <a:t>út  </a:t>
            </a:r>
            <a:r>
              <a:rPr lang="hu-HU" dirty="0" smtClean="0">
                <a:sym typeface="Symbol"/>
              </a:rPr>
              <a:t>  hol van a test?</a:t>
            </a:r>
          </a:p>
          <a:p>
            <a:r>
              <a:rPr lang="hu-HU" dirty="0" smtClean="0">
                <a:sym typeface="Symbol"/>
              </a:rPr>
              <a:t>Hely</a:t>
            </a:r>
            <a:r>
              <a:rPr lang="hu-HU" dirty="0">
                <a:sym typeface="Symbol"/>
              </a:rPr>
              <a:t> </a:t>
            </a:r>
            <a:r>
              <a:rPr lang="hu-HU" dirty="0" smtClean="0">
                <a:sym typeface="Symbol"/>
              </a:rPr>
              <a:t>   elmozdulás, út.</a:t>
            </a:r>
          </a:p>
          <a:p>
            <a:endParaRPr lang="hu-HU" dirty="0" smtClean="0"/>
          </a:p>
          <a:p>
            <a:r>
              <a:rPr lang="hu-HU" dirty="0"/>
              <a:t>S</a:t>
            </a:r>
            <a:r>
              <a:rPr lang="hu-HU" dirty="0" smtClean="0"/>
              <a:t>ebesség: a </a:t>
            </a:r>
            <a:r>
              <a:rPr lang="hu-HU" dirty="0"/>
              <a:t>test </a:t>
            </a:r>
            <a:r>
              <a:rPr lang="hu-HU" dirty="0" smtClean="0"/>
              <a:t>helyének változása.</a:t>
            </a:r>
          </a:p>
          <a:p>
            <a:r>
              <a:rPr lang="hu-HU" dirty="0"/>
              <a:t>G</a:t>
            </a:r>
            <a:r>
              <a:rPr lang="hu-HU" dirty="0" smtClean="0"/>
              <a:t>yorsulás: a </a:t>
            </a:r>
            <a:r>
              <a:rPr lang="hu-HU" dirty="0"/>
              <a:t>test </a:t>
            </a:r>
            <a:r>
              <a:rPr lang="hu-HU" dirty="0" smtClean="0"/>
              <a:t>sebességének változása.</a:t>
            </a:r>
          </a:p>
        </p:txBody>
      </p:sp>
      <p:pic>
        <p:nvPicPr>
          <p:cNvPr id="3" name="bevfiz_1A_elm1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9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Egyenes vonalú mozgás az x tengely mentén.</a:t>
            </a:r>
          </a:p>
          <a:p>
            <a:endParaRPr lang="hu-HU" dirty="0" smtClean="0"/>
          </a:p>
          <a:p>
            <a:r>
              <a:rPr lang="hu-HU" b="1" dirty="0" smtClean="0">
                <a:solidFill>
                  <a:schemeClr val="bg1">
                    <a:lumMod val="65000"/>
                  </a:schemeClr>
                </a:solidFill>
              </a:rPr>
              <a:t>Egyenletes </a:t>
            </a:r>
            <a:r>
              <a:rPr lang="hu-HU" b="1" dirty="0">
                <a:solidFill>
                  <a:schemeClr val="bg1">
                    <a:lumMod val="65000"/>
                  </a:schemeClr>
                </a:solidFill>
              </a:rPr>
              <a:t>mozgás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: v =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konst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v sebesség előjeles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mennyiség, az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x növekedésének irányába mutató sebesség pozitív előjelű, az x csökkenésének irányába mutató sebesség negatív előjelű.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test helye az idő függvényében, ha t=0-ban az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pontból indul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(t)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=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vt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gyorsulás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zérus: a=0.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b="1" dirty="0" smtClean="0"/>
          </a:p>
          <a:p>
            <a:r>
              <a:rPr lang="hu-HU" b="1" dirty="0" smtClean="0"/>
              <a:t>Egyenletesen </a:t>
            </a:r>
            <a:r>
              <a:rPr lang="hu-HU" b="1" dirty="0"/>
              <a:t>változó mozgás</a:t>
            </a:r>
            <a:r>
              <a:rPr lang="hu-HU" dirty="0"/>
              <a:t>: a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/>
              <a:t>Az a gyorsulás is előjeles mennyiség, az x növekedésének irányába mutató gyorsulás pozitív előjelű.</a:t>
            </a:r>
          </a:p>
          <a:p>
            <a:r>
              <a:rPr lang="hu-HU" dirty="0"/>
              <a:t>A test sebessége egyenletesen </a:t>
            </a:r>
            <a:r>
              <a:rPr lang="hu-HU" dirty="0" smtClean="0"/>
              <a:t>változik:</a:t>
            </a:r>
          </a:p>
          <a:p>
            <a:r>
              <a:rPr lang="hu-HU" dirty="0"/>
              <a:t>v</a:t>
            </a:r>
            <a:r>
              <a:rPr lang="hu-HU" dirty="0" smtClean="0"/>
              <a:t>(t) </a:t>
            </a:r>
            <a:r>
              <a:rPr lang="hu-HU" dirty="0"/>
              <a:t>= v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err="1"/>
              <a:t>at</a:t>
            </a:r>
            <a:r>
              <a:rPr lang="hu-HU" dirty="0"/>
              <a:t>, ha t=0-ban a test sebessége v</a:t>
            </a:r>
            <a:r>
              <a:rPr lang="hu-HU" baseline="-25000" dirty="0"/>
              <a:t>0</a:t>
            </a:r>
            <a:r>
              <a:rPr lang="hu-HU" dirty="0"/>
              <a:t>.</a:t>
            </a:r>
          </a:p>
          <a:p>
            <a:r>
              <a:rPr lang="hu-HU" dirty="0"/>
              <a:t>A test </a:t>
            </a:r>
            <a:r>
              <a:rPr lang="hu-HU" dirty="0" smtClean="0"/>
              <a:t>helye az idő függvényében (t=0-ban x = x</a:t>
            </a:r>
            <a:r>
              <a:rPr lang="hu-HU" baseline="-25000" dirty="0"/>
              <a:t>0</a:t>
            </a:r>
            <a:r>
              <a:rPr lang="hu-HU" dirty="0" smtClean="0"/>
              <a:t>):</a:t>
            </a:r>
          </a:p>
          <a:p>
            <a:r>
              <a:rPr lang="hu-HU" dirty="0"/>
              <a:t>x</a:t>
            </a:r>
            <a:r>
              <a:rPr lang="hu-HU" dirty="0" smtClean="0"/>
              <a:t>(t) </a:t>
            </a:r>
            <a:r>
              <a:rPr lang="hu-HU" dirty="0"/>
              <a:t>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</a:t>
            </a:r>
            <a:r>
              <a:rPr lang="hu-HU" dirty="0"/>
              <a:t>t + ½at</a:t>
            </a:r>
            <a:r>
              <a:rPr lang="hu-HU" baseline="30000" dirty="0"/>
              <a:t>2</a:t>
            </a:r>
            <a:r>
              <a:rPr lang="hu-HU" dirty="0"/>
              <a:t>.  </a:t>
            </a:r>
          </a:p>
          <a:p>
            <a:endParaRPr lang="hu-HU" dirty="0" smtClean="0"/>
          </a:p>
          <a:p>
            <a:r>
              <a:rPr lang="hu-HU" dirty="0" smtClean="0"/>
              <a:t>v&gt;0 </a:t>
            </a:r>
            <a:r>
              <a:rPr lang="hu-HU" dirty="0"/>
              <a:t>és a&gt;0: az x növekedésének irányába halad egyre gyorsabban;</a:t>
            </a:r>
          </a:p>
          <a:p>
            <a:r>
              <a:rPr lang="hu-HU" dirty="0"/>
              <a:t>v&gt;0 és a&lt;0: az x növekedésének irányába halad egyre lassabban;</a:t>
            </a:r>
          </a:p>
          <a:p>
            <a:r>
              <a:rPr lang="hu-HU" dirty="0"/>
              <a:t>v&lt;0 és a&lt;0: az x csökkenésének irányába halad egyre gyorsabban;</a:t>
            </a:r>
          </a:p>
          <a:p>
            <a:r>
              <a:rPr lang="hu-HU" dirty="0"/>
              <a:t>v&lt;0 és a&gt;0: az x csökkenésének irányába halad egyre lassabban.</a:t>
            </a:r>
          </a:p>
        </p:txBody>
      </p:sp>
      <p:pic>
        <p:nvPicPr>
          <p:cNvPr id="3" name="bevfiz_1A_elm1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Egyenes vonalú mozgás az x tengely mentén.</a:t>
            </a:r>
          </a:p>
          <a:p>
            <a:endParaRPr lang="hu-HU" dirty="0" smtClean="0"/>
          </a:p>
          <a:p>
            <a:r>
              <a:rPr lang="hu-HU" b="1" dirty="0" smtClean="0"/>
              <a:t>Egyenletes </a:t>
            </a:r>
            <a:r>
              <a:rPr lang="hu-HU" b="1" dirty="0"/>
              <a:t>mozgás</a:t>
            </a:r>
            <a:r>
              <a:rPr lang="hu-HU" dirty="0"/>
              <a:t>: </a:t>
            </a:r>
            <a:r>
              <a:rPr lang="hu-HU" dirty="0">
                <a:solidFill>
                  <a:srgbClr val="FF0000"/>
                </a:solidFill>
              </a:rPr>
              <a:t>v = </a:t>
            </a:r>
            <a:r>
              <a:rPr lang="hu-HU" dirty="0" err="1">
                <a:solidFill>
                  <a:srgbClr val="FF0000"/>
                </a:solidFill>
              </a:rPr>
              <a:t>konst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  <a:p>
            <a:r>
              <a:rPr lang="hu-HU" dirty="0"/>
              <a:t>A v sebesség előjeles </a:t>
            </a:r>
            <a:r>
              <a:rPr lang="hu-HU" dirty="0" smtClean="0"/>
              <a:t>mennyiség, az </a:t>
            </a:r>
            <a:r>
              <a:rPr lang="hu-HU" dirty="0"/>
              <a:t>x növekedésének irányába mutató sebesség pozitív előjelű, az x csökkenésének irányába mutató sebesség negatív előjelű.</a:t>
            </a:r>
          </a:p>
          <a:p>
            <a:r>
              <a:rPr lang="hu-HU" dirty="0"/>
              <a:t>A test helye az idő függvényében, ha t=0-ban az x</a:t>
            </a:r>
            <a:r>
              <a:rPr lang="hu-HU" baseline="-25000" dirty="0"/>
              <a:t>0</a:t>
            </a:r>
            <a:r>
              <a:rPr lang="hu-HU" dirty="0"/>
              <a:t> pontból indul</a:t>
            </a:r>
            <a:r>
              <a:rPr lang="hu-HU" dirty="0" smtClean="0"/>
              <a:t>:</a:t>
            </a:r>
          </a:p>
          <a:p>
            <a:r>
              <a:rPr lang="hu-HU" dirty="0">
                <a:solidFill>
                  <a:srgbClr val="FF0000"/>
                </a:solidFill>
              </a:rPr>
              <a:t>x</a:t>
            </a:r>
            <a:r>
              <a:rPr lang="hu-HU" dirty="0" smtClean="0">
                <a:solidFill>
                  <a:srgbClr val="FF0000"/>
                </a:solidFill>
              </a:rPr>
              <a:t>(t) </a:t>
            </a:r>
            <a:r>
              <a:rPr lang="hu-HU" dirty="0">
                <a:solidFill>
                  <a:srgbClr val="FF0000"/>
                </a:solidFill>
              </a:rPr>
              <a:t>= x</a:t>
            </a:r>
            <a:r>
              <a:rPr lang="hu-HU" baseline="-25000" dirty="0">
                <a:solidFill>
                  <a:srgbClr val="FF0000"/>
                </a:solidFill>
              </a:rPr>
              <a:t>0</a:t>
            </a:r>
            <a:r>
              <a:rPr lang="hu-HU" dirty="0">
                <a:solidFill>
                  <a:srgbClr val="FF0000"/>
                </a:solidFill>
              </a:rPr>
              <a:t> + </a:t>
            </a:r>
            <a:r>
              <a:rPr lang="hu-HU" dirty="0" err="1">
                <a:solidFill>
                  <a:srgbClr val="FF0000"/>
                </a:solidFill>
              </a:rPr>
              <a:t>vt</a:t>
            </a:r>
            <a:r>
              <a:rPr lang="hu-HU" dirty="0"/>
              <a:t>.</a:t>
            </a:r>
          </a:p>
          <a:p>
            <a:r>
              <a:rPr lang="hu-HU" dirty="0"/>
              <a:t>A gyorsulás </a:t>
            </a:r>
            <a:r>
              <a:rPr lang="hu-HU" dirty="0" smtClean="0"/>
              <a:t>zérus: a=0.</a:t>
            </a:r>
            <a:endParaRPr lang="hu-HU" dirty="0"/>
          </a:p>
          <a:p>
            <a:endParaRPr lang="hu-HU" b="1" dirty="0" smtClean="0"/>
          </a:p>
          <a:p>
            <a:r>
              <a:rPr lang="hu-HU" b="1" dirty="0" smtClean="0"/>
              <a:t>Egyenletesen </a:t>
            </a:r>
            <a:r>
              <a:rPr lang="hu-HU" b="1" dirty="0"/>
              <a:t>változó mozgás</a:t>
            </a:r>
            <a:r>
              <a:rPr lang="hu-HU" dirty="0"/>
              <a:t>: a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/>
              <a:t>Az a gyorsulás is előjeles mennyiség, az x növekedésének irányába mutató gyorsulás pozitív előjelű.</a:t>
            </a:r>
          </a:p>
          <a:p>
            <a:r>
              <a:rPr lang="hu-HU" dirty="0"/>
              <a:t>A test sebessége egyenletesen </a:t>
            </a:r>
            <a:r>
              <a:rPr lang="hu-HU" dirty="0" smtClean="0"/>
              <a:t>változik:</a:t>
            </a:r>
          </a:p>
          <a:p>
            <a:r>
              <a:rPr lang="hu-HU" dirty="0">
                <a:solidFill>
                  <a:srgbClr val="FF0000"/>
                </a:solidFill>
              </a:rPr>
              <a:t>v</a:t>
            </a:r>
            <a:r>
              <a:rPr lang="hu-HU" dirty="0" smtClean="0">
                <a:solidFill>
                  <a:srgbClr val="FF0000"/>
                </a:solidFill>
              </a:rPr>
              <a:t>(t) </a:t>
            </a:r>
            <a:r>
              <a:rPr lang="hu-HU" dirty="0">
                <a:solidFill>
                  <a:srgbClr val="FF0000"/>
                </a:solidFill>
              </a:rPr>
              <a:t>= v</a:t>
            </a:r>
            <a:r>
              <a:rPr lang="hu-HU" baseline="-25000" dirty="0">
                <a:solidFill>
                  <a:srgbClr val="FF0000"/>
                </a:solidFill>
              </a:rPr>
              <a:t>0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/>
              <a:t>+ </a:t>
            </a:r>
            <a:r>
              <a:rPr lang="hu-HU" dirty="0" err="1"/>
              <a:t>at</a:t>
            </a:r>
            <a:r>
              <a:rPr lang="hu-HU" dirty="0"/>
              <a:t>, ha t=0-ban a test sebessége v</a:t>
            </a:r>
            <a:r>
              <a:rPr lang="hu-HU" baseline="-25000" dirty="0"/>
              <a:t>0</a:t>
            </a:r>
            <a:r>
              <a:rPr lang="hu-HU" dirty="0"/>
              <a:t>.</a:t>
            </a:r>
          </a:p>
          <a:p>
            <a:r>
              <a:rPr lang="hu-HU" dirty="0"/>
              <a:t>A test </a:t>
            </a:r>
            <a:r>
              <a:rPr lang="hu-HU" dirty="0" smtClean="0"/>
              <a:t>helye az idő függvényében (t=0-ban x = x</a:t>
            </a:r>
            <a:r>
              <a:rPr lang="hu-HU" baseline="-25000" dirty="0"/>
              <a:t>0</a:t>
            </a:r>
            <a:r>
              <a:rPr lang="hu-HU" dirty="0" smtClean="0"/>
              <a:t>):</a:t>
            </a:r>
          </a:p>
          <a:p>
            <a:r>
              <a:rPr lang="hu-HU" dirty="0">
                <a:solidFill>
                  <a:srgbClr val="FF0000"/>
                </a:solidFill>
              </a:rPr>
              <a:t>x</a:t>
            </a:r>
            <a:r>
              <a:rPr lang="hu-HU" dirty="0" smtClean="0">
                <a:solidFill>
                  <a:srgbClr val="FF0000"/>
                </a:solidFill>
              </a:rPr>
              <a:t>(t) </a:t>
            </a:r>
            <a:r>
              <a:rPr lang="hu-HU" dirty="0">
                <a:solidFill>
                  <a:srgbClr val="FF0000"/>
                </a:solidFill>
              </a:rPr>
              <a:t>= x</a:t>
            </a:r>
            <a:r>
              <a:rPr lang="hu-HU" baseline="-25000" dirty="0">
                <a:solidFill>
                  <a:srgbClr val="FF0000"/>
                </a:solidFill>
              </a:rPr>
              <a:t>0</a:t>
            </a:r>
            <a:r>
              <a:rPr lang="hu-HU" dirty="0">
                <a:solidFill>
                  <a:srgbClr val="FF0000"/>
                </a:solidFill>
              </a:rPr>
              <a:t> + v</a:t>
            </a:r>
            <a:r>
              <a:rPr lang="hu-HU" baseline="-25000" dirty="0">
                <a:solidFill>
                  <a:srgbClr val="FF0000"/>
                </a:solidFill>
              </a:rPr>
              <a:t>0</a:t>
            </a:r>
            <a:r>
              <a:rPr lang="hu-HU" dirty="0">
                <a:solidFill>
                  <a:srgbClr val="FF0000"/>
                </a:solidFill>
              </a:rPr>
              <a:t>t </a:t>
            </a:r>
            <a:r>
              <a:rPr lang="hu-HU" dirty="0"/>
              <a:t>+ ½at</a:t>
            </a:r>
            <a:r>
              <a:rPr lang="hu-HU" baseline="30000" dirty="0"/>
              <a:t>2</a:t>
            </a:r>
            <a:r>
              <a:rPr lang="hu-HU" dirty="0"/>
              <a:t>.  </a:t>
            </a:r>
          </a:p>
          <a:p>
            <a:endParaRPr lang="hu-HU" dirty="0" smtClean="0"/>
          </a:p>
        </p:txBody>
      </p:sp>
      <p:pic>
        <p:nvPicPr>
          <p:cNvPr id="3" name="bevfiz_1A_elm1_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hely, a sebesség, és a gyorsulás </a:t>
            </a:r>
            <a:r>
              <a:rPr lang="hu-HU" dirty="0" smtClean="0"/>
              <a:t>vektorok.</a:t>
            </a:r>
          </a:p>
          <a:p>
            <a:endParaRPr lang="hu-HU" dirty="0" smtClean="0"/>
          </a:p>
          <a:p>
            <a:r>
              <a:rPr lang="hu-HU" dirty="0" smtClean="0">
                <a:solidFill>
                  <a:srgbClr val="0070C0"/>
                </a:solidFill>
              </a:rPr>
              <a:t>Helyvektor</a:t>
            </a:r>
            <a:r>
              <a:rPr lang="hu-HU" dirty="0" smtClean="0"/>
              <a:t>: </a:t>
            </a:r>
            <a:r>
              <a:rPr lang="hu-HU" dirty="0"/>
              <a:t>egy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vonatkoztatási pont</a:t>
            </a:r>
            <a:r>
              <a:rPr lang="hu-HU" dirty="0"/>
              <a:t>ból mutat a test </a:t>
            </a:r>
            <a:r>
              <a:rPr lang="hu-HU" dirty="0" smtClean="0"/>
              <a:t>helyére.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 smtClean="0">
                <a:solidFill>
                  <a:srgbClr val="00B050"/>
                </a:solidFill>
              </a:rPr>
              <a:t>sebességvektor </a:t>
            </a:r>
            <a:r>
              <a:rPr lang="hu-HU" dirty="0"/>
              <a:t>iránya azt mutatja, hogy </a:t>
            </a:r>
            <a:r>
              <a:rPr lang="hu-HU" dirty="0" smtClean="0"/>
              <a:t>merrefelé mozog a </a:t>
            </a:r>
            <a:r>
              <a:rPr lang="hu-HU" dirty="0"/>
              <a:t>test</a:t>
            </a:r>
            <a:r>
              <a:rPr lang="hu-HU" dirty="0" smtClean="0"/>
              <a:t>.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</p:txBody>
      </p:sp>
      <p:cxnSp>
        <p:nvCxnSpPr>
          <p:cNvPr id="6" name="Egyenes összekötő nyíllal 5"/>
          <p:cNvCxnSpPr>
            <a:stCxn id="11" idx="0"/>
          </p:cNvCxnSpPr>
          <p:nvPr/>
        </p:nvCxnSpPr>
        <p:spPr>
          <a:xfrm flipV="1">
            <a:off x="1727684" y="3501008"/>
            <a:ext cx="2592288" cy="2160240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4469039" y="3544200"/>
            <a:ext cx="751033" cy="172832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zis 8"/>
          <p:cNvSpPr/>
          <p:nvPr/>
        </p:nvSpPr>
        <p:spPr>
          <a:xfrm>
            <a:off x="4289019" y="3410998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1691680" y="5661248"/>
            <a:ext cx="72008" cy="7200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bevfiz_1A_elm1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</a:t>
            </a:r>
            <a:r>
              <a:rPr lang="hu-HU" dirty="0" smtClean="0"/>
              <a:t>mutatja.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/>
              <a:t>H</a:t>
            </a:r>
            <a:r>
              <a:rPr lang="hu-HU" dirty="0" smtClean="0"/>
              <a:t>a </a:t>
            </a:r>
            <a:r>
              <a:rPr lang="hu-HU" dirty="0"/>
              <a:t>egy irányba mutat a sebességvektorral, akkor a sebesség nagysága nőni </a:t>
            </a:r>
            <a:r>
              <a:rPr lang="hu-HU" dirty="0" smtClean="0"/>
              <a:t>fog;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ha </a:t>
            </a:r>
            <a:r>
              <a:rPr lang="hu-HU" dirty="0"/>
              <a:t>ellenkező irányba mutat vele, akkor a sebesség nagysága csökkenni </a:t>
            </a:r>
            <a:r>
              <a:rPr lang="hu-HU" dirty="0" smtClean="0"/>
              <a:t>fog.</a:t>
            </a:r>
          </a:p>
        </p:txBody>
      </p:sp>
      <p:sp>
        <p:nvSpPr>
          <p:cNvPr id="3" name="Ellipszis 2"/>
          <p:cNvSpPr/>
          <p:nvPr/>
        </p:nvSpPr>
        <p:spPr>
          <a:xfrm>
            <a:off x="2184244" y="1899391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2335803" y="2039121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H="1" flipV="1">
            <a:off x="1292905" y="3645024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zis 5"/>
          <p:cNvSpPr/>
          <p:nvPr/>
        </p:nvSpPr>
        <p:spPr>
          <a:xfrm>
            <a:off x="2372905" y="39330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2335803" y="1985121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518115" y="4023066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evfiz_1A_elm1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</a:t>
            </a:r>
            <a:r>
              <a:rPr lang="hu-HU" dirty="0" smtClean="0"/>
              <a:t>mutatja.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                                                                                </a:t>
            </a:r>
            <a:r>
              <a:rPr lang="hu-HU" dirty="0" smtClean="0">
                <a:solidFill>
                  <a:srgbClr val="00B050"/>
                </a:solidFill>
              </a:rPr>
              <a:t>v</a:t>
            </a:r>
            <a:r>
              <a:rPr lang="hu-HU" dirty="0" smtClean="0"/>
              <a:t> &gt; 0   és   </a:t>
            </a:r>
            <a:r>
              <a:rPr lang="hu-H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hu-HU" dirty="0" smtClean="0"/>
              <a:t> &gt; 0</a:t>
            </a:r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/>
              <a:t>H</a:t>
            </a:r>
            <a:r>
              <a:rPr lang="hu-HU" dirty="0" smtClean="0"/>
              <a:t>a </a:t>
            </a:r>
            <a:r>
              <a:rPr lang="hu-HU" dirty="0"/>
              <a:t>egy irányba mutat a sebességvektorral, akkor a sebesség nagysága nőni </a:t>
            </a:r>
            <a:r>
              <a:rPr lang="hu-HU" dirty="0" smtClean="0"/>
              <a:t>fog;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                                                                                </a:t>
            </a:r>
            <a:r>
              <a:rPr lang="hu-HU" dirty="0">
                <a:solidFill>
                  <a:srgbClr val="00B050"/>
                </a:solidFill>
              </a:rPr>
              <a:t>v</a:t>
            </a:r>
            <a:r>
              <a:rPr lang="hu-HU" dirty="0"/>
              <a:t> &gt; 0   és  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hu-HU" dirty="0"/>
              <a:t> </a:t>
            </a:r>
            <a:r>
              <a:rPr lang="hu-HU" dirty="0" smtClean="0"/>
              <a:t>&lt; </a:t>
            </a:r>
            <a:r>
              <a:rPr lang="hu-HU" dirty="0"/>
              <a:t>0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ha </a:t>
            </a:r>
            <a:r>
              <a:rPr lang="hu-HU" dirty="0"/>
              <a:t>ellenkező irányba mutat vele, akkor a sebesség nagysága csökkenni </a:t>
            </a:r>
            <a:r>
              <a:rPr lang="hu-HU" dirty="0" smtClean="0"/>
              <a:t>fog.</a:t>
            </a:r>
          </a:p>
        </p:txBody>
      </p:sp>
      <p:sp>
        <p:nvSpPr>
          <p:cNvPr id="3" name="Ellipszis 2"/>
          <p:cNvSpPr/>
          <p:nvPr/>
        </p:nvSpPr>
        <p:spPr>
          <a:xfrm>
            <a:off x="2184244" y="1899391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2335803" y="2039121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H="1" flipV="1">
            <a:off x="1292905" y="3645024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zis 5"/>
          <p:cNvSpPr/>
          <p:nvPr/>
        </p:nvSpPr>
        <p:spPr>
          <a:xfrm>
            <a:off x="2372905" y="39330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2335803" y="1985121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518115" y="4023066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895803" y="1589683"/>
            <a:ext cx="3600000" cy="1080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572905" y="3429024"/>
            <a:ext cx="3600000" cy="1080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evfiz_1A_elm1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</a:t>
            </a:r>
            <a:r>
              <a:rPr lang="hu-HU" dirty="0" smtClean="0"/>
              <a:t>mutatja.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>
                <a:solidFill>
                  <a:srgbClr val="00B050"/>
                </a:solidFill>
              </a:rPr>
              <a:t>                                                                           v</a:t>
            </a:r>
            <a:r>
              <a:rPr lang="hu-HU" dirty="0" smtClean="0"/>
              <a:t> &lt; </a:t>
            </a:r>
            <a:r>
              <a:rPr lang="hu-HU" dirty="0"/>
              <a:t>0   és  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hu-HU" dirty="0"/>
              <a:t> </a:t>
            </a:r>
            <a:r>
              <a:rPr lang="hu-HU" dirty="0" smtClean="0"/>
              <a:t>&lt; 0</a:t>
            </a:r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/>
              <a:t>H</a:t>
            </a:r>
            <a:r>
              <a:rPr lang="hu-HU" dirty="0" smtClean="0"/>
              <a:t>a </a:t>
            </a:r>
            <a:r>
              <a:rPr lang="hu-HU" dirty="0"/>
              <a:t>egy irányba mutat a sebességvektorral, akkor a sebesség nagysága nőni </a:t>
            </a:r>
            <a:r>
              <a:rPr lang="hu-HU" dirty="0" smtClean="0"/>
              <a:t>fog;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                                                                            </a:t>
            </a:r>
            <a:r>
              <a:rPr lang="hu-HU" dirty="0">
                <a:solidFill>
                  <a:srgbClr val="00B050"/>
                </a:solidFill>
              </a:rPr>
              <a:t>v</a:t>
            </a:r>
            <a:r>
              <a:rPr lang="hu-HU" dirty="0"/>
              <a:t> &lt; 0   és  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hu-HU" dirty="0"/>
              <a:t> </a:t>
            </a:r>
            <a:r>
              <a:rPr lang="hu-HU" dirty="0" smtClean="0"/>
              <a:t>&gt; 0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ha </a:t>
            </a:r>
            <a:r>
              <a:rPr lang="hu-HU" dirty="0"/>
              <a:t>ellenkező irányba mutat vele, akkor a sebesség nagysága csökkenni </a:t>
            </a:r>
            <a:r>
              <a:rPr lang="hu-HU" dirty="0" smtClean="0"/>
              <a:t>fog.</a:t>
            </a:r>
          </a:p>
        </p:txBody>
      </p:sp>
      <p:sp>
        <p:nvSpPr>
          <p:cNvPr id="3" name="Ellipszis 2"/>
          <p:cNvSpPr/>
          <p:nvPr/>
        </p:nvSpPr>
        <p:spPr>
          <a:xfrm>
            <a:off x="2184244" y="1899391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2335803" y="2039121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H="1" flipV="1">
            <a:off x="1292905" y="3645024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zis 5"/>
          <p:cNvSpPr/>
          <p:nvPr/>
        </p:nvSpPr>
        <p:spPr>
          <a:xfrm>
            <a:off x="2372905" y="39330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2335803" y="1985121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518115" y="4023066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895803" y="1589683"/>
            <a:ext cx="3600000" cy="1080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564264" y="3429024"/>
            <a:ext cx="3600000" cy="1080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evfiz_1A_elm1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</a:t>
            </a:r>
            <a:r>
              <a:rPr lang="hu-HU" dirty="0" smtClean="0"/>
              <a:t>mutatja.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Ha a sebességvektor </a:t>
            </a:r>
            <a:r>
              <a:rPr lang="hu-HU" dirty="0"/>
              <a:t>egyenese </a:t>
            </a:r>
            <a:r>
              <a:rPr lang="hu-HU" dirty="0" smtClean="0"/>
              <a:t>és a gyorsulásvektor egyenese nem esik egybe, akkor megváltozik </a:t>
            </a:r>
            <a:r>
              <a:rPr lang="hu-HU" dirty="0"/>
              <a:t>a sebességvektor iránya, </a:t>
            </a:r>
            <a:r>
              <a:rPr lang="hu-HU" dirty="0" smtClean="0"/>
              <a:t>a </a:t>
            </a:r>
            <a:r>
              <a:rPr lang="hu-HU" dirty="0"/>
              <a:t>test </a:t>
            </a:r>
            <a:r>
              <a:rPr lang="hu-HU" dirty="0" smtClean="0"/>
              <a:t>görbe </a:t>
            </a:r>
            <a:r>
              <a:rPr lang="hu-HU" dirty="0"/>
              <a:t>vonalú mozgást végez.</a:t>
            </a:r>
          </a:p>
        </p:txBody>
      </p:sp>
      <p:sp>
        <p:nvSpPr>
          <p:cNvPr id="11" name="Ellipszis 10"/>
          <p:cNvSpPr/>
          <p:nvPr/>
        </p:nvSpPr>
        <p:spPr>
          <a:xfrm>
            <a:off x="1305661" y="21328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1485681" y="2229885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1142412" y="2303729"/>
            <a:ext cx="216000" cy="720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zis 15"/>
          <p:cNvSpPr/>
          <p:nvPr/>
        </p:nvSpPr>
        <p:spPr>
          <a:xfrm>
            <a:off x="3239139" y="2114742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3419159" y="2229885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3419872" y="1916832"/>
            <a:ext cx="1553443" cy="234038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zis 20"/>
          <p:cNvSpPr/>
          <p:nvPr/>
        </p:nvSpPr>
        <p:spPr>
          <a:xfrm>
            <a:off x="6417814" y="2150870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6597834" y="2272828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5965203" y="2312876"/>
            <a:ext cx="452611" cy="341492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evfiz_1A_elm1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7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</a:t>
            </a:r>
            <a:r>
              <a:rPr lang="hu-HU" dirty="0" smtClean="0"/>
              <a:t>mutatja.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Ha a sebességvektor </a:t>
            </a:r>
            <a:r>
              <a:rPr lang="hu-HU" dirty="0"/>
              <a:t>egyenese </a:t>
            </a:r>
            <a:r>
              <a:rPr lang="hu-HU" dirty="0" smtClean="0"/>
              <a:t>és a gyorsulásvektor egyenese nem esik egybe, akkor megváltozik </a:t>
            </a:r>
            <a:r>
              <a:rPr lang="hu-HU" dirty="0"/>
              <a:t>a sebességvektor iránya, </a:t>
            </a:r>
            <a:r>
              <a:rPr lang="hu-HU" dirty="0" smtClean="0"/>
              <a:t>a </a:t>
            </a:r>
            <a:r>
              <a:rPr lang="hu-HU" dirty="0"/>
              <a:t>test </a:t>
            </a:r>
            <a:r>
              <a:rPr lang="hu-HU" dirty="0" smtClean="0"/>
              <a:t>görbe </a:t>
            </a:r>
            <a:r>
              <a:rPr lang="hu-HU" dirty="0"/>
              <a:t>vonalú mozgást végez.</a:t>
            </a:r>
          </a:p>
        </p:txBody>
      </p:sp>
      <p:sp>
        <p:nvSpPr>
          <p:cNvPr id="11" name="Ellipszis 10"/>
          <p:cNvSpPr/>
          <p:nvPr/>
        </p:nvSpPr>
        <p:spPr>
          <a:xfrm>
            <a:off x="1305661" y="21328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1485681" y="2229885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1142412" y="2303729"/>
            <a:ext cx="216000" cy="720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zis 15"/>
          <p:cNvSpPr/>
          <p:nvPr/>
        </p:nvSpPr>
        <p:spPr>
          <a:xfrm>
            <a:off x="3239139" y="2114742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3419159" y="2229885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3419872" y="1916832"/>
            <a:ext cx="1553443" cy="234038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zis 20"/>
          <p:cNvSpPr/>
          <p:nvPr/>
        </p:nvSpPr>
        <p:spPr>
          <a:xfrm>
            <a:off x="6417814" y="2150870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6597834" y="2272828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5965203" y="2312876"/>
            <a:ext cx="452611" cy="341492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1450259" y="2259389"/>
            <a:ext cx="673469" cy="365762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3419872" y="2199022"/>
            <a:ext cx="1081438" cy="163768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6562033" y="2304434"/>
            <a:ext cx="427833" cy="320717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H="1">
            <a:off x="2123728" y="2465918"/>
            <a:ext cx="69173" cy="197811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flipV="1">
            <a:off x="4138634" y="2362790"/>
            <a:ext cx="362676" cy="8309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6957834" y="2492983"/>
            <a:ext cx="270727" cy="16138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evfiz_1A_elm1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317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Egyenes vonalú mozgás az x tengely mentén.</a:t>
            </a:r>
          </a:p>
          <a:p>
            <a:endParaRPr lang="hu-HU" dirty="0" smtClean="0"/>
          </a:p>
          <a:p>
            <a:r>
              <a:rPr lang="hu-HU" b="1" dirty="0" smtClean="0"/>
              <a:t>Egyenletes </a:t>
            </a:r>
            <a:r>
              <a:rPr lang="hu-HU" b="1" dirty="0"/>
              <a:t>mozgás</a:t>
            </a:r>
            <a:r>
              <a:rPr lang="hu-HU" dirty="0"/>
              <a:t>: v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/>
              <a:t>A v sebesség előjeles </a:t>
            </a:r>
            <a:r>
              <a:rPr lang="hu-HU" dirty="0" smtClean="0"/>
              <a:t>mennyiség, az </a:t>
            </a:r>
            <a:r>
              <a:rPr lang="hu-HU" dirty="0"/>
              <a:t>x növekedésének irányába mutató sebesség pozitív előjelű, az x csökkenésének irányába mutató sebesség negatív előjelű.</a:t>
            </a:r>
          </a:p>
          <a:p>
            <a:r>
              <a:rPr lang="hu-HU" dirty="0"/>
              <a:t>A test helye az idő függvényében, ha t=0-ban az x</a:t>
            </a:r>
            <a:r>
              <a:rPr lang="hu-HU" baseline="-25000" dirty="0"/>
              <a:t>0</a:t>
            </a:r>
            <a:r>
              <a:rPr lang="hu-HU" dirty="0"/>
              <a:t> pontból indul</a:t>
            </a:r>
            <a:r>
              <a:rPr lang="hu-HU" dirty="0" smtClean="0"/>
              <a:t>:</a:t>
            </a:r>
          </a:p>
          <a:p>
            <a:r>
              <a:rPr lang="hu-HU" dirty="0"/>
              <a:t>x</a:t>
            </a:r>
            <a:r>
              <a:rPr lang="hu-HU" dirty="0" smtClean="0"/>
              <a:t>(t) </a:t>
            </a:r>
            <a:r>
              <a:rPr lang="hu-HU" dirty="0"/>
              <a:t>= x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err="1" smtClean="0"/>
              <a:t>vt</a:t>
            </a:r>
            <a:r>
              <a:rPr lang="hu-HU" dirty="0" smtClean="0"/>
              <a:t>,     vagy röviden:   x </a:t>
            </a:r>
            <a:r>
              <a:rPr lang="hu-HU" dirty="0"/>
              <a:t>= x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err="1" smtClean="0"/>
              <a:t>vt</a:t>
            </a:r>
            <a:r>
              <a:rPr lang="hu-HU" dirty="0" smtClean="0"/>
              <a:t>.</a:t>
            </a:r>
            <a:endParaRPr lang="hu-HU" dirty="0"/>
          </a:p>
          <a:p>
            <a:r>
              <a:rPr lang="hu-HU" dirty="0"/>
              <a:t>A gyorsulás </a:t>
            </a:r>
            <a:r>
              <a:rPr lang="hu-HU" dirty="0" smtClean="0"/>
              <a:t>zérus: a=0.</a:t>
            </a:r>
            <a:endParaRPr lang="hu-HU" dirty="0"/>
          </a:p>
          <a:p>
            <a:endParaRPr lang="hu-HU" b="1" dirty="0" smtClean="0"/>
          </a:p>
        </p:txBody>
      </p:sp>
      <p:pic>
        <p:nvPicPr>
          <p:cNvPr id="3" name="bevfiz_1A_elm1_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8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Egyenes vonalú mozgás az x tengely mentén.</a:t>
            </a:r>
          </a:p>
          <a:p>
            <a:endParaRPr lang="hu-HU" dirty="0" smtClean="0"/>
          </a:p>
          <a:p>
            <a:r>
              <a:rPr lang="hu-HU" b="1" dirty="0" smtClean="0">
                <a:solidFill>
                  <a:schemeClr val="bg1">
                    <a:lumMod val="65000"/>
                  </a:schemeClr>
                </a:solidFill>
              </a:rPr>
              <a:t>Egyenletes </a:t>
            </a:r>
            <a:r>
              <a:rPr lang="hu-HU" b="1" dirty="0">
                <a:solidFill>
                  <a:schemeClr val="bg1">
                    <a:lumMod val="65000"/>
                  </a:schemeClr>
                </a:solidFill>
              </a:rPr>
              <a:t>mozgás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: v =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konst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v sebesség előjeles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mennyiség, az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x növekedésének irányába mutató sebesség pozitív előjelű, az x csökkenésének irányába mutató sebesség negatív előjelű.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test helye az idő függvényében, ha t=0-ban az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pontból indul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(t)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=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vt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gyorsulás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zérus: a=0.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b="1" dirty="0" smtClean="0"/>
          </a:p>
          <a:p>
            <a:r>
              <a:rPr lang="hu-HU" b="1" dirty="0" smtClean="0"/>
              <a:t>Egyenletesen </a:t>
            </a:r>
            <a:r>
              <a:rPr lang="hu-HU" b="1" dirty="0"/>
              <a:t>változó mozgás</a:t>
            </a:r>
            <a:r>
              <a:rPr lang="hu-HU" dirty="0"/>
              <a:t>: a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/>
              <a:t>Az a gyorsulás is előjeles mennyiség, az x növekedésének irányába mutató gyorsulás pozitív előjelű.</a:t>
            </a:r>
          </a:p>
          <a:p>
            <a:r>
              <a:rPr lang="hu-HU" dirty="0"/>
              <a:t>A test sebessége egyenletesen </a:t>
            </a:r>
            <a:r>
              <a:rPr lang="hu-HU" dirty="0" smtClean="0"/>
              <a:t>változik:</a:t>
            </a:r>
          </a:p>
          <a:p>
            <a:r>
              <a:rPr lang="hu-HU" dirty="0"/>
              <a:t>v</a:t>
            </a:r>
            <a:r>
              <a:rPr lang="hu-HU" dirty="0" smtClean="0"/>
              <a:t>(t) </a:t>
            </a:r>
            <a:r>
              <a:rPr lang="hu-HU" dirty="0"/>
              <a:t>= v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err="1"/>
              <a:t>at</a:t>
            </a:r>
            <a:r>
              <a:rPr lang="hu-HU" dirty="0"/>
              <a:t>, ha t=0-ban a test sebessége v</a:t>
            </a:r>
            <a:r>
              <a:rPr lang="hu-HU" baseline="-25000" dirty="0"/>
              <a:t>0</a:t>
            </a:r>
            <a:r>
              <a:rPr lang="hu-HU" dirty="0"/>
              <a:t>.</a:t>
            </a:r>
          </a:p>
          <a:p>
            <a:r>
              <a:rPr lang="hu-HU" dirty="0"/>
              <a:t>A test </a:t>
            </a:r>
            <a:r>
              <a:rPr lang="hu-HU" dirty="0" smtClean="0"/>
              <a:t>helye az idő függvényében (t=0-ban x = x</a:t>
            </a:r>
            <a:r>
              <a:rPr lang="hu-HU" baseline="-25000" dirty="0"/>
              <a:t>0</a:t>
            </a:r>
            <a:r>
              <a:rPr lang="hu-HU" dirty="0" smtClean="0"/>
              <a:t>):</a:t>
            </a:r>
          </a:p>
          <a:p>
            <a:r>
              <a:rPr lang="hu-HU" dirty="0"/>
              <a:t>x</a:t>
            </a:r>
            <a:r>
              <a:rPr lang="hu-HU" dirty="0" smtClean="0"/>
              <a:t>(t) </a:t>
            </a:r>
            <a:r>
              <a:rPr lang="hu-HU" dirty="0"/>
              <a:t>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</a:t>
            </a:r>
            <a:r>
              <a:rPr lang="hu-HU" dirty="0"/>
              <a:t>t + ½at</a:t>
            </a:r>
            <a:r>
              <a:rPr lang="hu-HU" baseline="30000" dirty="0"/>
              <a:t>2</a:t>
            </a:r>
            <a:r>
              <a:rPr lang="hu-HU" dirty="0"/>
              <a:t>.  </a:t>
            </a:r>
          </a:p>
          <a:p>
            <a:endParaRPr lang="hu-HU" dirty="0" smtClean="0"/>
          </a:p>
        </p:txBody>
      </p:sp>
      <p:pic>
        <p:nvPicPr>
          <p:cNvPr id="3" name="bevfiz_1A_elm1_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828</Words>
  <Application>Microsoft Office PowerPoint</Application>
  <PresentationFormat>Diavetítés a képernyőre (4:3 oldalarány)</PresentationFormat>
  <Paragraphs>148</Paragraphs>
  <Slides>11</Slides>
  <Notes>0</Notes>
  <HiddenSlides>0</HiddenSlides>
  <MMClips>11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Marian</dc:creator>
  <cp:lastModifiedBy>Marian</cp:lastModifiedBy>
  <cp:revision>29</cp:revision>
  <dcterms:created xsi:type="dcterms:W3CDTF">2020-09-04T10:36:44Z</dcterms:created>
  <dcterms:modified xsi:type="dcterms:W3CDTF">2020-09-05T18:54:55Z</dcterms:modified>
</cp:coreProperties>
</file>