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5" r:id="rId4"/>
    <p:sldId id="268" r:id="rId5"/>
    <p:sldId id="269" r:id="rId6"/>
    <p:sldId id="267" r:id="rId7"/>
    <p:sldId id="270" r:id="rId8"/>
    <p:sldId id="263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08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1650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968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501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567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236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368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755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1278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551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5668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2755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CD4A2-4747-4BAD-9A8C-D85CFEA9455F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553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„s</a:t>
            </a:r>
            <a:r>
              <a:rPr lang="hu-HU" dirty="0" smtClean="0"/>
              <a:t> = </a:t>
            </a:r>
            <a:r>
              <a:rPr lang="hu-HU" dirty="0" err="1" smtClean="0"/>
              <a:t>vt</a:t>
            </a:r>
            <a:r>
              <a:rPr lang="hu-HU" dirty="0" smtClean="0"/>
              <a:t>”  út  </a:t>
            </a:r>
            <a:r>
              <a:rPr lang="hu-HU" dirty="0" smtClean="0">
                <a:sym typeface="Symbol"/>
              </a:rPr>
              <a:t>  hol van a test?</a:t>
            </a:r>
          </a:p>
          <a:p>
            <a:r>
              <a:rPr lang="hu-HU" dirty="0" smtClean="0">
                <a:sym typeface="Symbol"/>
              </a:rPr>
              <a:t>Hely.</a:t>
            </a:r>
            <a:endParaRPr lang="hu-HU" dirty="0" smtClean="0"/>
          </a:p>
          <a:p>
            <a:r>
              <a:rPr lang="hu-HU" dirty="0"/>
              <a:t>S</a:t>
            </a:r>
            <a:r>
              <a:rPr lang="hu-HU" dirty="0" smtClean="0"/>
              <a:t>ebesség: a </a:t>
            </a:r>
            <a:r>
              <a:rPr lang="hu-HU" dirty="0"/>
              <a:t>test </a:t>
            </a:r>
            <a:r>
              <a:rPr lang="hu-HU" dirty="0" smtClean="0"/>
              <a:t>helyének változása.</a:t>
            </a:r>
          </a:p>
          <a:p>
            <a:r>
              <a:rPr lang="hu-HU" dirty="0"/>
              <a:t>G</a:t>
            </a:r>
            <a:r>
              <a:rPr lang="hu-HU" dirty="0" smtClean="0"/>
              <a:t>yorsulás: a </a:t>
            </a:r>
            <a:r>
              <a:rPr lang="hu-HU" dirty="0"/>
              <a:t>test </a:t>
            </a:r>
            <a:r>
              <a:rPr lang="hu-HU" dirty="0" smtClean="0"/>
              <a:t>sebességének változása</a:t>
            </a:r>
            <a:r>
              <a:rPr lang="hu-HU" dirty="0" smtClean="0"/>
              <a:t>.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720993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04664"/>
            <a:ext cx="820891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Egyenes vonalú mozgás az x tengely mentén.</a:t>
            </a:r>
          </a:p>
          <a:p>
            <a:endParaRPr lang="hu-HU" dirty="0" smtClean="0"/>
          </a:p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Egyenletes </a:t>
            </a:r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mozgás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: v = </a:t>
            </a:r>
            <a:r>
              <a:rPr lang="hu-HU" dirty="0" err="1">
                <a:solidFill>
                  <a:schemeClr val="bg1">
                    <a:lumMod val="65000"/>
                  </a:schemeClr>
                </a:solidFill>
              </a:rPr>
              <a:t>konst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v sebesség előjeles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mennyiség, az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x növekedésének irányába mutató sebesség pozitív előjelű, az x csökkenésének irányába mutató sebesség negatív előjelű.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test helye az idő függvényében, ha t=0-ban az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pontból indul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(t)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+ </a:t>
            </a:r>
            <a:r>
              <a:rPr lang="hu-HU" dirty="0" err="1">
                <a:solidFill>
                  <a:schemeClr val="bg1">
                    <a:lumMod val="65000"/>
                  </a:schemeClr>
                </a:solidFill>
              </a:rPr>
              <a:t>vt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gyorsulás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zérus: a=0.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endParaRPr lang="hu-HU" b="1" dirty="0" smtClean="0"/>
          </a:p>
          <a:p>
            <a:r>
              <a:rPr lang="hu-HU" b="1" dirty="0" smtClean="0"/>
              <a:t>Egyenletesen </a:t>
            </a:r>
            <a:r>
              <a:rPr lang="hu-HU" b="1" dirty="0"/>
              <a:t>változó mozgás</a:t>
            </a:r>
            <a:r>
              <a:rPr lang="hu-HU" dirty="0"/>
              <a:t>: a = </a:t>
            </a:r>
            <a:r>
              <a:rPr lang="hu-HU" dirty="0" err="1"/>
              <a:t>konst</a:t>
            </a:r>
            <a:r>
              <a:rPr lang="hu-HU" dirty="0"/>
              <a:t>.</a:t>
            </a:r>
          </a:p>
          <a:p>
            <a:r>
              <a:rPr lang="hu-HU" dirty="0"/>
              <a:t>Az a gyorsulás is előjeles mennyiség, az x növekedésének irányába mutató gyorsulás pozitív előjelű.</a:t>
            </a:r>
          </a:p>
          <a:p>
            <a:r>
              <a:rPr lang="hu-HU" dirty="0"/>
              <a:t>A test sebessége egyenletesen </a:t>
            </a:r>
            <a:r>
              <a:rPr lang="hu-HU" dirty="0" smtClean="0"/>
              <a:t>változik:</a:t>
            </a:r>
          </a:p>
          <a:p>
            <a:r>
              <a:rPr lang="hu-HU" dirty="0"/>
              <a:t>v</a:t>
            </a:r>
            <a:r>
              <a:rPr lang="hu-HU" dirty="0" smtClean="0"/>
              <a:t>(t) </a:t>
            </a:r>
            <a:r>
              <a:rPr lang="hu-HU" dirty="0"/>
              <a:t>= v</a:t>
            </a:r>
            <a:r>
              <a:rPr lang="hu-HU" baseline="-25000" dirty="0"/>
              <a:t>0</a:t>
            </a:r>
            <a:r>
              <a:rPr lang="hu-HU" dirty="0"/>
              <a:t> + </a:t>
            </a:r>
            <a:r>
              <a:rPr lang="hu-HU" dirty="0" err="1"/>
              <a:t>at</a:t>
            </a:r>
            <a:r>
              <a:rPr lang="hu-HU" dirty="0"/>
              <a:t>, ha t=0-ban a test sebessége v</a:t>
            </a:r>
            <a:r>
              <a:rPr lang="hu-HU" baseline="-25000" dirty="0"/>
              <a:t>0</a:t>
            </a:r>
            <a:r>
              <a:rPr lang="hu-HU" dirty="0"/>
              <a:t>.</a:t>
            </a:r>
          </a:p>
          <a:p>
            <a:r>
              <a:rPr lang="hu-HU" dirty="0"/>
              <a:t>A test </a:t>
            </a:r>
            <a:r>
              <a:rPr lang="hu-HU" dirty="0" smtClean="0"/>
              <a:t>helye az idő függvényében (t=0-ban x = x</a:t>
            </a:r>
            <a:r>
              <a:rPr lang="hu-HU" baseline="-25000" dirty="0"/>
              <a:t>0</a:t>
            </a:r>
            <a:r>
              <a:rPr lang="hu-HU" dirty="0" smtClean="0"/>
              <a:t>):</a:t>
            </a:r>
          </a:p>
          <a:p>
            <a:r>
              <a:rPr lang="hu-HU" dirty="0"/>
              <a:t>x</a:t>
            </a:r>
            <a:r>
              <a:rPr lang="hu-HU" dirty="0" smtClean="0"/>
              <a:t>(t) </a:t>
            </a:r>
            <a:r>
              <a:rPr lang="hu-HU" dirty="0"/>
              <a:t>= x</a:t>
            </a:r>
            <a:r>
              <a:rPr lang="hu-HU" baseline="-25000" dirty="0"/>
              <a:t>0</a:t>
            </a:r>
            <a:r>
              <a:rPr lang="hu-HU" dirty="0"/>
              <a:t> + v</a:t>
            </a:r>
            <a:r>
              <a:rPr lang="hu-HU" baseline="-25000" dirty="0"/>
              <a:t>0</a:t>
            </a:r>
            <a:r>
              <a:rPr lang="hu-HU" dirty="0"/>
              <a:t>t + ½at</a:t>
            </a:r>
            <a:r>
              <a:rPr lang="hu-HU" baseline="30000" dirty="0"/>
              <a:t>2</a:t>
            </a:r>
            <a:r>
              <a:rPr lang="hu-HU" dirty="0"/>
              <a:t>.  </a:t>
            </a:r>
          </a:p>
          <a:p>
            <a:endParaRPr lang="hu-HU" dirty="0" smtClean="0"/>
          </a:p>
          <a:p>
            <a:r>
              <a:rPr lang="hu-HU" dirty="0" smtClean="0"/>
              <a:t>v&gt;0 </a:t>
            </a:r>
            <a:r>
              <a:rPr lang="hu-HU" dirty="0"/>
              <a:t>és a&gt;0: az x növekedésének irányába halad egyre gyorsabban;</a:t>
            </a:r>
          </a:p>
          <a:p>
            <a:r>
              <a:rPr lang="hu-HU" dirty="0"/>
              <a:t>v&gt;0 és a&lt;0: az x növekedésének irányába halad egyre lassabban;</a:t>
            </a:r>
          </a:p>
          <a:p>
            <a:r>
              <a:rPr lang="hu-HU" dirty="0"/>
              <a:t>v&lt;0 és a&lt;0: az x csökkenésének irányába halad egyre gyorsabban;</a:t>
            </a:r>
          </a:p>
          <a:p>
            <a:r>
              <a:rPr lang="hu-HU" dirty="0"/>
              <a:t>v&lt;0 és a&gt;0: az x csökkenésének irányába halad egyre lassabban.</a:t>
            </a:r>
          </a:p>
        </p:txBody>
      </p:sp>
    </p:spTree>
    <p:extLst>
      <p:ext uri="{BB962C8B-B14F-4D97-AF65-F5344CB8AC3E}">
        <p14:creationId xmlns:p14="http://schemas.microsoft.com/office/powerpoint/2010/main" val="2838083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04664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Egyenes vonalú mozgás az x tengely mentén.</a:t>
            </a:r>
          </a:p>
          <a:p>
            <a:endParaRPr lang="hu-HU" dirty="0" smtClean="0"/>
          </a:p>
          <a:p>
            <a:r>
              <a:rPr lang="hu-HU" b="1" dirty="0" smtClean="0"/>
              <a:t>Egyenletes </a:t>
            </a:r>
            <a:r>
              <a:rPr lang="hu-HU" b="1" dirty="0"/>
              <a:t>mozgás</a:t>
            </a:r>
            <a:r>
              <a:rPr lang="hu-HU" dirty="0"/>
              <a:t>: </a:t>
            </a:r>
            <a:r>
              <a:rPr lang="hu-HU" dirty="0">
                <a:solidFill>
                  <a:srgbClr val="FF0000"/>
                </a:solidFill>
              </a:rPr>
              <a:t>v = </a:t>
            </a:r>
            <a:r>
              <a:rPr lang="hu-HU" dirty="0" err="1">
                <a:solidFill>
                  <a:srgbClr val="FF0000"/>
                </a:solidFill>
              </a:rPr>
              <a:t>konst</a:t>
            </a:r>
            <a:r>
              <a:rPr lang="hu-HU" dirty="0">
                <a:solidFill>
                  <a:srgbClr val="FF0000"/>
                </a:solidFill>
              </a:rPr>
              <a:t>.</a:t>
            </a:r>
          </a:p>
          <a:p>
            <a:r>
              <a:rPr lang="hu-HU" dirty="0"/>
              <a:t>A v sebesség előjeles </a:t>
            </a:r>
            <a:r>
              <a:rPr lang="hu-HU" dirty="0" smtClean="0"/>
              <a:t>mennyiség, az </a:t>
            </a:r>
            <a:r>
              <a:rPr lang="hu-HU" dirty="0"/>
              <a:t>x növekedésének irányába mutató sebesség pozitív előjelű, az x csökkenésének irányába mutató sebesség negatív előjelű.</a:t>
            </a:r>
          </a:p>
          <a:p>
            <a:r>
              <a:rPr lang="hu-HU" dirty="0"/>
              <a:t>A test helye az idő függvényében, ha t=0-ban az x</a:t>
            </a:r>
            <a:r>
              <a:rPr lang="hu-HU" baseline="-25000" dirty="0"/>
              <a:t>0</a:t>
            </a:r>
            <a:r>
              <a:rPr lang="hu-HU" dirty="0"/>
              <a:t> pontból indul</a:t>
            </a:r>
            <a:r>
              <a:rPr lang="hu-HU" dirty="0" smtClean="0"/>
              <a:t>:</a:t>
            </a:r>
          </a:p>
          <a:p>
            <a:r>
              <a:rPr lang="hu-HU" dirty="0">
                <a:solidFill>
                  <a:srgbClr val="FF0000"/>
                </a:solidFill>
              </a:rPr>
              <a:t>x</a:t>
            </a:r>
            <a:r>
              <a:rPr lang="hu-HU" dirty="0" smtClean="0">
                <a:solidFill>
                  <a:srgbClr val="FF0000"/>
                </a:solidFill>
              </a:rPr>
              <a:t>(t) </a:t>
            </a:r>
            <a:r>
              <a:rPr lang="hu-HU" dirty="0">
                <a:solidFill>
                  <a:srgbClr val="FF0000"/>
                </a:solidFill>
              </a:rPr>
              <a:t>= x</a:t>
            </a:r>
            <a:r>
              <a:rPr lang="hu-HU" baseline="-25000" dirty="0">
                <a:solidFill>
                  <a:srgbClr val="FF0000"/>
                </a:solidFill>
              </a:rPr>
              <a:t>0</a:t>
            </a:r>
            <a:r>
              <a:rPr lang="hu-HU" dirty="0">
                <a:solidFill>
                  <a:srgbClr val="FF0000"/>
                </a:solidFill>
              </a:rPr>
              <a:t> + </a:t>
            </a:r>
            <a:r>
              <a:rPr lang="hu-HU" dirty="0" err="1">
                <a:solidFill>
                  <a:srgbClr val="FF0000"/>
                </a:solidFill>
              </a:rPr>
              <a:t>vt</a:t>
            </a:r>
            <a:r>
              <a:rPr lang="hu-HU" dirty="0"/>
              <a:t>.</a:t>
            </a:r>
          </a:p>
          <a:p>
            <a:r>
              <a:rPr lang="hu-HU" dirty="0"/>
              <a:t>A gyorsulás </a:t>
            </a:r>
            <a:r>
              <a:rPr lang="hu-HU" dirty="0" smtClean="0"/>
              <a:t>zérus: a=0.</a:t>
            </a:r>
            <a:endParaRPr lang="hu-HU" dirty="0"/>
          </a:p>
          <a:p>
            <a:endParaRPr lang="hu-HU" b="1" dirty="0" smtClean="0"/>
          </a:p>
          <a:p>
            <a:r>
              <a:rPr lang="hu-HU" b="1" dirty="0" smtClean="0"/>
              <a:t>Egyenletesen </a:t>
            </a:r>
            <a:r>
              <a:rPr lang="hu-HU" b="1" dirty="0"/>
              <a:t>változó mozgás</a:t>
            </a:r>
            <a:r>
              <a:rPr lang="hu-HU" dirty="0"/>
              <a:t>: a = </a:t>
            </a:r>
            <a:r>
              <a:rPr lang="hu-HU" dirty="0" err="1"/>
              <a:t>konst</a:t>
            </a:r>
            <a:r>
              <a:rPr lang="hu-HU" dirty="0"/>
              <a:t>.</a:t>
            </a:r>
          </a:p>
          <a:p>
            <a:r>
              <a:rPr lang="hu-HU" dirty="0"/>
              <a:t>Az a gyorsulás is előjeles mennyiség, az x növekedésének irányába mutató gyorsulás pozitív előjelű.</a:t>
            </a:r>
          </a:p>
          <a:p>
            <a:r>
              <a:rPr lang="hu-HU" dirty="0"/>
              <a:t>A test sebessége egyenletesen </a:t>
            </a:r>
            <a:r>
              <a:rPr lang="hu-HU" dirty="0" smtClean="0"/>
              <a:t>változik:</a:t>
            </a:r>
          </a:p>
          <a:p>
            <a:r>
              <a:rPr lang="hu-HU" dirty="0">
                <a:solidFill>
                  <a:srgbClr val="FF0000"/>
                </a:solidFill>
              </a:rPr>
              <a:t>v</a:t>
            </a:r>
            <a:r>
              <a:rPr lang="hu-HU" dirty="0" smtClean="0">
                <a:solidFill>
                  <a:srgbClr val="FF0000"/>
                </a:solidFill>
              </a:rPr>
              <a:t>(t) </a:t>
            </a:r>
            <a:r>
              <a:rPr lang="hu-HU" dirty="0">
                <a:solidFill>
                  <a:srgbClr val="FF0000"/>
                </a:solidFill>
              </a:rPr>
              <a:t>= v</a:t>
            </a:r>
            <a:r>
              <a:rPr lang="hu-HU" baseline="-25000" dirty="0">
                <a:solidFill>
                  <a:srgbClr val="FF0000"/>
                </a:solidFill>
              </a:rPr>
              <a:t>0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/>
              <a:t>+ </a:t>
            </a:r>
            <a:r>
              <a:rPr lang="hu-HU" dirty="0" err="1"/>
              <a:t>at</a:t>
            </a:r>
            <a:r>
              <a:rPr lang="hu-HU" dirty="0"/>
              <a:t>, ha t=0-ban a test sebessége v</a:t>
            </a:r>
            <a:r>
              <a:rPr lang="hu-HU" baseline="-25000" dirty="0"/>
              <a:t>0</a:t>
            </a:r>
            <a:r>
              <a:rPr lang="hu-HU" dirty="0"/>
              <a:t>.</a:t>
            </a:r>
          </a:p>
          <a:p>
            <a:r>
              <a:rPr lang="hu-HU" dirty="0"/>
              <a:t>A test </a:t>
            </a:r>
            <a:r>
              <a:rPr lang="hu-HU" dirty="0" smtClean="0"/>
              <a:t>helye az idő függvényében (t=0-ban x = x</a:t>
            </a:r>
            <a:r>
              <a:rPr lang="hu-HU" baseline="-25000" dirty="0"/>
              <a:t>0</a:t>
            </a:r>
            <a:r>
              <a:rPr lang="hu-HU" dirty="0" smtClean="0"/>
              <a:t>):</a:t>
            </a:r>
          </a:p>
          <a:p>
            <a:r>
              <a:rPr lang="hu-HU" dirty="0">
                <a:solidFill>
                  <a:srgbClr val="FF0000"/>
                </a:solidFill>
              </a:rPr>
              <a:t>x</a:t>
            </a:r>
            <a:r>
              <a:rPr lang="hu-HU" dirty="0" smtClean="0">
                <a:solidFill>
                  <a:srgbClr val="FF0000"/>
                </a:solidFill>
              </a:rPr>
              <a:t>(t) </a:t>
            </a:r>
            <a:r>
              <a:rPr lang="hu-HU" dirty="0">
                <a:solidFill>
                  <a:srgbClr val="FF0000"/>
                </a:solidFill>
              </a:rPr>
              <a:t>= x</a:t>
            </a:r>
            <a:r>
              <a:rPr lang="hu-HU" baseline="-25000" dirty="0">
                <a:solidFill>
                  <a:srgbClr val="FF0000"/>
                </a:solidFill>
              </a:rPr>
              <a:t>0</a:t>
            </a:r>
            <a:r>
              <a:rPr lang="hu-HU" dirty="0">
                <a:solidFill>
                  <a:srgbClr val="FF0000"/>
                </a:solidFill>
              </a:rPr>
              <a:t> + v</a:t>
            </a:r>
            <a:r>
              <a:rPr lang="hu-HU" baseline="-25000" dirty="0">
                <a:solidFill>
                  <a:srgbClr val="FF0000"/>
                </a:solidFill>
              </a:rPr>
              <a:t>0</a:t>
            </a:r>
            <a:r>
              <a:rPr lang="hu-HU" dirty="0">
                <a:solidFill>
                  <a:srgbClr val="FF0000"/>
                </a:solidFill>
              </a:rPr>
              <a:t>t </a:t>
            </a:r>
            <a:r>
              <a:rPr lang="hu-HU" dirty="0"/>
              <a:t>+ ½at</a:t>
            </a:r>
            <a:r>
              <a:rPr lang="hu-HU" baseline="30000" dirty="0"/>
              <a:t>2</a:t>
            </a:r>
            <a:r>
              <a:rPr lang="hu-HU" dirty="0"/>
              <a:t>.  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519978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hely, a sebesség, és a gyorsulás </a:t>
            </a:r>
            <a:r>
              <a:rPr lang="hu-HU" dirty="0" smtClean="0"/>
              <a:t>vektorok.</a:t>
            </a:r>
          </a:p>
          <a:p>
            <a:endParaRPr lang="hu-HU" dirty="0" smtClean="0"/>
          </a:p>
          <a:p>
            <a:r>
              <a:rPr lang="hu-HU" dirty="0" smtClean="0">
                <a:solidFill>
                  <a:srgbClr val="0070C0"/>
                </a:solidFill>
              </a:rPr>
              <a:t>Helyvektor</a:t>
            </a:r>
            <a:r>
              <a:rPr lang="hu-HU" dirty="0" smtClean="0"/>
              <a:t>: </a:t>
            </a:r>
            <a:r>
              <a:rPr lang="hu-HU" dirty="0"/>
              <a:t>egy </a:t>
            </a:r>
            <a:r>
              <a:rPr lang="hu-HU" dirty="0">
                <a:solidFill>
                  <a:schemeClr val="accent6">
                    <a:lumMod val="75000"/>
                  </a:schemeClr>
                </a:solidFill>
              </a:rPr>
              <a:t>vonatkoztatási pont</a:t>
            </a:r>
            <a:r>
              <a:rPr lang="hu-HU" dirty="0"/>
              <a:t>ból mutat a test </a:t>
            </a:r>
            <a:r>
              <a:rPr lang="hu-HU" dirty="0" smtClean="0"/>
              <a:t>helyére.</a:t>
            </a:r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smtClean="0">
                <a:solidFill>
                  <a:srgbClr val="00B050"/>
                </a:solidFill>
              </a:rPr>
              <a:t>sebességvektor </a:t>
            </a:r>
            <a:r>
              <a:rPr lang="hu-HU" dirty="0"/>
              <a:t>iránya azt mutatja, hogy </a:t>
            </a:r>
            <a:r>
              <a:rPr lang="hu-HU" dirty="0" smtClean="0"/>
              <a:t>merrefelé mozog a </a:t>
            </a:r>
            <a:r>
              <a:rPr lang="hu-HU" dirty="0"/>
              <a:t>test</a:t>
            </a:r>
            <a:r>
              <a:rPr lang="hu-HU" dirty="0" smtClean="0"/>
              <a:t>.</a:t>
            </a:r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</p:txBody>
      </p:sp>
      <p:cxnSp>
        <p:nvCxnSpPr>
          <p:cNvPr id="6" name="Egyenes összekötő nyíllal 5"/>
          <p:cNvCxnSpPr>
            <a:stCxn id="11" idx="0"/>
          </p:cNvCxnSpPr>
          <p:nvPr/>
        </p:nvCxnSpPr>
        <p:spPr>
          <a:xfrm flipV="1">
            <a:off x="1727684" y="3501008"/>
            <a:ext cx="2592288" cy="2160240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nyíllal 6"/>
          <p:cNvCxnSpPr/>
          <p:nvPr/>
        </p:nvCxnSpPr>
        <p:spPr>
          <a:xfrm>
            <a:off x="4469039" y="3544200"/>
            <a:ext cx="751033" cy="172832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zis 8"/>
          <p:cNvSpPr/>
          <p:nvPr/>
        </p:nvSpPr>
        <p:spPr>
          <a:xfrm>
            <a:off x="4289019" y="3410998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1691680" y="5661248"/>
            <a:ext cx="72008" cy="7200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1363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gyorsulásvektor</a:t>
            </a:r>
            <a:r>
              <a:rPr lang="hu-HU" dirty="0"/>
              <a:t> a </a:t>
            </a:r>
            <a:r>
              <a:rPr lang="hu-HU" dirty="0">
                <a:solidFill>
                  <a:srgbClr val="00B050"/>
                </a:solidFill>
              </a:rPr>
              <a:t>sebességvektor</a:t>
            </a:r>
            <a:r>
              <a:rPr lang="hu-HU" dirty="0"/>
              <a:t> változását </a:t>
            </a:r>
            <a:r>
              <a:rPr lang="hu-HU" dirty="0" smtClean="0"/>
              <a:t>mutatja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/>
              <a:t>H</a:t>
            </a:r>
            <a:r>
              <a:rPr lang="hu-HU" dirty="0" smtClean="0"/>
              <a:t>a </a:t>
            </a:r>
            <a:r>
              <a:rPr lang="hu-HU" dirty="0"/>
              <a:t>egy irányba mutat a sebességvektorral, akkor a sebesség nagysága nőni </a:t>
            </a:r>
            <a:r>
              <a:rPr lang="hu-HU" dirty="0" smtClean="0"/>
              <a:t>fog;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ha </a:t>
            </a:r>
            <a:r>
              <a:rPr lang="hu-HU" dirty="0"/>
              <a:t>ellenkező irányba mutat vele, akkor a sebesség nagysága csökkenni </a:t>
            </a:r>
            <a:r>
              <a:rPr lang="hu-HU" dirty="0" smtClean="0"/>
              <a:t>fog.</a:t>
            </a:r>
          </a:p>
        </p:txBody>
      </p:sp>
      <p:sp>
        <p:nvSpPr>
          <p:cNvPr id="3" name="Ellipszis 2"/>
          <p:cNvSpPr/>
          <p:nvPr/>
        </p:nvSpPr>
        <p:spPr>
          <a:xfrm>
            <a:off x="2184244" y="1899391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" name="Egyenes összekötő nyíllal 3"/>
          <p:cNvCxnSpPr/>
          <p:nvPr/>
        </p:nvCxnSpPr>
        <p:spPr>
          <a:xfrm>
            <a:off x="2335803" y="2039121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gyenes összekötő nyíllal 4"/>
          <p:cNvCxnSpPr/>
          <p:nvPr/>
        </p:nvCxnSpPr>
        <p:spPr>
          <a:xfrm flipH="1" flipV="1">
            <a:off x="1292905" y="3645024"/>
            <a:ext cx="1080000" cy="324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zis 5"/>
          <p:cNvSpPr/>
          <p:nvPr/>
        </p:nvSpPr>
        <p:spPr>
          <a:xfrm>
            <a:off x="2372905" y="3933056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" name="Egyenes összekötő nyíllal 7"/>
          <p:cNvCxnSpPr/>
          <p:nvPr/>
        </p:nvCxnSpPr>
        <p:spPr>
          <a:xfrm>
            <a:off x="2335803" y="1985121"/>
            <a:ext cx="1080000" cy="324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2518115" y="4023066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243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gyorsulásvektor</a:t>
            </a:r>
            <a:r>
              <a:rPr lang="hu-HU" dirty="0"/>
              <a:t> a </a:t>
            </a:r>
            <a:r>
              <a:rPr lang="hu-HU" dirty="0">
                <a:solidFill>
                  <a:srgbClr val="00B050"/>
                </a:solidFill>
              </a:rPr>
              <a:t>sebességvektor</a:t>
            </a:r>
            <a:r>
              <a:rPr lang="hu-HU" dirty="0"/>
              <a:t> változását </a:t>
            </a:r>
            <a:r>
              <a:rPr lang="hu-HU" dirty="0" smtClean="0"/>
              <a:t>mutatja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                                                                                </a:t>
            </a:r>
            <a:r>
              <a:rPr lang="hu-HU" dirty="0" smtClean="0">
                <a:solidFill>
                  <a:srgbClr val="00B050"/>
                </a:solidFill>
              </a:rPr>
              <a:t>v</a:t>
            </a:r>
            <a:r>
              <a:rPr lang="hu-HU" dirty="0" smtClean="0"/>
              <a:t> &gt; 0   és   </a:t>
            </a:r>
            <a:r>
              <a:rPr lang="hu-H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hu-HU" dirty="0" smtClean="0"/>
              <a:t> &gt; 0</a:t>
            </a:r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/>
              <a:t>H</a:t>
            </a:r>
            <a:r>
              <a:rPr lang="hu-HU" dirty="0" smtClean="0"/>
              <a:t>a </a:t>
            </a:r>
            <a:r>
              <a:rPr lang="hu-HU" dirty="0"/>
              <a:t>egy irányba mutat a sebességvektorral, akkor a sebesség nagysága nőni </a:t>
            </a:r>
            <a:r>
              <a:rPr lang="hu-HU" dirty="0" smtClean="0"/>
              <a:t>fog;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                                                                                </a:t>
            </a:r>
            <a:r>
              <a:rPr lang="hu-HU" dirty="0">
                <a:solidFill>
                  <a:srgbClr val="00B050"/>
                </a:solidFill>
              </a:rPr>
              <a:t>v</a:t>
            </a:r>
            <a:r>
              <a:rPr lang="hu-HU" dirty="0"/>
              <a:t> &gt; 0   és  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hu-HU" dirty="0"/>
              <a:t> </a:t>
            </a:r>
            <a:r>
              <a:rPr lang="hu-HU" dirty="0" smtClean="0"/>
              <a:t>&lt; </a:t>
            </a:r>
            <a:r>
              <a:rPr lang="hu-HU" dirty="0"/>
              <a:t>0</a:t>
            </a: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ha </a:t>
            </a:r>
            <a:r>
              <a:rPr lang="hu-HU" dirty="0"/>
              <a:t>ellenkező irányba mutat vele, akkor a sebesség nagysága csökkenni </a:t>
            </a:r>
            <a:r>
              <a:rPr lang="hu-HU" dirty="0" smtClean="0"/>
              <a:t>fog.</a:t>
            </a:r>
          </a:p>
        </p:txBody>
      </p:sp>
      <p:sp>
        <p:nvSpPr>
          <p:cNvPr id="3" name="Ellipszis 2"/>
          <p:cNvSpPr/>
          <p:nvPr/>
        </p:nvSpPr>
        <p:spPr>
          <a:xfrm>
            <a:off x="2184244" y="1899391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" name="Egyenes összekötő nyíllal 3"/>
          <p:cNvCxnSpPr/>
          <p:nvPr/>
        </p:nvCxnSpPr>
        <p:spPr>
          <a:xfrm>
            <a:off x="2335803" y="2039121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gyenes összekötő nyíllal 4"/>
          <p:cNvCxnSpPr/>
          <p:nvPr/>
        </p:nvCxnSpPr>
        <p:spPr>
          <a:xfrm flipH="1" flipV="1">
            <a:off x="1292905" y="3645024"/>
            <a:ext cx="1080000" cy="324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zis 5"/>
          <p:cNvSpPr/>
          <p:nvPr/>
        </p:nvSpPr>
        <p:spPr>
          <a:xfrm>
            <a:off x="2372905" y="3933056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" name="Egyenes összekötő nyíllal 7"/>
          <p:cNvCxnSpPr/>
          <p:nvPr/>
        </p:nvCxnSpPr>
        <p:spPr>
          <a:xfrm>
            <a:off x="2335803" y="1985121"/>
            <a:ext cx="1080000" cy="324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2518115" y="4023066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895803" y="1589683"/>
            <a:ext cx="3600000" cy="1080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>
            <a:off x="572905" y="3429024"/>
            <a:ext cx="3600000" cy="1080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243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gyorsulásvektor</a:t>
            </a:r>
            <a:r>
              <a:rPr lang="hu-HU" dirty="0"/>
              <a:t> a </a:t>
            </a:r>
            <a:r>
              <a:rPr lang="hu-HU" dirty="0">
                <a:solidFill>
                  <a:srgbClr val="00B050"/>
                </a:solidFill>
              </a:rPr>
              <a:t>sebességvektor</a:t>
            </a:r>
            <a:r>
              <a:rPr lang="hu-HU" dirty="0"/>
              <a:t> változását </a:t>
            </a:r>
            <a:r>
              <a:rPr lang="hu-HU" dirty="0" smtClean="0"/>
              <a:t>mutatja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>
                <a:solidFill>
                  <a:srgbClr val="00B050"/>
                </a:solidFill>
              </a:rPr>
              <a:t>                                                                           v</a:t>
            </a:r>
            <a:r>
              <a:rPr lang="hu-HU" dirty="0" smtClean="0"/>
              <a:t> &lt; </a:t>
            </a:r>
            <a:r>
              <a:rPr lang="hu-HU" dirty="0"/>
              <a:t>0   és  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hu-HU" dirty="0"/>
              <a:t> </a:t>
            </a:r>
            <a:r>
              <a:rPr lang="hu-HU" dirty="0" smtClean="0"/>
              <a:t>&lt; 0</a:t>
            </a:r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/>
              <a:t>H</a:t>
            </a:r>
            <a:r>
              <a:rPr lang="hu-HU" dirty="0" smtClean="0"/>
              <a:t>a </a:t>
            </a:r>
            <a:r>
              <a:rPr lang="hu-HU" dirty="0"/>
              <a:t>egy irányba mutat a sebességvektorral, akkor a sebesség nagysága nőni </a:t>
            </a:r>
            <a:r>
              <a:rPr lang="hu-HU" dirty="0" smtClean="0"/>
              <a:t>fog;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                                                                            </a:t>
            </a:r>
            <a:r>
              <a:rPr lang="hu-HU" dirty="0">
                <a:solidFill>
                  <a:srgbClr val="00B050"/>
                </a:solidFill>
              </a:rPr>
              <a:t>v</a:t>
            </a:r>
            <a:r>
              <a:rPr lang="hu-HU" dirty="0"/>
              <a:t> &lt; 0   és  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hu-HU" dirty="0"/>
              <a:t> </a:t>
            </a:r>
            <a:r>
              <a:rPr lang="hu-HU" dirty="0" smtClean="0"/>
              <a:t>&gt; 0</a:t>
            </a: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ha </a:t>
            </a:r>
            <a:r>
              <a:rPr lang="hu-HU" dirty="0"/>
              <a:t>ellenkező irányba mutat vele, akkor a sebesség nagysága csökkenni </a:t>
            </a:r>
            <a:r>
              <a:rPr lang="hu-HU" dirty="0" smtClean="0"/>
              <a:t>fog.</a:t>
            </a:r>
          </a:p>
        </p:txBody>
      </p:sp>
      <p:sp>
        <p:nvSpPr>
          <p:cNvPr id="3" name="Ellipszis 2"/>
          <p:cNvSpPr/>
          <p:nvPr/>
        </p:nvSpPr>
        <p:spPr>
          <a:xfrm>
            <a:off x="2184244" y="1899391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" name="Egyenes összekötő nyíllal 3"/>
          <p:cNvCxnSpPr/>
          <p:nvPr/>
        </p:nvCxnSpPr>
        <p:spPr>
          <a:xfrm>
            <a:off x="2335803" y="2039121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gyenes összekötő nyíllal 4"/>
          <p:cNvCxnSpPr/>
          <p:nvPr/>
        </p:nvCxnSpPr>
        <p:spPr>
          <a:xfrm flipH="1" flipV="1">
            <a:off x="1292905" y="3645024"/>
            <a:ext cx="1080000" cy="324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zis 5"/>
          <p:cNvSpPr/>
          <p:nvPr/>
        </p:nvSpPr>
        <p:spPr>
          <a:xfrm>
            <a:off x="2372905" y="3933056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" name="Egyenes összekötő nyíllal 7"/>
          <p:cNvCxnSpPr/>
          <p:nvPr/>
        </p:nvCxnSpPr>
        <p:spPr>
          <a:xfrm>
            <a:off x="2335803" y="1985121"/>
            <a:ext cx="1080000" cy="324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2518115" y="4023066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895803" y="1589683"/>
            <a:ext cx="3600000" cy="1080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/>
          <p:nvPr/>
        </p:nvCxnSpPr>
        <p:spPr>
          <a:xfrm>
            <a:off x="564264" y="3429024"/>
            <a:ext cx="3600000" cy="1080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506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gyorsulásvektor</a:t>
            </a:r>
            <a:r>
              <a:rPr lang="hu-HU" dirty="0"/>
              <a:t> a </a:t>
            </a:r>
            <a:r>
              <a:rPr lang="hu-HU" dirty="0">
                <a:solidFill>
                  <a:srgbClr val="00B050"/>
                </a:solidFill>
              </a:rPr>
              <a:t>sebességvektor</a:t>
            </a:r>
            <a:r>
              <a:rPr lang="hu-HU" dirty="0"/>
              <a:t> változását </a:t>
            </a:r>
            <a:r>
              <a:rPr lang="hu-HU" dirty="0" smtClean="0"/>
              <a:t>mutatja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Ha a </a:t>
            </a:r>
            <a:r>
              <a:rPr lang="hu-HU" dirty="0" smtClean="0"/>
              <a:t>sebességvektor </a:t>
            </a:r>
            <a:r>
              <a:rPr lang="hu-HU" dirty="0"/>
              <a:t>egyenese </a:t>
            </a:r>
            <a:r>
              <a:rPr lang="hu-HU" dirty="0" smtClean="0"/>
              <a:t>és a gyorsulásvektor egyenese nem esik egybe, </a:t>
            </a:r>
            <a:r>
              <a:rPr lang="hu-HU" dirty="0" smtClean="0"/>
              <a:t>akkor megváltozik </a:t>
            </a:r>
            <a:r>
              <a:rPr lang="hu-HU" dirty="0"/>
              <a:t>a sebességvektor iránya, </a:t>
            </a:r>
            <a:r>
              <a:rPr lang="hu-HU" dirty="0" smtClean="0"/>
              <a:t>a </a:t>
            </a:r>
            <a:r>
              <a:rPr lang="hu-HU" dirty="0"/>
              <a:t>test </a:t>
            </a:r>
            <a:r>
              <a:rPr lang="hu-HU" dirty="0" smtClean="0"/>
              <a:t>görbe </a:t>
            </a:r>
            <a:r>
              <a:rPr lang="hu-HU" dirty="0"/>
              <a:t>vonalú mozgást végez.</a:t>
            </a:r>
          </a:p>
        </p:txBody>
      </p:sp>
      <p:sp>
        <p:nvSpPr>
          <p:cNvPr id="11" name="Ellipszis 10"/>
          <p:cNvSpPr/>
          <p:nvPr/>
        </p:nvSpPr>
        <p:spPr>
          <a:xfrm>
            <a:off x="1305661" y="2132856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2" name="Egyenes összekötő nyíllal 11"/>
          <p:cNvCxnSpPr/>
          <p:nvPr/>
        </p:nvCxnSpPr>
        <p:spPr>
          <a:xfrm>
            <a:off x="1485681" y="2229885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 flipH="1">
            <a:off x="1142412" y="2303729"/>
            <a:ext cx="216000" cy="720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zis 15"/>
          <p:cNvSpPr/>
          <p:nvPr/>
        </p:nvSpPr>
        <p:spPr>
          <a:xfrm>
            <a:off x="3239139" y="2114742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7" name="Egyenes összekötő nyíllal 16"/>
          <p:cNvCxnSpPr/>
          <p:nvPr/>
        </p:nvCxnSpPr>
        <p:spPr>
          <a:xfrm>
            <a:off x="3419159" y="2229885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 flipV="1">
            <a:off x="3419872" y="1916832"/>
            <a:ext cx="1553443" cy="234038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zis 20"/>
          <p:cNvSpPr/>
          <p:nvPr/>
        </p:nvSpPr>
        <p:spPr>
          <a:xfrm>
            <a:off x="6417814" y="2150870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2" name="Egyenes összekötő nyíllal 21"/>
          <p:cNvCxnSpPr/>
          <p:nvPr/>
        </p:nvCxnSpPr>
        <p:spPr>
          <a:xfrm>
            <a:off x="6597834" y="2272828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nyíllal 22"/>
          <p:cNvCxnSpPr/>
          <p:nvPr/>
        </p:nvCxnSpPr>
        <p:spPr>
          <a:xfrm flipH="1">
            <a:off x="5965203" y="2312876"/>
            <a:ext cx="452611" cy="341492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5171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gyorsulásvektor</a:t>
            </a:r>
            <a:r>
              <a:rPr lang="hu-HU" dirty="0"/>
              <a:t> a </a:t>
            </a:r>
            <a:r>
              <a:rPr lang="hu-HU" dirty="0">
                <a:solidFill>
                  <a:srgbClr val="00B050"/>
                </a:solidFill>
              </a:rPr>
              <a:t>sebességvektor</a:t>
            </a:r>
            <a:r>
              <a:rPr lang="hu-HU" dirty="0"/>
              <a:t> változását </a:t>
            </a:r>
            <a:r>
              <a:rPr lang="hu-HU" dirty="0" smtClean="0"/>
              <a:t>mutatja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Ha a </a:t>
            </a:r>
            <a:r>
              <a:rPr lang="hu-HU" dirty="0" smtClean="0"/>
              <a:t>sebességvektor </a:t>
            </a:r>
            <a:r>
              <a:rPr lang="hu-HU" dirty="0"/>
              <a:t>egyenese </a:t>
            </a:r>
            <a:r>
              <a:rPr lang="hu-HU" dirty="0" smtClean="0"/>
              <a:t>és a gyorsulásvektor egyenese nem esik egybe, </a:t>
            </a:r>
            <a:r>
              <a:rPr lang="hu-HU" dirty="0" smtClean="0"/>
              <a:t>akkor megváltozik </a:t>
            </a:r>
            <a:r>
              <a:rPr lang="hu-HU" dirty="0"/>
              <a:t>a sebességvektor iránya, </a:t>
            </a:r>
            <a:r>
              <a:rPr lang="hu-HU" dirty="0" smtClean="0"/>
              <a:t>a </a:t>
            </a:r>
            <a:r>
              <a:rPr lang="hu-HU" dirty="0"/>
              <a:t>test </a:t>
            </a:r>
            <a:r>
              <a:rPr lang="hu-HU" dirty="0" smtClean="0"/>
              <a:t>görbe </a:t>
            </a:r>
            <a:r>
              <a:rPr lang="hu-HU" dirty="0"/>
              <a:t>vonalú mozgást végez.</a:t>
            </a:r>
          </a:p>
        </p:txBody>
      </p:sp>
      <p:sp>
        <p:nvSpPr>
          <p:cNvPr id="11" name="Ellipszis 10"/>
          <p:cNvSpPr/>
          <p:nvPr/>
        </p:nvSpPr>
        <p:spPr>
          <a:xfrm>
            <a:off x="1305661" y="2132856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2" name="Egyenes összekötő nyíllal 11"/>
          <p:cNvCxnSpPr/>
          <p:nvPr/>
        </p:nvCxnSpPr>
        <p:spPr>
          <a:xfrm>
            <a:off x="1485681" y="2229885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 flipH="1">
            <a:off x="1142412" y="2303729"/>
            <a:ext cx="216000" cy="720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zis 15"/>
          <p:cNvSpPr/>
          <p:nvPr/>
        </p:nvSpPr>
        <p:spPr>
          <a:xfrm>
            <a:off x="3239139" y="2114742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7" name="Egyenes összekötő nyíllal 16"/>
          <p:cNvCxnSpPr/>
          <p:nvPr/>
        </p:nvCxnSpPr>
        <p:spPr>
          <a:xfrm>
            <a:off x="3419159" y="2229885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 flipV="1">
            <a:off x="3419872" y="1916832"/>
            <a:ext cx="1553443" cy="234038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zis 20"/>
          <p:cNvSpPr/>
          <p:nvPr/>
        </p:nvSpPr>
        <p:spPr>
          <a:xfrm>
            <a:off x="6417814" y="2150870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2" name="Egyenes összekötő nyíllal 21"/>
          <p:cNvCxnSpPr/>
          <p:nvPr/>
        </p:nvCxnSpPr>
        <p:spPr>
          <a:xfrm>
            <a:off x="6597834" y="2272828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nyíllal 22"/>
          <p:cNvCxnSpPr/>
          <p:nvPr/>
        </p:nvCxnSpPr>
        <p:spPr>
          <a:xfrm flipH="1">
            <a:off x="5965203" y="2312876"/>
            <a:ext cx="452611" cy="341492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nyíllal 13"/>
          <p:cNvCxnSpPr/>
          <p:nvPr/>
        </p:nvCxnSpPr>
        <p:spPr>
          <a:xfrm>
            <a:off x="1450259" y="2259389"/>
            <a:ext cx="673469" cy="365762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>
            <a:off x="3419872" y="2199022"/>
            <a:ext cx="1081438" cy="163768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>
            <a:off x="6562033" y="2304434"/>
            <a:ext cx="427833" cy="320717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/>
          <p:cNvCxnSpPr/>
          <p:nvPr/>
        </p:nvCxnSpPr>
        <p:spPr>
          <a:xfrm flipH="1">
            <a:off x="2123728" y="2465918"/>
            <a:ext cx="69173" cy="197811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nyíllal 24"/>
          <p:cNvCxnSpPr/>
          <p:nvPr/>
        </p:nvCxnSpPr>
        <p:spPr>
          <a:xfrm flipV="1">
            <a:off x="4138634" y="2362790"/>
            <a:ext cx="362676" cy="83095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nyíllal 26"/>
          <p:cNvCxnSpPr/>
          <p:nvPr/>
        </p:nvCxnSpPr>
        <p:spPr>
          <a:xfrm flipH="1">
            <a:off x="6957834" y="2492983"/>
            <a:ext cx="270727" cy="161385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647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04664"/>
            <a:ext cx="82089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Egyenes vonalú mozgás az x tengely mentén.</a:t>
            </a:r>
          </a:p>
          <a:p>
            <a:endParaRPr lang="hu-HU" dirty="0" smtClean="0"/>
          </a:p>
          <a:p>
            <a:r>
              <a:rPr lang="hu-HU" b="1" dirty="0" smtClean="0"/>
              <a:t>Egyenletes </a:t>
            </a:r>
            <a:r>
              <a:rPr lang="hu-HU" b="1" dirty="0"/>
              <a:t>mozgás</a:t>
            </a:r>
            <a:r>
              <a:rPr lang="hu-HU" dirty="0"/>
              <a:t>: v = </a:t>
            </a:r>
            <a:r>
              <a:rPr lang="hu-HU" dirty="0" err="1"/>
              <a:t>konst</a:t>
            </a:r>
            <a:r>
              <a:rPr lang="hu-HU" dirty="0"/>
              <a:t>.</a:t>
            </a:r>
          </a:p>
          <a:p>
            <a:r>
              <a:rPr lang="hu-HU" dirty="0"/>
              <a:t>A v sebesség előjeles </a:t>
            </a:r>
            <a:r>
              <a:rPr lang="hu-HU" dirty="0" smtClean="0"/>
              <a:t>mennyiség, az </a:t>
            </a:r>
            <a:r>
              <a:rPr lang="hu-HU" dirty="0"/>
              <a:t>x növekedésének irányába mutató sebesség pozitív előjelű, az x csökkenésének irányába mutató sebesség negatív előjelű.</a:t>
            </a:r>
          </a:p>
          <a:p>
            <a:r>
              <a:rPr lang="hu-HU" dirty="0"/>
              <a:t>A test helye az idő függvényében, ha t=0-ban az x</a:t>
            </a:r>
            <a:r>
              <a:rPr lang="hu-HU" baseline="-25000" dirty="0"/>
              <a:t>0</a:t>
            </a:r>
            <a:r>
              <a:rPr lang="hu-HU" dirty="0"/>
              <a:t> pontból indul</a:t>
            </a:r>
            <a:r>
              <a:rPr lang="hu-HU" dirty="0" smtClean="0"/>
              <a:t>:</a:t>
            </a:r>
          </a:p>
          <a:p>
            <a:r>
              <a:rPr lang="hu-HU" dirty="0"/>
              <a:t>x</a:t>
            </a:r>
            <a:r>
              <a:rPr lang="hu-HU" dirty="0" smtClean="0"/>
              <a:t>(t) </a:t>
            </a:r>
            <a:r>
              <a:rPr lang="hu-HU" dirty="0"/>
              <a:t>= x</a:t>
            </a:r>
            <a:r>
              <a:rPr lang="hu-HU" baseline="-25000" dirty="0"/>
              <a:t>0</a:t>
            </a:r>
            <a:r>
              <a:rPr lang="hu-HU" dirty="0"/>
              <a:t> + </a:t>
            </a:r>
            <a:r>
              <a:rPr lang="hu-HU" dirty="0" err="1"/>
              <a:t>vt</a:t>
            </a:r>
            <a:r>
              <a:rPr lang="hu-HU" dirty="0"/>
              <a:t>.</a:t>
            </a:r>
          </a:p>
          <a:p>
            <a:r>
              <a:rPr lang="hu-HU" dirty="0"/>
              <a:t>A gyorsulás </a:t>
            </a:r>
            <a:r>
              <a:rPr lang="hu-HU" dirty="0" smtClean="0"/>
              <a:t>zérus: a=0.</a:t>
            </a:r>
            <a:endParaRPr lang="hu-HU" dirty="0"/>
          </a:p>
          <a:p>
            <a:endParaRPr lang="hu-HU" b="1" dirty="0" smtClean="0"/>
          </a:p>
        </p:txBody>
      </p:sp>
    </p:spTree>
    <p:extLst>
      <p:ext uri="{BB962C8B-B14F-4D97-AF65-F5344CB8AC3E}">
        <p14:creationId xmlns:p14="http://schemas.microsoft.com/office/powerpoint/2010/main" val="443680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04664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Egyenes vonalú mozgás az x tengely mentén.</a:t>
            </a:r>
          </a:p>
          <a:p>
            <a:endParaRPr lang="hu-HU" dirty="0" smtClean="0"/>
          </a:p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Egyenletes </a:t>
            </a:r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mozgás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: v = </a:t>
            </a:r>
            <a:r>
              <a:rPr lang="hu-HU" dirty="0" err="1">
                <a:solidFill>
                  <a:schemeClr val="bg1">
                    <a:lumMod val="65000"/>
                  </a:schemeClr>
                </a:solidFill>
              </a:rPr>
              <a:t>konst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v sebesség előjeles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mennyiség, az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x növekedésének irányába mutató sebesség pozitív előjelű, az x csökkenésének irányába mutató sebesség negatív előjelű.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test helye az idő függvényében, ha t=0-ban az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pontból indul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(t)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+ </a:t>
            </a:r>
            <a:r>
              <a:rPr lang="hu-HU" dirty="0" err="1">
                <a:solidFill>
                  <a:schemeClr val="bg1">
                    <a:lumMod val="65000"/>
                  </a:schemeClr>
                </a:solidFill>
              </a:rPr>
              <a:t>vt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gyorsulás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zérus: a=0.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endParaRPr lang="hu-HU" b="1" dirty="0" smtClean="0"/>
          </a:p>
          <a:p>
            <a:r>
              <a:rPr lang="hu-HU" b="1" dirty="0" smtClean="0"/>
              <a:t>Egyenletesen </a:t>
            </a:r>
            <a:r>
              <a:rPr lang="hu-HU" b="1" dirty="0"/>
              <a:t>változó mozgás</a:t>
            </a:r>
            <a:r>
              <a:rPr lang="hu-HU" dirty="0"/>
              <a:t>: a = </a:t>
            </a:r>
            <a:r>
              <a:rPr lang="hu-HU" dirty="0" err="1"/>
              <a:t>konst</a:t>
            </a:r>
            <a:r>
              <a:rPr lang="hu-HU" dirty="0"/>
              <a:t>.</a:t>
            </a:r>
          </a:p>
          <a:p>
            <a:r>
              <a:rPr lang="hu-HU" dirty="0"/>
              <a:t>Az a gyorsulás is előjeles mennyiség, az x növekedésének irányába mutató gyorsulás pozitív előjelű.</a:t>
            </a:r>
          </a:p>
          <a:p>
            <a:r>
              <a:rPr lang="hu-HU" dirty="0"/>
              <a:t>A test sebessége egyenletesen </a:t>
            </a:r>
            <a:r>
              <a:rPr lang="hu-HU" dirty="0" smtClean="0"/>
              <a:t>változik:</a:t>
            </a:r>
          </a:p>
          <a:p>
            <a:r>
              <a:rPr lang="hu-HU" dirty="0"/>
              <a:t>v</a:t>
            </a:r>
            <a:r>
              <a:rPr lang="hu-HU" dirty="0" smtClean="0"/>
              <a:t>(t) </a:t>
            </a:r>
            <a:r>
              <a:rPr lang="hu-HU" dirty="0"/>
              <a:t>= v</a:t>
            </a:r>
            <a:r>
              <a:rPr lang="hu-HU" baseline="-25000" dirty="0"/>
              <a:t>0</a:t>
            </a:r>
            <a:r>
              <a:rPr lang="hu-HU" dirty="0"/>
              <a:t> + </a:t>
            </a:r>
            <a:r>
              <a:rPr lang="hu-HU" dirty="0" err="1"/>
              <a:t>at</a:t>
            </a:r>
            <a:r>
              <a:rPr lang="hu-HU" dirty="0"/>
              <a:t>, ha t=0-ban a test sebessége v</a:t>
            </a:r>
            <a:r>
              <a:rPr lang="hu-HU" baseline="-25000" dirty="0"/>
              <a:t>0</a:t>
            </a:r>
            <a:r>
              <a:rPr lang="hu-HU" dirty="0"/>
              <a:t>.</a:t>
            </a:r>
          </a:p>
          <a:p>
            <a:r>
              <a:rPr lang="hu-HU" dirty="0"/>
              <a:t>A test </a:t>
            </a:r>
            <a:r>
              <a:rPr lang="hu-HU" dirty="0" smtClean="0"/>
              <a:t>helye az idő függvényében (t=0-ban x = x</a:t>
            </a:r>
            <a:r>
              <a:rPr lang="hu-HU" baseline="-25000" dirty="0"/>
              <a:t>0</a:t>
            </a:r>
            <a:r>
              <a:rPr lang="hu-HU" dirty="0" smtClean="0"/>
              <a:t>):</a:t>
            </a:r>
          </a:p>
          <a:p>
            <a:r>
              <a:rPr lang="hu-HU" dirty="0"/>
              <a:t>x</a:t>
            </a:r>
            <a:r>
              <a:rPr lang="hu-HU" dirty="0" smtClean="0"/>
              <a:t>(t) </a:t>
            </a:r>
            <a:r>
              <a:rPr lang="hu-HU" dirty="0"/>
              <a:t>= x</a:t>
            </a:r>
            <a:r>
              <a:rPr lang="hu-HU" baseline="-25000" dirty="0"/>
              <a:t>0</a:t>
            </a:r>
            <a:r>
              <a:rPr lang="hu-HU" dirty="0"/>
              <a:t> + v</a:t>
            </a:r>
            <a:r>
              <a:rPr lang="hu-HU" baseline="-25000" dirty="0"/>
              <a:t>0</a:t>
            </a:r>
            <a:r>
              <a:rPr lang="hu-HU" dirty="0"/>
              <a:t>t + ½at</a:t>
            </a:r>
            <a:r>
              <a:rPr lang="hu-HU" baseline="30000" dirty="0"/>
              <a:t>2</a:t>
            </a:r>
            <a:r>
              <a:rPr lang="hu-HU" dirty="0"/>
              <a:t>.  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757291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804</Words>
  <Application>Microsoft Office PowerPoint</Application>
  <PresentationFormat>Diavetítés a képernyőre (4:3 oldalarány)</PresentationFormat>
  <Paragraphs>147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</dc:creator>
  <cp:lastModifiedBy>Marian</cp:lastModifiedBy>
  <cp:revision>20</cp:revision>
  <dcterms:created xsi:type="dcterms:W3CDTF">2020-09-04T10:36:44Z</dcterms:created>
  <dcterms:modified xsi:type="dcterms:W3CDTF">2020-09-05T14:28:07Z</dcterms:modified>
</cp:coreProperties>
</file>