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38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64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5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16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38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8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732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0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431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74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DDB7-181B-4BAC-A8D9-674BEF832C18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83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40466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1A/4. </a:t>
            </a:r>
            <a:r>
              <a:rPr lang="hu-HU" b="1" dirty="0"/>
              <a:t>(MÁ 61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Elkerülhető-e </a:t>
            </a:r>
            <a:r>
              <a:rPr lang="hu-HU" dirty="0"/>
              <a:t>az összeütközés, ha az 54 km/h sebességgel haladó jármű előtt 95 m távolságban forgalmi akadály bukkan fel, és a jármű 1,25 m/s</a:t>
            </a:r>
            <a:r>
              <a:rPr lang="hu-HU" baseline="30000" dirty="0"/>
              <a:t>2</a:t>
            </a:r>
            <a:r>
              <a:rPr lang="hu-HU" dirty="0"/>
              <a:t> lassulással fékezhető? Vegyük figyelembe, hogy az akadály észlelése és a fékezés kezdete között a reakcióidő 1 s. (A féktávolság a reakcióidő és a fékezés alatt megtett út</a:t>
            </a:r>
            <a:r>
              <a:rPr lang="hu-HU" dirty="0" smtClean="0"/>
              <a:t>.)</a:t>
            </a:r>
          </a:p>
          <a:p>
            <a:endParaRPr lang="hu-HU" dirty="0"/>
          </a:p>
          <a:p>
            <a:r>
              <a:rPr lang="hu-HU" u="sng" dirty="0"/>
              <a:t>Megoldás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jármű az első másodpercben egyenletes mozgás végez:</a:t>
            </a:r>
          </a:p>
          <a:p>
            <a:r>
              <a:rPr lang="hu-HU" dirty="0"/>
              <a:t>v</a:t>
            </a:r>
            <a:r>
              <a:rPr lang="hu-HU" baseline="-25000" dirty="0"/>
              <a:t>1</a:t>
            </a:r>
            <a:r>
              <a:rPr lang="hu-HU" dirty="0"/>
              <a:t> = 54 km/h = 15 m/s   és   x</a:t>
            </a:r>
            <a:r>
              <a:rPr lang="hu-HU" baseline="-25000" dirty="0"/>
              <a:t>1</a:t>
            </a:r>
            <a:r>
              <a:rPr lang="hu-HU" dirty="0"/>
              <a:t>(t) = v</a:t>
            </a:r>
            <a:r>
              <a:rPr lang="hu-HU" baseline="-25000" dirty="0"/>
              <a:t>1</a:t>
            </a:r>
            <a:r>
              <a:rPr lang="hu-HU" dirty="0"/>
              <a:t>t = 15t;  t = 1 </a:t>
            </a:r>
            <a:r>
              <a:rPr lang="hu-HU" dirty="0" err="1"/>
              <a:t>s-nál</a:t>
            </a:r>
            <a:r>
              <a:rPr lang="hu-HU" dirty="0"/>
              <a:t>  x</a:t>
            </a:r>
            <a:r>
              <a:rPr lang="hu-HU" baseline="-25000" dirty="0"/>
              <a:t>1</a:t>
            </a:r>
            <a:r>
              <a:rPr lang="hu-HU" dirty="0"/>
              <a:t>(1) = 15∙1 = 15 m.</a:t>
            </a:r>
          </a:p>
          <a:p>
            <a:endParaRPr lang="hu-HU" dirty="0" smtClean="0"/>
          </a:p>
          <a:p>
            <a:r>
              <a:rPr lang="hu-HU" dirty="0" smtClean="0"/>
              <a:t>Ezután </a:t>
            </a:r>
            <a:r>
              <a:rPr lang="hu-HU" dirty="0"/>
              <a:t>kezd lassulni. Ezen a szakaszon</a:t>
            </a:r>
          </a:p>
          <a:p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 = t – 1 s (mivel ez a szakasz t = 1 </a:t>
            </a:r>
            <a:r>
              <a:rPr lang="hu-HU" dirty="0" err="1"/>
              <a:t>s-nál</a:t>
            </a:r>
            <a:r>
              <a:rPr lang="hu-HU" dirty="0"/>
              <a:t> kezdődik);</a:t>
            </a:r>
          </a:p>
          <a:p>
            <a:r>
              <a:rPr lang="hu-HU" dirty="0"/>
              <a:t>x</a:t>
            </a:r>
            <a:r>
              <a:rPr lang="hu-HU" baseline="-25000" dirty="0"/>
              <a:t>02</a:t>
            </a:r>
            <a:r>
              <a:rPr lang="hu-HU" dirty="0"/>
              <a:t> = x</a:t>
            </a:r>
            <a:r>
              <a:rPr lang="hu-HU" baseline="-25000" dirty="0"/>
              <a:t>1</a:t>
            </a:r>
            <a:r>
              <a:rPr lang="hu-HU" dirty="0"/>
              <a:t>(1) = 15 m;</a:t>
            </a:r>
          </a:p>
          <a:p>
            <a:r>
              <a:rPr lang="hu-HU" dirty="0"/>
              <a:t>v</a:t>
            </a:r>
            <a:r>
              <a:rPr lang="hu-HU" baseline="-25000" dirty="0"/>
              <a:t>02</a:t>
            </a:r>
            <a:r>
              <a:rPr lang="hu-HU" dirty="0"/>
              <a:t> = v</a:t>
            </a:r>
            <a:r>
              <a:rPr lang="hu-HU" baseline="-25000" dirty="0"/>
              <a:t>1</a:t>
            </a:r>
            <a:r>
              <a:rPr lang="hu-HU" dirty="0"/>
              <a:t> = 15 m/s;</a:t>
            </a:r>
          </a:p>
          <a:p>
            <a:r>
              <a:rPr lang="hu-HU" dirty="0"/>
              <a:t>a</a:t>
            </a:r>
            <a:r>
              <a:rPr lang="hu-HU" baseline="-25000" dirty="0"/>
              <a:t>2</a:t>
            </a:r>
            <a:r>
              <a:rPr lang="hu-HU" dirty="0"/>
              <a:t> = –1,25 m/s</a:t>
            </a:r>
            <a:r>
              <a:rPr lang="hu-HU" baseline="30000" dirty="0"/>
              <a:t>2</a:t>
            </a:r>
            <a:r>
              <a:rPr lang="hu-HU" dirty="0"/>
              <a:t> (negatív a gyorsulás, mert a test lassul).</a:t>
            </a:r>
          </a:p>
        </p:txBody>
      </p:sp>
    </p:spTree>
    <p:extLst>
      <p:ext uri="{BB962C8B-B14F-4D97-AF65-F5344CB8AC3E}">
        <p14:creationId xmlns:p14="http://schemas.microsoft.com/office/powerpoint/2010/main" val="253288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/>
              <a:t>Többféleképpen </a:t>
            </a:r>
            <a:r>
              <a:rPr lang="hu-HU" dirty="0"/>
              <a:t>számolhatunk:</a:t>
            </a:r>
          </a:p>
          <a:p>
            <a:r>
              <a:rPr lang="hu-HU" b="1" dirty="0"/>
              <a:t>1.)</a:t>
            </a:r>
            <a:r>
              <a:rPr lang="hu-HU" dirty="0"/>
              <a:t> A lassuló szakaszra t</a:t>
            </a:r>
            <a:r>
              <a:rPr lang="hu-HU" baseline="-25000" dirty="0"/>
              <a:t>2</a:t>
            </a:r>
            <a:r>
              <a:rPr lang="hu-HU" dirty="0"/>
              <a:t>-vel írjuk fel a sebességet és a helyet (t</a:t>
            </a:r>
            <a:r>
              <a:rPr lang="hu-HU" baseline="-25000" dirty="0"/>
              <a:t>2</a:t>
            </a:r>
            <a:r>
              <a:rPr lang="hu-HU" dirty="0"/>
              <a:t> a lassulás ideje, 1 </a:t>
            </a:r>
            <a:r>
              <a:rPr lang="hu-HU" dirty="0" err="1"/>
              <a:t>s-nál</a:t>
            </a:r>
            <a:r>
              <a:rPr lang="hu-HU" dirty="0"/>
              <a:t> kezdődik):</a:t>
            </a:r>
          </a:p>
          <a:p>
            <a:r>
              <a:rPr lang="hu-HU" dirty="0"/>
              <a:t>v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= 15 – 1,25t</a:t>
            </a:r>
            <a:r>
              <a:rPr lang="hu-HU" baseline="-25000" dirty="0"/>
              <a:t>2</a:t>
            </a:r>
            <a:r>
              <a:rPr lang="hu-HU" dirty="0"/>
              <a:t>    és  </a:t>
            </a:r>
            <a:r>
              <a:rPr lang="hu-HU" dirty="0" smtClean="0"/>
              <a:t>  </a:t>
            </a:r>
            <a:r>
              <a:rPr lang="hu-HU" dirty="0"/>
              <a:t>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= 15 + 15t</a:t>
            </a:r>
            <a:r>
              <a:rPr lang="hu-HU" baseline="-25000" dirty="0"/>
              <a:t>2</a:t>
            </a:r>
            <a:r>
              <a:rPr lang="hu-HU" dirty="0"/>
              <a:t> – 0,625t</a:t>
            </a:r>
            <a:r>
              <a:rPr lang="hu-HU" baseline="-25000" dirty="0"/>
              <a:t>2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Kiszámoljuk </a:t>
            </a:r>
            <a:r>
              <a:rPr lang="hu-HU" dirty="0"/>
              <a:t>azt a t</a:t>
            </a:r>
            <a:r>
              <a:rPr lang="hu-HU" baseline="-25000" dirty="0"/>
              <a:t>2</a:t>
            </a:r>
            <a:r>
              <a:rPr lang="hu-HU" dirty="0"/>
              <a:t>* időt, amennyi ahhoz szükséges, hogy a jármű megálljon, azaz v</a:t>
            </a:r>
            <a:r>
              <a:rPr lang="hu-HU" baseline="-25000" dirty="0"/>
              <a:t>2</a:t>
            </a:r>
            <a:r>
              <a:rPr lang="hu-HU" dirty="0"/>
              <a:t> = 0 legyen:</a:t>
            </a:r>
          </a:p>
          <a:p>
            <a:r>
              <a:rPr lang="hu-HU" dirty="0"/>
              <a:t>15 – 1,25t</a:t>
            </a:r>
            <a:r>
              <a:rPr lang="hu-HU" baseline="-25000" dirty="0"/>
              <a:t>2</a:t>
            </a:r>
            <a:r>
              <a:rPr lang="hu-HU" dirty="0"/>
              <a:t>* = 0   </a:t>
            </a:r>
            <a:r>
              <a:rPr lang="hu-HU" dirty="0" smtClean="0">
                <a:sym typeface="Symbol"/>
              </a:rPr>
              <a:t> </a:t>
            </a:r>
            <a:r>
              <a:rPr lang="hu-HU" dirty="0" smtClean="0"/>
              <a:t>   </a:t>
            </a:r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* = 12 s</a:t>
            </a:r>
          </a:p>
          <a:p>
            <a:r>
              <a:rPr lang="hu-HU" dirty="0" smtClean="0"/>
              <a:t>(ezt számolhatjuk úgy is, hogy a 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v/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</a:t>
            </a:r>
            <a:r>
              <a:rPr lang="hu-HU" dirty="0" smtClean="0">
                <a:sym typeface="Symbol"/>
              </a:rPr>
              <a:t></a:t>
            </a:r>
            <a:r>
              <a:rPr lang="hu-HU" dirty="0" err="1" smtClean="0"/>
              <a:t>t</a:t>
            </a:r>
            <a:r>
              <a:rPr lang="hu-HU" dirty="0" smtClean="0"/>
              <a:t> 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v/a = (0–15)/(–1,25) = 12 s),</a:t>
            </a:r>
          </a:p>
          <a:p>
            <a:endParaRPr lang="hu-HU" dirty="0" smtClean="0"/>
          </a:p>
          <a:p>
            <a:r>
              <a:rPr lang="hu-HU" dirty="0" smtClean="0"/>
              <a:t>és </a:t>
            </a:r>
            <a:r>
              <a:rPr lang="hu-HU" dirty="0"/>
              <a:t>ezt az időt behelyettesítjük az 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függvénybe: </a:t>
            </a:r>
            <a:endParaRPr lang="hu-HU" dirty="0" smtClean="0"/>
          </a:p>
          <a:p>
            <a:r>
              <a:rPr lang="hu-HU" dirty="0" smtClean="0"/>
              <a:t>x</a:t>
            </a:r>
            <a:r>
              <a:rPr lang="hu-HU" baseline="-25000" dirty="0" smtClean="0"/>
              <a:t>2</a:t>
            </a:r>
            <a:r>
              <a:rPr lang="hu-HU" dirty="0" smtClean="0"/>
              <a:t>(12</a:t>
            </a:r>
            <a:r>
              <a:rPr lang="hu-HU" dirty="0"/>
              <a:t>) = 15 + </a:t>
            </a:r>
            <a:r>
              <a:rPr lang="hu-HU" dirty="0" err="1"/>
              <a:t>15</a:t>
            </a:r>
            <a:r>
              <a:rPr lang="hu-HU" dirty="0"/>
              <a:t>∙12 – 0,625∙12</a:t>
            </a:r>
            <a:r>
              <a:rPr lang="hu-HU" baseline="30000" dirty="0"/>
              <a:t>2</a:t>
            </a:r>
            <a:r>
              <a:rPr lang="hu-HU" dirty="0"/>
              <a:t> = 105 m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/>
              <a:t>Az ütközés tehát nem kerülhető el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618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Többféleképpen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számolhatunk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b="1" dirty="0"/>
              <a:t>2.)</a:t>
            </a:r>
            <a:r>
              <a:rPr lang="hu-HU" dirty="0"/>
              <a:t> Hasonló, de kissé bonyolultabb, ha </a:t>
            </a:r>
            <a:r>
              <a:rPr lang="hu-HU" dirty="0" err="1"/>
              <a:t>t-vel</a:t>
            </a:r>
            <a:r>
              <a:rPr lang="hu-HU" dirty="0"/>
              <a:t> írjuk fel a képleteket (t a teljes idő, 0 </a:t>
            </a:r>
            <a:r>
              <a:rPr lang="hu-HU" dirty="0" err="1"/>
              <a:t>s-nál</a:t>
            </a:r>
            <a:r>
              <a:rPr lang="hu-HU" dirty="0"/>
              <a:t> kezdődik):</a:t>
            </a:r>
          </a:p>
          <a:p>
            <a:r>
              <a:rPr lang="hu-HU" dirty="0"/>
              <a:t>v</a:t>
            </a:r>
            <a:r>
              <a:rPr lang="hu-HU" baseline="-25000" dirty="0"/>
              <a:t>2</a:t>
            </a:r>
            <a:r>
              <a:rPr lang="hu-HU" dirty="0"/>
              <a:t>(t) = 15 – 1,25(t–1)    és   x</a:t>
            </a:r>
            <a:r>
              <a:rPr lang="hu-HU" baseline="-25000" dirty="0"/>
              <a:t>2</a:t>
            </a:r>
            <a:r>
              <a:rPr lang="hu-HU" dirty="0"/>
              <a:t>(t) = 15 + </a:t>
            </a:r>
            <a:r>
              <a:rPr lang="hu-HU" dirty="0" err="1"/>
              <a:t>15</a:t>
            </a:r>
            <a:r>
              <a:rPr lang="hu-HU" dirty="0"/>
              <a:t>(t–1) – 0,625(t–1)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a t* időpont, amikor a jármű megáll, azaz v</a:t>
            </a:r>
            <a:r>
              <a:rPr lang="hu-HU" baseline="-25000" dirty="0"/>
              <a:t>2</a:t>
            </a:r>
            <a:r>
              <a:rPr lang="hu-HU" dirty="0"/>
              <a:t> = 0:</a:t>
            </a:r>
          </a:p>
          <a:p>
            <a:r>
              <a:rPr lang="hu-HU" dirty="0"/>
              <a:t>15 – 1,25(t*–1) = 0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</a:t>
            </a:r>
            <a:r>
              <a:rPr lang="hu-HU" dirty="0"/>
              <a:t>t* = 13 s,	</a:t>
            </a:r>
          </a:p>
          <a:p>
            <a:endParaRPr lang="hu-HU" dirty="0" smtClean="0"/>
          </a:p>
          <a:p>
            <a:r>
              <a:rPr lang="hu-HU" dirty="0" smtClean="0"/>
              <a:t>ezt </a:t>
            </a:r>
            <a:r>
              <a:rPr lang="hu-HU" dirty="0"/>
              <a:t>behelyettesítve az x</a:t>
            </a:r>
            <a:r>
              <a:rPr lang="hu-HU" baseline="-25000" dirty="0"/>
              <a:t>2</a:t>
            </a:r>
            <a:r>
              <a:rPr lang="hu-HU" dirty="0"/>
              <a:t>(t) </a:t>
            </a:r>
            <a:r>
              <a:rPr lang="hu-HU" dirty="0" smtClean="0"/>
              <a:t>függvénybe:</a:t>
            </a:r>
          </a:p>
          <a:p>
            <a:r>
              <a:rPr lang="hu-HU" dirty="0" smtClean="0"/>
              <a:t>x</a:t>
            </a:r>
            <a:r>
              <a:rPr lang="hu-HU" baseline="-25000" dirty="0" smtClean="0"/>
              <a:t>2</a:t>
            </a:r>
            <a:r>
              <a:rPr lang="hu-HU" dirty="0" smtClean="0"/>
              <a:t>(13</a:t>
            </a:r>
            <a:r>
              <a:rPr lang="hu-HU" dirty="0"/>
              <a:t>) = 15 + </a:t>
            </a:r>
            <a:r>
              <a:rPr lang="hu-HU" dirty="0" err="1"/>
              <a:t>15</a:t>
            </a:r>
            <a:r>
              <a:rPr lang="hu-HU" dirty="0"/>
              <a:t>∙12 –0,625∙12</a:t>
            </a:r>
            <a:r>
              <a:rPr lang="hu-HU" baseline="30000" dirty="0"/>
              <a:t>2</a:t>
            </a:r>
            <a:r>
              <a:rPr lang="hu-HU" dirty="0"/>
              <a:t> = 105 m.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834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Többféleképpen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számolhatunk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b="1" dirty="0"/>
              <a:t>3.)</a:t>
            </a:r>
            <a:r>
              <a:rPr lang="hu-HU" dirty="0"/>
              <a:t> Bonyolultabb, ha először azt a t</a:t>
            </a:r>
            <a:r>
              <a:rPr lang="hu-HU" baseline="-25000" dirty="0"/>
              <a:t>2</a:t>
            </a:r>
            <a:r>
              <a:rPr lang="hu-HU" dirty="0"/>
              <a:t>’ időt számoljuk ki, amikor a jármű 95 m-hez ér:</a:t>
            </a:r>
          </a:p>
          <a:p>
            <a:r>
              <a:rPr lang="hu-HU" dirty="0"/>
              <a:t>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= 15 + 15t</a:t>
            </a:r>
            <a:r>
              <a:rPr lang="hu-HU" baseline="-25000" dirty="0"/>
              <a:t>2</a:t>
            </a:r>
            <a:r>
              <a:rPr lang="hu-HU" dirty="0"/>
              <a:t>’ – 0,625t</a:t>
            </a:r>
            <a:r>
              <a:rPr lang="hu-HU" baseline="-25000" dirty="0"/>
              <a:t>2</a:t>
            </a:r>
            <a:r>
              <a:rPr lang="hu-HU" dirty="0"/>
              <a:t>’</a:t>
            </a:r>
            <a:r>
              <a:rPr lang="hu-HU" baseline="30000" dirty="0"/>
              <a:t>2</a:t>
            </a:r>
            <a:r>
              <a:rPr lang="hu-HU" dirty="0"/>
              <a:t> = 95   </a:t>
            </a:r>
            <a:r>
              <a:rPr lang="hu-HU" dirty="0" smtClean="0">
                <a:sym typeface="Symbol"/>
              </a:rPr>
              <a:t></a:t>
            </a:r>
            <a:r>
              <a:rPr lang="hu-HU" dirty="0" smtClean="0"/>
              <a:t>    </a:t>
            </a:r>
            <a:r>
              <a:rPr lang="hu-HU" dirty="0"/>
              <a:t>0,625t</a:t>
            </a:r>
            <a:r>
              <a:rPr lang="hu-HU" baseline="-25000" dirty="0"/>
              <a:t>2</a:t>
            </a:r>
            <a:r>
              <a:rPr lang="hu-HU" dirty="0"/>
              <a:t>’</a:t>
            </a:r>
            <a:r>
              <a:rPr lang="hu-HU" baseline="30000" dirty="0"/>
              <a:t>2</a:t>
            </a:r>
            <a:r>
              <a:rPr lang="hu-HU" dirty="0"/>
              <a:t> – 15t</a:t>
            </a:r>
            <a:r>
              <a:rPr lang="hu-HU" baseline="-25000" dirty="0"/>
              <a:t>2</a:t>
            </a:r>
            <a:r>
              <a:rPr lang="hu-HU" dirty="0"/>
              <a:t>’ + 80 = 0     </a:t>
            </a:r>
          </a:p>
          <a:p>
            <a:pPr marL="285750" indent="-285750">
              <a:buFont typeface="Symbol"/>
              <a:buChar char="®"/>
            </a:pPr>
            <a:r>
              <a:rPr lang="hu-HU" dirty="0" smtClean="0"/>
              <a:t>t</a:t>
            </a:r>
            <a:r>
              <a:rPr lang="hu-HU" baseline="-25000" dirty="0" smtClean="0"/>
              <a:t>2</a:t>
            </a:r>
            <a:r>
              <a:rPr lang="hu-HU" dirty="0"/>
              <a:t>’ = 8 s  (16 s is megoldás, de annak nincs fizikai értelme</a:t>
            </a:r>
            <a:r>
              <a:rPr lang="hu-HU" dirty="0" smtClean="0"/>
              <a:t>),</a:t>
            </a:r>
          </a:p>
          <a:p>
            <a:pPr marL="285750" indent="-285750">
              <a:buFont typeface="Symbol"/>
              <a:buChar char="®"/>
            </a:pPr>
            <a:endParaRPr lang="hu-HU" dirty="0"/>
          </a:p>
          <a:p>
            <a:r>
              <a:rPr lang="hu-HU" dirty="0"/>
              <a:t>és ezt behelyettesítve a v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) függvénybe kiszámolhatjuk, hogy oda érkezve mekkora a jármű sebessége: 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hu-HU" baseline="-25000" dirty="0" smtClean="0"/>
              <a:t>2</a:t>
            </a:r>
            <a:r>
              <a:rPr lang="hu-HU" dirty="0" smtClean="0"/>
              <a:t>(8</a:t>
            </a:r>
            <a:r>
              <a:rPr lang="hu-HU" dirty="0"/>
              <a:t>) = 15–1,25∙8 = 5 m/s, </a:t>
            </a:r>
            <a:endParaRPr lang="hu-HU" dirty="0" smtClean="0"/>
          </a:p>
          <a:p>
            <a:r>
              <a:rPr lang="hu-HU" dirty="0" smtClean="0"/>
              <a:t>tehát </a:t>
            </a:r>
            <a:r>
              <a:rPr lang="hu-HU" dirty="0"/>
              <a:t>95 m-nél a jármű még mozgásban van.</a:t>
            </a:r>
          </a:p>
          <a:p>
            <a:endParaRPr lang="hu-H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4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1A/4.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(MÁ 61.)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Elkerülhető-e az összeütközés, ha az 54 km/h sebességgel haladó jármű előtt 95 m távolságban forgalmi akadály bukkan fel, és a jármű 1,25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lassulással fékezhető? Vegyük figyelembe, hogy az akadály észlelése és a fékezés kezdete között a reakcióidő 1 s. </a:t>
            </a:r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első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másodpercben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t = 15t;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15∙1 = 15 m.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A lassuló szakaszon x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(1) = 15 m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02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15 m/s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; a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–1,25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m/s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/>
          </a:p>
          <a:p>
            <a:r>
              <a:rPr lang="hu-HU" dirty="0" smtClean="0"/>
              <a:t>Többféleképpen </a:t>
            </a:r>
            <a:r>
              <a:rPr lang="hu-HU" dirty="0"/>
              <a:t>számolhatunk:</a:t>
            </a:r>
          </a:p>
          <a:p>
            <a:r>
              <a:rPr lang="hu-HU" b="1" dirty="0"/>
              <a:t>4.)</a:t>
            </a:r>
            <a:r>
              <a:rPr lang="hu-HU" dirty="0"/>
              <a:t> Rendezhetjük a   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hu-HU" baseline="-25000" dirty="0" smtClean="0"/>
              <a:t>2</a:t>
            </a:r>
            <a:r>
              <a:rPr lang="hu-HU" dirty="0" smtClean="0"/>
              <a:t>(t</a:t>
            </a:r>
            <a:r>
              <a:rPr lang="hu-HU" baseline="-25000" dirty="0" smtClean="0"/>
              <a:t>2</a:t>
            </a:r>
            <a:r>
              <a:rPr lang="hu-HU" dirty="0"/>
              <a:t>*) = v</a:t>
            </a:r>
            <a:r>
              <a:rPr lang="hu-HU" baseline="-25000" dirty="0"/>
              <a:t>02</a:t>
            </a:r>
            <a:r>
              <a:rPr lang="hu-HU" dirty="0"/>
              <a:t> + at</a:t>
            </a:r>
            <a:r>
              <a:rPr lang="hu-HU" baseline="-25000" dirty="0"/>
              <a:t>2</a:t>
            </a:r>
            <a:r>
              <a:rPr lang="hu-HU" dirty="0"/>
              <a:t>* = 0   és   x</a:t>
            </a:r>
            <a:r>
              <a:rPr lang="hu-HU" baseline="-25000" dirty="0"/>
              <a:t>2</a:t>
            </a:r>
            <a:r>
              <a:rPr lang="hu-HU" dirty="0"/>
              <a:t>(t</a:t>
            </a:r>
            <a:r>
              <a:rPr lang="hu-HU" baseline="-25000" dirty="0"/>
              <a:t>2</a:t>
            </a:r>
            <a:r>
              <a:rPr lang="hu-HU" dirty="0"/>
              <a:t>*) = x</a:t>
            </a:r>
            <a:r>
              <a:rPr lang="hu-HU" baseline="-25000" dirty="0"/>
              <a:t>02</a:t>
            </a:r>
            <a:r>
              <a:rPr lang="hu-HU" dirty="0"/>
              <a:t> + v</a:t>
            </a:r>
            <a:r>
              <a:rPr lang="hu-HU" baseline="-25000" dirty="0"/>
              <a:t>02</a:t>
            </a:r>
            <a:r>
              <a:rPr lang="hu-HU" dirty="0"/>
              <a:t>t</a:t>
            </a:r>
            <a:r>
              <a:rPr lang="hu-HU" baseline="-25000" dirty="0"/>
              <a:t>2</a:t>
            </a:r>
            <a:r>
              <a:rPr lang="hu-HU" dirty="0"/>
              <a:t>* + ½at</a:t>
            </a:r>
            <a:r>
              <a:rPr lang="hu-HU" baseline="-25000" dirty="0"/>
              <a:t>2</a:t>
            </a:r>
            <a:r>
              <a:rPr lang="hu-HU" dirty="0"/>
              <a:t>*</a:t>
            </a:r>
            <a:r>
              <a:rPr lang="hu-HU" baseline="30000" dirty="0"/>
              <a:t>2</a:t>
            </a:r>
            <a:r>
              <a:rPr lang="hu-HU" dirty="0"/>
              <a:t>  </a:t>
            </a:r>
            <a:endParaRPr lang="hu-HU" dirty="0" smtClean="0"/>
          </a:p>
          <a:p>
            <a:r>
              <a:rPr lang="hu-HU" dirty="0" smtClean="0"/>
              <a:t>képleteket</a:t>
            </a:r>
            <a:r>
              <a:rPr lang="hu-HU" dirty="0"/>
              <a:t>, hogy ne kelljen a t</a:t>
            </a:r>
            <a:r>
              <a:rPr lang="hu-HU" baseline="-25000" dirty="0"/>
              <a:t>2</a:t>
            </a:r>
            <a:r>
              <a:rPr lang="hu-HU" dirty="0"/>
              <a:t>* időt kiszámolni: a </a:t>
            </a:r>
            <a:r>
              <a:rPr lang="hu-HU" dirty="0" smtClean="0"/>
              <a:t>sebességből:</a:t>
            </a:r>
          </a:p>
          <a:p>
            <a:r>
              <a:rPr lang="hu-HU" dirty="0" smtClean="0"/>
              <a:t>t</a:t>
            </a:r>
            <a:r>
              <a:rPr lang="hu-HU" baseline="-25000" dirty="0" smtClean="0"/>
              <a:t>2</a:t>
            </a:r>
            <a:r>
              <a:rPr lang="hu-HU" dirty="0"/>
              <a:t>* = –v</a:t>
            </a:r>
            <a:r>
              <a:rPr lang="hu-HU" baseline="-25000" dirty="0"/>
              <a:t>02</a:t>
            </a:r>
            <a:r>
              <a:rPr lang="hu-HU" dirty="0"/>
              <a:t>/a </a:t>
            </a:r>
            <a:r>
              <a:rPr lang="hu-HU" dirty="0" smtClean="0"/>
              <a:t>,</a:t>
            </a:r>
          </a:p>
          <a:p>
            <a:endParaRPr lang="hu-HU" dirty="0" smtClean="0"/>
          </a:p>
          <a:p>
            <a:r>
              <a:rPr lang="hu-HU" dirty="0" smtClean="0"/>
              <a:t>és </a:t>
            </a:r>
            <a:r>
              <a:rPr lang="hu-HU" dirty="0"/>
              <a:t>ezt beírjuk a hely függvényébe:</a:t>
            </a:r>
          </a:p>
          <a:p>
            <a:r>
              <a:rPr lang="hu-HU" dirty="0"/>
              <a:t>x</a:t>
            </a:r>
            <a:r>
              <a:rPr lang="hu-HU" baseline="-25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+ v</a:t>
            </a:r>
            <a:r>
              <a:rPr lang="hu-HU" baseline="-25000" dirty="0"/>
              <a:t>02</a:t>
            </a:r>
            <a:r>
              <a:rPr lang="hu-HU" dirty="0"/>
              <a:t>∙(–</a:t>
            </a:r>
            <a:r>
              <a:rPr lang="hu-HU" dirty="0" err="1"/>
              <a:t>v</a:t>
            </a:r>
            <a:r>
              <a:rPr lang="hu-HU" baseline="-25000" dirty="0" err="1"/>
              <a:t>02</a:t>
            </a:r>
            <a:r>
              <a:rPr lang="hu-HU" dirty="0"/>
              <a:t>/a) + ½</a:t>
            </a:r>
            <a:r>
              <a:rPr lang="hu-HU" dirty="0" err="1"/>
              <a:t>a</a:t>
            </a:r>
            <a:r>
              <a:rPr lang="hu-HU" dirty="0"/>
              <a:t>(–v</a:t>
            </a:r>
            <a:r>
              <a:rPr lang="hu-HU" baseline="-25000" dirty="0"/>
              <a:t>02</a:t>
            </a:r>
            <a:r>
              <a:rPr lang="hu-HU" dirty="0"/>
              <a:t>/a)</a:t>
            </a:r>
            <a:r>
              <a:rPr lang="hu-HU" baseline="30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–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 + ½ ∙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 = x</a:t>
            </a:r>
            <a:r>
              <a:rPr lang="hu-HU" baseline="-25000" dirty="0"/>
              <a:t>02</a:t>
            </a:r>
            <a:r>
              <a:rPr lang="hu-HU" dirty="0"/>
              <a:t> – ½ ∙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/a.</a:t>
            </a:r>
          </a:p>
          <a:p>
            <a:endParaRPr lang="hu-HU" dirty="0" smtClean="0"/>
          </a:p>
          <a:p>
            <a:r>
              <a:rPr lang="hu-HU" dirty="0" smtClean="0"/>
              <a:t>Ebbe </a:t>
            </a:r>
            <a:r>
              <a:rPr lang="hu-HU" dirty="0"/>
              <a:t>behelyettesítve:  x</a:t>
            </a:r>
            <a:r>
              <a:rPr lang="hu-HU" baseline="-25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– ½ ∙ v</a:t>
            </a:r>
            <a:r>
              <a:rPr lang="hu-HU" baseline="-25000" dirty="0"/>
              <a:t>02</a:t>
            </a:r>
            <a:r>
              <a:rPr lang="hu-HU" baseline="30000" dirty="0"/>
              <a:t>2</a:t>
            </a:r>
            <a:r>
              <a:rPr lang="hu-HU" dirty="0"/>
              <a:t>/a = 15 – ½ ∙ 15</a:t>
            </a:r>
            <a:r>
              <a:rPr lang="hu-HU" baseline="30000" dirty="0"/>
              <a:t>2</a:t>
            </a:r>
            <a:r>
              <a:rPr lang="hu-HU" dirty="0"/>
              <a:t>/(–1,25) = 105 m.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431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954</Words>
  <Application>Microsoft Office PowerPoint</Application>
  <PresentationFormat>Diavetítés a képernyőre (4:3 oldalarány)</PresentationFormat>
  <Paragraphs>68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7</cp:revision>
  <dcterms:created xsi:type="dcterms:W3CDTF">2020-09-04T11:36:58Z</dcterms:created>
  <dcterms:modified xsi:type="dcterms:W3CDTF">2020-09-05T15:52:38Z</dcterms:modified>
</cp:coreProperties>
</file>