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6" r:id="rId10"/>
    <p:sldId id="267" r:id="rId11"/>
    <p:sldId id="269" r:id="rId12"/>
    <p:sldId id="268" r:id="rId13"/>
    <p:sldId id="273" r:id="rId14"/>
    <p:sldId id="270" r:id="rId15"/>
    <p:sldId id="271" r:id="rId16"/>
    <p:sldId id="272" r:id="rId17"/>
    <p:sldId id="274" r:id="rId18"/>
    <p:sldId id="275" r:id="rId19"/>
    <p:sldId id="276" r:id="rId20"/>
    <p:sldId id="277" r:id="rId21"/>
    <p:sldId id="278" r:id="rId22"/>
    <p:sldId id="279" r:id="rId23"/>
    <p:sldId id="280" r:id="rId24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4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3B992-C119-4CEE-9E02-34FC65EF6145}" type="datetimeFigureOut">
              <a:rPr lang="hu-HU" smtClean="0"/>
              <a:t>2020.05.06.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4B781-41AF-4EEE-AFD4-4BBB488FF53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73613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3B992-C119-4CEE-9E02-34FC65EF6145}" type="datetimeFigureOut">
              <a:rPr lang="hu-HU" smtClean="0"/>
              <a:t>2020.05.06.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4B781-41AF-4EEE-AFD4-4BBB488FF53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7342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3B992-C119-4CEE-9E02-34FC65EF6145}" type="datetimeFigureOut">
              <a:rPr lang="hu-HU" smtClean="0"/>
              <a:t>2020.05.06.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4B781-41AF-4EEE-AFD4-4BBB488FF53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1785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3B992-C119-4CEE-9E02-34FC65EF6145}" type="datetimeFigureOut">
              <a:rPr lang="hu-HU" smtClean="0"/>
              <a:t>2020.05.06.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4B781-41AF-4EEE-AFD4-4BBB488FF53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7747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3B992-C119-4CEE-9E02-34FC65EF6145}" type="datetimeFigureOut">
              <a:rPr lang="hu-HU" smtClean="0"/>
              <a:t>2020.05.06.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4B781-41AF-4EEE-AFD4-4BBB488FF53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21843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3B992-C119-4CEE-9E02-34FC65EF6145}" type="datetimeFigureOut">
              <a:rPr lang="hu-HU" smtClean="0"/>
              <a:t>2020.05.06.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4B781-41AF-4EEE-AFD4-4BBB488FF53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9282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3B992-C119-4CEE-9E02-34FC65EF6145}" type="datetimeFigureOut">
              <a:rPr lang="hu-HU" smtClean="0"/>
              <a:t>2020.05.06.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4B781-41AF-4EEE-AFD4-4BBB488FF53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8271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3B992-C119-4CEE-9E02-34FC65EF6145}" type="datetimeFigureOut">
              <a:rPr lang="hu-HU" smtClean="0"/>
              <a:t>2020.05.06.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4B781-41AF-4EEE-AFD4-4BBB488FF53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981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3B992-C119-4CEE-9E02-34FC65EF6145}" type="datetimeFigureOut">
              <a:rPr lang="hu-HU" smtClean="0"/>
              <a:t>2020.05.06.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4B781-41AF-4EEE-AFD4-4BBB488FF53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62146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3B992-C119-4CEE-9E02-34FC65EF6145}" type="datetimeFigureOut">
              <a:rPr lang="hu-HU" smtClean="0"/>
              <a:t>2020.05.06.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4B781-41AF-4EEE-AFD4-4BBB488FF53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94215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3B992-C119-4CEE-9E02-34FC65EF6145}" type="datetimeFigureOut">
              <a:rPr lang="hu-HU" smtClean="0"/>
              <a:t>2020.05.06.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4B781-41AF-4EEE-AFD4-4BBB488FF53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31927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3B992-C119-4CEE-9E02-34FC65EF6145}" type="datetimeFigureOut">
              <a:rPr lang="hu-HU" smtClean="0"/>
              <a:t>2020.05.06.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4B781-41AF-4EEE-AFD4-4BBB488FF53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50886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577923" y="489140"/>
            <a:ext cx="54726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/>
              <a:t>9/1.</a:t>
            </a:r>
            <a:r>
              <a:rPr lang="hu-HU" dirty="0"/>
              <a:t> Az ábrán látható 4 test egy elhanyagolható tömegű keretre van rögzítve</a:t>
            </a:r>
            <a:r>
              <a:rPr lang="hu-HU" dirty="0" smtClean="0"/>
              <a:t>.</a:t>
            </a:r>
          </a:p>
          <a:p>
            <a:endParaRPr lang="hu-HU" b="1" dirty="0" smtClean="0"/>
          </a:p>
          <a:p>
            <a:r>
              <a:rPr lang="hu-HU" b="1" dirty="0" smtClean="0"/>
              <a:t>a)</a:t>
            </a:r>
            <a:r>
              <a:rPr lang="hu-HU" dirty="0" smtClean="0"/>
              <a:t> Számoljuk </a:t>
            </a:r>
            <a:r>
              <a:rPr lang="hu-HU" dirty="0"/>
              <a:t>ki a kerettel összefogott testek y</a:t>
            </a:r>
            <a:r>
              <a:rPr lang="hu-HU" baseline="-25000" dirty="0"/>
              <a:t>1</a:t>
            </a:r>
            <a:r>
              <a:rPr lang="hu-HU" dirty="0"/>
              <a:t>, y</a:t>
            </a:r>
            <a:r>
              <a:rPr lang="hu-HU" baseline="-25000" dirty="0"/>
              <a:t>2</a:t>
            </a:r>
            <a:r>
              <a:rPr lang="hu-HU" dirty="0"/>
              <a:t>, ill. y</a:t>
            </a:r>
            <a:r>
              <a:rPr lang="hu-HU" baseline="-25000" dirty="0"/>
              <a:t>3</a:t>
            </a:r>
            <a:r>
              <a:rPr lang="hu-HU" dirty="0"/>
              <a:t> tengelyekre vonatkozó tehetetlenségi nyomatékát</a:t>
            </a:r>
            <a:r>
              <a:rPr lang="hu-HU" dirty="0" smtClean="0"/>
              <a:t>!</a:t>
            </a:r>
          </a:p>
          <a:p>
            <a:endParaRPr lang="hu-HU" dirty="0" smtClean="0"/>
          </a:p>
          <a:p>
            <a:endParaRPr lang="hu-HU" dirty="0"/>
          </a:p>
        </p:txBody>
      </p:sp>
      <p:grpSp>
        <p:nvGrpSpPr>
          <p:cNvPr id="6" name="Vászon 55"/>
          <p:cNvGrpSpPr/>
          <p:nvPr/>
        </p:nvGrpSpPr>
        <p:grpSpPr>
          <a:xfrm>
            <a:off x="6228184" y="534041"/>
            <a:ext cx="2531745" cy="2486660"/>
            <a:chOff x="0" y="0"/>
            <a:chExt cx="2531745" cy="2486660"/>
          </a:xfrm>
        </p:grpSpPr>
        <p:sp>
          <p:nvSpPr>
            <p:cNvPr id="7" name="Téglalap 6"/>
            <p:cNvSpPr/>
            <p:nvPr/>
          </p:nvSpPr>
          <p:spPr>
            <a:xfrm>
              <a:off x="0" y="0"/>
              <a:ext cx="2531745" cy="2486660"/>
            </a:xfrm>
            <a:prstGeom prst="rect">
              <a:avLst/>
            </a:prstGeom>
            <a:noFill/>
          </p:spPr>
        </p:sp>
        <p:cxnSp>
          <p:nvCxnSpPr>
            <p:cNvPr id="8" name="AutoShape 3084"/>
            <p:cNvCxnSpPr>
              <a:cxnSpLocks noChangeShapeType="1"/>
            </p:cNvCxnSpPr>
            <p:nvPr/>
          </p:nvCxnSpPr>
          <p:spPr bwMode="auto">
            <a:xfrm>
              <a:off x="370205" y="2177164"/>
              <a:ext cx="1597660" cy="635"/>
            </a:xfrm>
            <a:prstGeom prst="straightConnector1">
              <a:avLst/>
            </a:prstGeom>
            <a:ln w="31750">
              <a:headEnd/>
              <a:tailEnd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AutoShape 3062"/>
            <p:cNvCxnSpPr>
              <a:cxnSpLocks noChangeShapeType="1"/>
            </p:cNvCxnSpPr>
            <p:nvPr/>
          </p:nvCxnSpPr>
          <p:spPr bwMode="auto">
            <a:xfrm flipV="1">
              <a:off x="1592554" y="302644"/>
              <a:ext cx="0" cy="197294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AutoShape 3062"/>
            <p:cNvCxnSpPr>
              <a:cxnSpLocks noChangeShapeType="1"/>
            </p:cNvCxnSpPr>
            <p:nvPr/>
          </p:nvCxnSpPr>
          <p:spPr bwMode="auto">
            <a:xfrm flipV="1">
              <a:off x="1188085" y="302644"/>
              <a:ext cx="0" cy="197294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AutoShape 3062"/>
            <p:cNvCxnSpPr>
              <a:cxnSpLocks noChangeShapeType="1"/>
            </p:cNvCxnSpPr>
            <p:nvPr/>
          </p:nvCxnSpPr>
          <p:spPr bwMode="auto">
            <a:xfrm flipV="1">
              <a:off x="306419" y="2174879"/>
              <a:ext cx="190800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AutoShape 3062"/>
            <p:cNvCxnSpPr>
              <a:cxnSpLocks noChangeShapeType="1"/>
            </p:cNvCxnSpPr>
            <p:nvPr/>
          </p:nvCxnSpPr>
          <p:spPr bwMode="auto">
            <a:xfrm flipV="1">
              <a:off x="368935" y="316268"/>
              <a:ext cx="0" cy="1972945"/>
            </a:xfrm>
            <a:prstGeom prst="straightConnector1">
              <a:avLst/>
            </a:prstGeom>
            <a:noFill/>
            <a:ln w="9525">
              <a:solidFill>
                <a:schemeClr val="accent6">
                  <a:lumMod val="7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AutoShape 3063"/>
            <p:cNvCxnSpPr>
              <a:cxnSpLocks noChangeShapeType="1"/>
            </p:cNvCxnSpPr>
            <p:nvPr/>
          </p:nvCxnSpPr>
          <p:spPr bwMode="auto">
            <a:xfrm>
              <a:off x="361950" y="683644"/>
              <a:ext cx="1597660" cy="0"/>
            </a:xfrm>
            <a:prstGeom prst="straightConnector1">
              <a:avLst/>
            </a:prstGeom>
            <a:ln w="31750">
              <a:headEnd/>
              <a:tailEnd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AutoShape 3064"/>
            <p:cNvCxnSpPr>
              <a:cxnSpLocks noChangeShapeType="1"/>
            </p:cNvCxnSpPr>
            <p:nvPr/>
          </p:nvCxnSpPr>
          <p:spPr bwMode="auto">
            <a:xfrm>
              <a:off x="1965960" y="690629"/>
              <a:ext cx="0" cy="1485900"/>
            </a:xfrm>
            <a:prstGeom prst="straightConnector1">
              <a:avLst/>
            </a:prstGeom>
            <a:ln w="31750">
              <a:headEnd/>
              <a:tailEnd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3065"/>
            <p:cNvSpPr>
              <a:spLocks noChangeArrowheads="1"/>
            </p:cNvSpPr>
            <p:nvPr/>
          </p:nvSpPr>
          <p:spPr bwMode="auto">
            <a:xfrm>
              <a:off x="1898015" y="623954"/>
              <a:ext cx="125730" cy="125730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16" name="Oval 3066"/>
            <p:cNvSpPr>
              <a:spLocks noChangeArrowheads="1"/>
            </p:cNvSpPr>
            <p:nvPr/>
          </p:nvSpPr>
          <p:spPr bwMode="auto">
            <a:xfrm>
              <a:off x="1523365" y="2104774"/>
              <a:ext cx="126365" cy="125730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17" name="Text Box 3067"/>
            <p:cNvSpPr txBox="1">
              <a:spLocks noChangeArrowheads="1"/>
            </p:cNvSpPr>
            <p:nvPr/>
          </p:nvSpPr>
          <p:spPr bwMode="auto">
            <a:xfrm>
              <a:off x="1170744" y="716921"/>
              <a:ext cx="348615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3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8" name="Text Box 3068"/>
            <p:cNvSpPr txBox="1">
              <a:spLocks noChangeArrowheads="1"/>
            </p:cNvSpPr>
            <p:nvPr/>
          </p:nvSpPr>
          <p:spPr bwMode="auto">
            <a:xfrm>
              <a:off x="1946972" y="732672"/>
              <a:ext cx="347980" cy="23558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1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9" name="Text Box 3069"/>
            <p:cNvSpPr txBox="1">
              <a:spLocks noChangeArrowheads="1"/>
            </p:cNvSpPr>
            <p:nvPr/>
          </p:nvSpPr>
          <p:spPr bwMode="auto">
            <a:xfrm>
              <a:off x="1456055" y="1921259"/>
              <a:ext cx="347980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2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0" name="Text Box 3070"/>
            <p:cNvSpPr txBox="1">
              <a:spLocks noChangeArrowheads="1"/>
            </p:cNvSpPr>
            <p:nvPr/>
          </p:nvSpPr>
          <p:spPr bwMode="auto">
            <a:xfrm>
              <a:off x="674848" y="1942799"/>
              <a:ext cx="347345" cy="23558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4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1" name="Text Box 3072"/>
            <p:cNvSpPr txBox="1">
              <a:spLocks noChangeArrowheads="1"/>
            </p:cNvSpPr>
            <p:nvPr/>
          </p:nvSpPr>
          <p:spPr bwMode="auto">
            <a:xfrm>
              <a:off x="264451" y="0"/>
              <a:ext cx="295275" cy="40044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600">
                  <a:solidFill>
                    <a:srgbClr val="E36C0A"/>
                  </a:solidFill>
                  <a:effectLst/>
                  <a:latin typeface="Calibri"/>
                  <a:ea typeface="Times New Roman"/>
                  <a:cs typeface="Calibri"/>
                </a:rPr>
                <a:t>y</a:t>
              </a:r>
              <a:r>
                <a:rPr lang="hu-HU" sz="1600" baseline="-25000">
                  <a:solidFill>
                    <a:srgbClr val="E36C0A"/>
                  </a:solidFill>
                  <a:effectLst/>
                  <a:latin typeface="Calibri"/>
                  <a:ea typeface="Times New Roman"/>
                  <a:cs typeface="Calibri"/>
                </a:rPr>
                <a:t>1</a:t>
              </a:r>
              <a:endParaRPr lang="hu-HU" sz="16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2" name="Text Box 3073"/>
            <p:cNvSpPr txBox="1">
              <a:spLocks noChangeArrowheads="1"/>
            </p:cNvSpPr>
            <p:nvPr/>
          </p:nvSpPr>
          <p:spPr bwMode="auto">
            <a:xfrm>
              <a:off x="1799590" y="2247649"/>
              <a:ext cx="413385" cy="2374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4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3" name="Text Box 3074"/>
            <p:cNvSpPr txBox="1">
              <a:spLocks noChangeArrowheads="1"/>
            </p:cNvSpPr>
            <p:nvPr/>
          </p:nvSpPr>
          <p:spPr bwMode="auto">
            <a:xfrm>
              <a:off x="77313" y="600830"/>
              <a:ext cx="413385" cy="2368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4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4" name="Text Box 3075"/>
            <p:cNvSpPr txBox="1">
              <a:spLocks noChangeArrowheads="1"/>
            </p:cNvSpPr>
            <p:nvPr/>
          </p:nvSpPr>
          <p:spPr bwMode="auto">
            <a:xfrm>
              <a:off x="176530" y="2145414"/>
              <a:ext cx="216535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0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25" name="AutoShape 3076"/>
            <p:cNvCxnSpPr>
              <a:cxnSpLocks noChangeShapeType="1"/>
            </p:cNvCxnSpPr>
            <p:nvPr/>
          </p:nvCxnSpPr>
          <p:spPr bwMode="auto">
            <a:xfrm>
              <a:off x="335915" y="1407544"/>
              <a:ext cx="6604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" name="Text Box 3077"/>
            <p:cNvSpPr txBox="1">
              <a:spLocks noChangeArrowheads="1"/>
            </p:cNvSpPr>
            <p:nvPr/>
          </p:nvSpPr>
          <p:spPr bwMode="auto">
            <a:xfrm>
              <a:off x="73660" y="1298959"/>
              <a:ext cx="413385" cy="2374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2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27" name="AutoShape 3078"/>
            <p:cNvCxnSpPr>
              <a:cxnSpLocks noChangeShapeType="1"/>
            </p:cNvCxnSpPr>
            <p:nvPr/>
          </p:nvCxnSpPr>
          <p:spPr bwMode="auto">
            <a:xfrm>
              <a:off x="1190625" y="2143509"/>
              <a:ext cx="0" cy="5905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" name="Oval 3080"/>
            <p:cNvSpPr>
              <a:spLocks noChangeArrowheads="1"/>
            </p:cNvSpPr>
            <p:nvPr/>
          </p:nvSpPr>
          <p:spPr bwMode="auto">
            <a:xfrm>
              <a:off x="737870" y="2106679"/>
              <a:ext cx="126365" cy="126365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29" name="Oval 3081"/>
            <p:cNvSpPr>
              <a:spLocks noChangeArrowheads="1"/>
            </p:cNvSpPr>
            <p:nvPr/>
          </p:nvSpPr>
          <p:spPr bwMode="auto">
            <a:xfrm>
              <a:off x="1120775" y="615064"/>
              <a:ext cx="125095" cy="125730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30" name="Text Box 3082"/>
            <p:cNvSpPr txBox="1">
              <a:spLocks noChangeArrowheads="1"/>
            </p:cNvSpPr>
            <p:nvPr/>
          </p:nvSpPr>
          <p:spPr bwMode="auto">
            <a:xfrm>
              <a:off x="645795" y="2247649"/>
              <a:ext cx="413385" cy="2368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1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31" name="Text Box 3083"/>
            <p:cNvSpPr txBox="1">
              <a:spLocks noChangeArrowheads="1"/>
            </p:cNvSpPr>
            <p:nvPr/>
          </p:nvSpPr>
          <p:spPr bwMode="auto">
            <a:xfrm>
              <a:off x="1059180" y="2247014"/>
              <a:ext cx="413385" cy="2368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2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32" name="AutoShape 3085"/>
            <p:cNvCxnSpPr>
              <a:cxnSpLocks noChangeShapeType="1"/>
            </p:cNvCxnSpPr>
            <p:nvPr/>
          </p:nvCxnSpPr>
          <p:spPr bwMode="auto">
            <a:xfrm>
              <a:off x="368935" y="677294"/>
              <a:ext cx="635" cy="1512000"/>
            </a:xfrm>
            <a:prstGeom prst="straightConnector1">
              <a:avLst/>
            </a:prstGeom>
            <a:ln w="38100">
              <a:headEnd/>
              <a:tailEnd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 Box 3073"/>
            <p:cNvSpPr txBox="1">
              <a:spLocks noChangeArrowheads="1"/>
            </p:cNvSpPr>
            <p:nvPr/>
          </p:nvSpPr>
          <p:spPr bwMode="auto">
            <a:xfrm>
              <a:off x="1443369" y="2247649"/>
              <a:ext cx="413385" cy="2374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3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34" name="Text Box 3072"/>
            <p:cNvSpPr txBox="1">
              <a:spLocks noChangeArrowheads="1"/>
            </p:cNvSpPr>
            <p:nvPr/>
          </p:nvSpPr>
          <p:spPr bwMode="auto">
            <a:xfrm>
              <a:off x="1085607" y="0"/>
              <a:ext cx="295275" cy="385373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600">
                  <a:effectLst/>
                  <a:latin typeface="Calibri"/>
                  <a:ea typeface="Times New Roman"/>
                  <a:cs typeface="Calibri"/>
                </a:rPr>
                <a:t>y</a:t>
              </a:r>
              <a:r>
                <a:rPr lang="hu-HU" sz="1600" baseline="-25000">
                  <a:effectLst/>
                  <a:latin typeface="Calibri"/>
                  <a:ea typeface="Times New Roman"/>
                  <a:cs typeface="Calibri"/>
                </a:rPr>
                <a:t>2</a:t>
              </a:r>
              <a:endParaRPr lang="hu-HU" sz="16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35" name="Text Box 3072"/>
            <p:cNvSpPr txBox="1">
              <a:spLocks noChangeArrowheads="1"/>
            </p:cNvSpPr>
            <p:nvPr/>
          </p:nvSpPr>
          <p:spPr bwMode="auto">
            <a:xfrm>
              <a:off x="1474337" y="0"/>
              <a:ext cx="295275" cy="39903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600">
                  <a:effectLst/>
                  <a:latin typeface="Calibri"/>
                  <a:ea typeface="Times New Roman"/>
                  <a:cs typeface="Calibri"/>
                </a:rPr>
                <a:t>y</a:t>
              </a:r>
              <a:r>
                <a:rPr lang="hu-HU" sz="1600" baseline="-25000">
                  <a:effectLst/>
                  <a:latin typeface="Calibri"/>
                  <a:ea typeface="Times New Roman"/>
                  <a:cs typeface="Calibri"/>
                </a:rPr>
                <a:t>3</a:t>
              </a:r>
              <a:endParaRPr lang="hu-HU" sz="16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36" name="Text Box 3072"/>
            <p:cNvSpPr txBox="1">
              <a:spLocks noChangeArrowheads="1"/>
            </p:cNvSpPr>
            <p:nvPr/>
          </p:nvSpPr>
          <p:spPr bwMode="auto">
            <a:xfrm>
              <a:off x="2182703" y="2062458"/>
              <a:ext cx="295275" cy="29329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x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grpSp>
          <p:nvGrpSpPr>
            <p:cNvPr id="37" name="Csoportba foglalás 36"/>
            <p:cNvGrpSpPr/>
            <p:nvPr/>
          </p:nvGrpSpPr>
          <p:grpSpPr>
            <a:xfrm>
              <a:off x="180000" y="355846"/>
              <a:ext cx="417195" cy="114935"/>
              <a:chOff x="0" y="0"/>
              <a:chExt cx="483079" cy="278639"/>
            </a:xfrm>
          </p:grpSpPr>
          <p:sp>
            <p:nvSpPr>
              <p:cNvPr id="50" name="Ív 49"/>
              <p:cNvSpPr/>
              <p:nvPr/>
            </p:nvSpPr>
            <p:spPr>
              <a:xfrm flipH="1">
                <a:off x="0" y="11220"/>
                <a:ext cx="257098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51" name="Ív 50"/>
              <p:cNvSpPr/>
              <p:nvPr/>
            </p:nvSpPr>
            <p:spPr>
              <a:xfrm flipH="1" flipV="1">
                <a:off x="0" y="11220"/>
                <a:ext cx="483079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52" name="Ív 51"/>
              <p:cNvSpPr/>
              <p:nvPr/>
            </p:nvSpPr>
            <p:spPr>
              <a:xfrm flipV="1">
                <a:off x="0" y="11220"/>
                <a:ext cx="483079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53" name="Ív 52"/>
              <p:cNvSpPr/>
              <p:nvPr/>
            </p:nvSpPr>
            <p:spPr>
              <a:xfrm>
                <a:off x="225981" y="11220"/>
                <a:ext cx="257098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cxnSp>
            <p:nvCxnSpPr>
              <p:cNvPr id="54" name="Egyenes összekötő nyíllal 53"/>
              <p:cNvCxnSpPr/>
              <p:nvPr/>
            </p:nvCxnSpPr>
            <p:spPr>
              <a:xfrm flipH="1" flipV="1">
                <a:off x="300926" y="0"/>
                <a:ext cx="82799" cy="1800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38" name="Csoportba foglalás 37"/>
            <p:cNvGrpSpPr/>
            <p:nvPr/>
          </p:nvGrpSpPr>
          <p:grpSpPr>
            <a:xfrm>
              <a:off x="964885" y="401063"/>
              <a:ext cx="417195" cy="114935"/>
              <a:chOff x="0" y="0"/>
              <a:chExt cx="483079" cy="278639"/>
            </a:xfrm>
          </p:grpSpPr>
          <p:sp>
            <p:nvSpPr>
              <p:cNvPr id="45" name="Ív 44"/>
              <p:cNvSpPr/>
              <p:nvPr/>
            </p:nvSpPr>
            <p:spPr>
              <a:xfrm flipH="1">
                <a:off x="0" y="11220"/>
                <a:ext cx="257098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6" name="Ív 45"/>
              <p:cNvSpPr/>
              <p:nvPr/>
            </p:nvSpPr>
            <p:spPr>
              <a:xfrm flipH="1" flipV="1">
                <a:off x="0" y="11220"/>
                <a:ext cx="483079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7" name="Ív 46"/>
              <p:cNvSpPr/>
              <p:nvPr/>
            </p:nvSpPr>
            <p:spPr>
              <a:xfrm flipV="1">
                <a:off x="0" y="11220"/>
                <a:ext cx="483079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8" name="Ív 47"/>
              <p:cNvSpPr/>
              <p:nvPr/>
            </p:nvSpPr>
            <p:spPr>
              <a:xfrm>
                <a:off x="225981" y="11220"/>
                <a:ext cx="257098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cxnSp>
            <p:nvCxnSpPr>
              <p:cNvPr id="49" name="Egyenes összekötő nyíllal 48"/>
              <p:cNvCxnSpPr/>
              <p:nvPr/>
            </p:nvCxnSpPr>
            <p:spPr>
              <a:xfrm flipH="1" flipV="1">
                <a:off x="300926" y="0"/>
                <a:ext cx="82799" cy="1800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39" name="Csoportba foglalás 38"/>
            <p:cNvGrpSpPr/>
            <p:nvPr/>
          </p:nvGrpSpPr>
          <p:grpSpPr>
            <a:xfrm>
              <a:off x="1404685" y="401063"/>
              <a:ext cx="417195" cy="114935"/>
              <a:chOff x="0" y="0"/>
              <a:chExt cx="483079" cy="278639"/>
            </a:xfrm>
          </p:grpSpPr>
          <p:sp>
            <p:nvSpPr>
              <p:cNvPr id="40" name="Ív 39"/>
              <p:cNvSpPr/>
              <p:nvPr/>
            </p:nvSpPr>
            <p:spPr>
              <a:xfrm flipH="1">
                <a:off x="0" y="11220"/>
                <a:ext cx="257098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1" name="Ív 40"/>
              <p:cNvSpPr/>
              <p:nvPr/>
            </p:nvSpPr>
            <p:spPr>
              <a:xfrm flipH="1" flipV="1">
                <a:off x="0" y="11220"/>
                <a:ext cx="483079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2" name="Ív 41"/>
              <p:cNvSpPr/>
              <p:nvPr/>
            </p:nvSpPr>
            <p:spPr>
              <a:xfrm flipV="1">
                <a:off x="0" y="11220"/>
                <a:ext cx="483079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3" name="Ív 42"/>
              <p:cNvSpPr/>
              <p:nvPr/>
            </p:nvSpPr>
            <p:spPr>
              <a:xfrm>
                <a:off x="225981" y="11220"/>
                <a:ext cx="257098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cxnSp>
            <p:nvCxnSpPr>
              <p:cNvPr id="44" name="Egyenes összekötő nyíllal 43"/>
              <p:cNvCxnSpPr/>
              <p:nvPr/>
            </p:nvCxnSpPr>
            <p:spPr>
              <a:xfrm flipH="1" flipV="1">
                <a:off x="300926" y="0"/>
                <a:ext cx="82799" cy="1800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pic>
        <p:nvPicPr>
          <p:cNvPr id="2" name="mecha_gy9_1_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6627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1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églalap 52"/>
          <p:cNvSpPr/>
          <p:nvPr/>
        </p:nvSpPr>
        <p:spPr>
          <a:xfrm>
            <a:off x="349119" y="332656"/>
            <a:ext cx="809204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Látható, hogy az y</a:t>
            </a:r>
            <a:r>
              <a:rPr lang="hu-HU" baseline="-25000" dirty="0"/>
              <a:t>2</a:t>
            </a:r>
            <a:r>
              <a:rPr lang="hu-HU" dirty="0"/>
              <a:t> tengelyre a legkisebb a tehetetlenségi nyomaték. </a:t>
            </a:r>
          </a:p>
          <a:p>
            <a:endParaRPr lang="hu-HU" sz="1400" dirty="0"/>
          </a:p>
          <a:p>
            <a:r>
              <a:rPr lang="hu-HU" dirty="0"/>
              <a:t>Számoljuk ki a tömegközéppont x koordinátáját</a:t>
            </a:r>
            <a:r>
              <a:rPr lang="hu-HU" dirty="0" smtClean="0"/>
              <a:t>:</a:t>
            </a:r>
          </a:p>
          <a:p>
            <a:endParaRPr lang="hu-HU" sz="1400" dirty="0"/>
          </a:p>
          <a:p>
            <a:r>
              <a:rPr lang="hu-HU" dirty="0" err="1"/>
              <a:t>x</a:t>
            </a:r>
            <a:r>
              <a:rPr lang="hu-HU" baseline="-25000" dirty="0" err="1"/>
              <a:t>s</a:t>
            </a:r>
            <a:r>
              <a:rPr lang="hu-HU" dirty="0"/>
              <a:t> = </a:t>
            </a:r>
            <a:r>
              <a:rPr lang="hu-HU" dirty="0">
                <a:sym typeface="Symbol"/>
              </a:rPr>
              <a:t></a:t>
            </a:r>
            <a:r>
              <a:rPr lang="hu-HU" dirty="0"/>
              <a:t>(</a:t>
            </a:r>
            <a:r>
              <a:rPr lang="hu-HU" dirty="0" err="1"/>
              <a:t>x</a:t>
            </a:r>
            <a:r>
              <a:rPr lang="hu-HU" baseline="-25000" dirty="0" err="1"/>
              <a:t>i</a:t>
            </a:r>
            <a:r>
              <a:rPr lang="hu-HU" dirty="0" err="1"/>
              <a:t>m</a:t>
            </a:r>
            <a:r>
              <a:rPr lang="hu-HU" baseline="-25000" dirty="0" err="1"/>
              <a:t>i</a:t>
            </a:r>
            <a:r>
              <a:rPr lang="hu-HU" dirty="0"/>
              <a:t>)/</a:t>
            </a:r>
            <a:r>
              <a:rPr lang="hu-HU" dirty="0">
                <a:sym typeface="Symbol"/>
              </a:rPr>
              <a:t></a:t>
            </a:r>
            <a:r>
              <a:rPr lang="hu-HU" dirty="0"/>
              <a:t>(m</a:t>
            </a:r>
            <a:r>
              <a:rPr lang="hu-HU" baseline="-25000" dirty="0"/>
              <a:t>i</a:t>
            </a:r>
            <a:r>
              <a:rPr lang="hu-HU" dirty="0"/>
              <a:t>) = (1</a:t>
            </a:r>
            <a:r>
              <a:rPr lang="hu-HU" dirty="0">
                <a:sym typeface="Symbol"/>
              </a:rPr>
              <a:t></a:t>
            </a:r>
            <a:r>
              <a:rPr lang="hu-HU" dirty="0"/>
              <a:t>4+2</a:t>
            </a:r>
            <a:r>
              <a:rPr lang="hu-HU" dirty="0">
                <a:sym typeface="Symbol"/>
              </a:rPr>
              <a:t></a:t>
            </a:r>
            <a:r>
              <a:rPr lang="hu-HU" dirty="0"/>
              <a:t>3+</a:t>
            </a:r>
            <a:r>
              <a:rPr lang="hu-HU" dirty="0" err="1"/>
              <a:t>3</a:t>
            </a:r>
            <a:r>
              <a:rPr lang="hu-HU" dirty="0">
                <a:sym typeface="Symbol"/>
              </a:rPr>
              <a:t></a:t>
            </a:r>
            <a:r>
              <a:rPr lang="hu-HU" dirty="0"/>
              <a:t>2+4</a:t>
            </a:r>
            <a:r>
              <a:rPr lang="hu-HU" dirty="0">
                <a:sym typeface="Symbol"/>
              </a:rPr>
              <a:t></a:t>
            </a:r>
            <a:r>
              <a:rPr lang="hu-HU" dirty="0"/>
              <a:t>1)/(4+3+2+1) = 2 m, </a:t>
            </a:r>
          </a:p>
          <a:p>
            <a:endParaRPr lang="hu-HU" sz="1400" dirty="0" smtClean="0"/>
          </a:p>
          <a:p>
            <a:r>
              <a:rPr lang="hu-HU" dirty="0" smtClean="0"/>
              <a:t>vagyis </a:t>
            </a:r>
            <a:r>
              <a:rPr lang="hu-HU" dirty="0"/>
              <a:t>az y</a:t>
            </a:r>
            <a:r>
              <a:rPr lang="hu-HU" baseline="-25000" dirty="0"/>
              <a:t>2</a:t>
            </a:r>
            <a:r>
              <a:rPr lang="hu-HU" dirty="0"/>
              <a:t> tengely éppen a tömegközépponton megy át, </a:t>
            </a:r>
            <a:endParaRPr lang="hu-HU" dirty="0" smtClean="0"/>
          </a:p>
          <a:p>
            <a:r>
              <a:rPr lang="hu-HU" dirty="0" smtClean="0"/>
              <a:t>vagyis </a:t>
            </a:r>
            <a:r>
              <a:rPr lang="hu-HU" dirty="0"/>
              <a:t>most  </a:t>
            </a:r>
            <a:r>
              <a:rPr lang="hu-HU" dirty="0">
                <a:sym typeface="Symbol"/>
              </a:rPr>
              <a:t></a:t>
            </a:r>
            <a:r>
              <a:rPr lang="hu-HU" baseline="-25000" dirty="0"/>
              <a:t>y2</a:t>
            </a:r>
            <a:r>
              <a:rPr lang="hu-HU" dirty="0"/>
              <a:t> = </a:t>
            </a:r>
            <a:r>
              <a:rPr lang="hu-HU" dirty="0">
                <a:sym typeface="Symbol"/>
              </a:rPr>
              <a:t></a:t>
            </a:r>
            <a:r>
              <a:rPr lang="hu-HU" baseline="-25000" dirty="0"/>
              <a:t>s</a:t>
            </a:r>
            <a:r>
              <a:rPr lang="hu-HU" dirty="0"/>
              <a:t>. </a:t>
            </a:r>
          </a:p>
          <a:p>
            <a:endParaRPr lang="hu-HU" dirty="0" smtClean="0"/>
          </a:p>
          <a:p>
            <a:r>
              <a:rPr lang="hu-HU" dirty="0" smtClean="0"/>
              <a:t>A </a:t>
            </a:r>
            <a:r>
              <a:rPr lang="hu-HU" dirty="0"/>
              <a:t>Steiner-tétel szerint a tömegközépponton átmenő tengelyre </a:t>
            </a:r>
            <a:endParaRPr lang="hu-HU" dirty="0" smtClean="0"/>
          </a:p>
          <a:p>
            <a:r>
              <a:rPr lang="hu-HU" dirty="0" smtClean="0"/>
              <a:t>vonatkoztatott </a:t>
            </a:r>
            <a:r>
              <a:rPr lang="hu-HU" dirty="0"/>
              <a:t>tehetetlenségi nyomaték a legkisebb (párhuzamos tengelyek esetén</a:t>
            </a:r>
            <a:r>
              <a:rPr lang="hu-HU" dirty="0" smtClean="0"/>
              <a:t>).</a:t>
            </a:r>
            <a:endParaRPr lang="hu-HU" dirty="0"/>
          </a:p>
        </p:txBody>
      </p:sp>
      <p:grpSp>
        <p:nvGrpSpPr>
          <p:cNvPr id="2" name="Vászon 55"/>
          <p:cNvGrpSpPr/>
          <p:nvPr/>
        </p:nvGrpSpPr>
        <p:grpSpPr>
          <a:xfrm>
            <a:off x="6228184" y="534041"/>
            <a:ext cx="2531745" cy="2486660"/>
            <a:chOff x="0" y="0"/>
            <a:chExt cx="2531745" cy="2486660"/>
          </a:xfrm>
        </p:grpSpPr>
        <p:sp>
          <p:nvSpPr>
            <p:cNvPr id="3" name="Téglalap 2"/>
            <p:cNvSpPr/>
            <p:nvPr/>
          </p:nvSpPr>
          <p:spPr>
            <a:xfrm>
              <a:off x="0" y="0"/>
              <a:ext cx="2531745" cy="2486660"/>
            </a:xfrm>
            <a:prstGeom prst="rect">
              <a:avLst/>
            </a:prstGeom>
            <a:noFill/>
          </p:spPr>
        </p:sp>
        <p:cxnSp>
          <p:nvCxnSpPr>
            <p:cNvPr id="4" name="AutoShape 3084"/>
            <p:cNvCxnSpPr>
              <a:cxnSpLocks noChangeShapeType="1"/>
            </p:cNvCxnSpPr>
            <p:nvPr/>
          </p:nvCxnSpPr>
          <p:spPr bwMode="auto">
            <a:xfrm>
              <a:off x="370205" y="2177164"/>
              <a:ext cx="1597660" cy="635"/>
            </a:xfrm>
            <a:prstGeom prst="straightConnector1">
              <a:avLst/>
            </a:prstGeom>
            <a:ln w="31750">
              <a:headEnd/>
              <a:tailEnd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AutoShape 3062"/>
            <p:cNvCxnSpPr>
              <a:cxnSpLocks noChangeShapeType="1"/>
            </p:cNvCxnSpPr>
            <p:nvPr/>
          </p:nvCxnSpPr>
          <p:spPr bwMode="auto">
            <a:xfrm flipV="1">
              <a:off x="1592554" y="302644"/>
              <a:ext cx="0" cy="197294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AutoShape 3062"/>
            <p:cNvCxnSpPr>
              <a:cxnSpLocks noChangeShapeType="1"/>
            </p:cNvCxnSpPr>
            <p:nvPr/>
          </p:nvCxnSpPr>
          <p:spPr bwMode="auto">
            <a:xfrm flipV="1">
              <a:off x="1188085" y="302644"/>
              <a:ext cx="0" cy="1972945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" name="AutoShape 3062"/>
            <p:cNvCxnSpPr>
              <a:cxnSpLocks noChangeShapeType="1"/>
            </p:cNvCxnSpPr>
            <p:nvPr/>
          </p:nvCxnSpPr>
          <p:spPr bwMode="auto">
            <a:xfrm flipV="1">
              <a:off x="306419" y="2174879"/>
              <a:ext cx="190800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AutoShape 3063"/>
            <p:cNvCxnSpPr>
              <a:cxnSpLocks noChangeShapeType="1"/>
            </p:cNvCxnSpPr>
            <p:nvPr/>
          </p:nvCxnSpPr>
          <p:spPr bwMode="auto">
            <a:xfrm>
              <a:off x="361950" y="683644"/>
              <a:ext cx="1597660" cy="0"/>
            </a:xfrm>
            <a:prstGeom prst="straightConnector1">
              <a:avLst/>
            </a:prstGeom>
            <a:ln w="31750">
              <a:headEnd/>
              <a:tailEnd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AutoShape 3064"/>
            <p:cNvCxnSpPr>
              <a:cxnSpLocks noChangeShapeType="1"/>
            </p:cNvCxnSpPr>
            <p:nvPr/>
          </p:nvCxnSpPr>
          <p:spPr bwMode="auto">
            <a:xfrm>
              <a:off x="1965960" y="690629"/>
              <a:ext cx="0" cy="1485900"/>
            </a:xfrm>
            <a:prstGeom prst="straightConnector1">
              <a:avLst/>
            </a:prstGeom>
            <a:ln w="31750">
              <a:headEnd/>
              <a:tailEnd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3065"/>
            <p:cNvSpPr>
              <a:spLocks noChangeArrowheads="1"/>
            </p:cNvSpPr>
            <p:nvPr/>
          </p:nvSpPr>
          <p:spPr bwMode="auto">
            <a:xfrm>
              <a:off x="1898015" y="623954"/>
              <a:ext cx="125730" cy="125730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12" name="Oval 3066"/>
            <p:cNvSpPr>
              <a:spLocks noChangeArrowheads="1"/>
            </p:cNvSpPr>
            <p:nvPr/>
          </p:nvSpPr>
          <p:spPr bwMode="auto">
            <a:xfrm>
              <a:off x="1523365" y="2104774"/>
              <a:ext cx="126365" cy="125730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13" name="Text Box 3067"/>
            <p:cNvSpPr txBox="1">
              <a:spLocks noChangeArrowheads="1"/>
            </p:cNvSpPr>
            <p:nvPr/>
          </p:nvSpPr>
          <p:spPr bwMode="auto">
            <a:xfrm>
              <a:off x="1170744" y="716921"/>
              <a:ext cx="348615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3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4" name="Text Box 3068"/>
            <p:cNvSpPr txBox="1">
              <a:spLocks noChangeArrowheads="1"/>
            </p:cNvSpPr>
            <p:nvPr/>
          </p:nvSpPr>
          <p:spPr bwMode="auto">
            <a:xfrm>
              <a:off x="1946972" y="732672"/>
              <a:ext cx="347980" cy="23558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1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5" name="Text Box 3069"/>
            <p:cNvSpPr txBox="1">
              <a:spLocks noChangeArrowheads="1"/>
            </p:cNvSpPr>
            <p:nvPr/>
          </p:nvSpPr>
          <p:spPr bwMode="auto">
            <a:xfrm>
              <a:off x="1456055" y="1921259"/>
              <a:ext cx="347980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2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6" name="Text Box 3070"/>
            <p:cNvSpPr txBox="1">
              <a:spLocks noChangeArrowheads="1"/>
            </p:cNvSpPr>
            <p:nvPr/>
          </p:nvSpPr>
          <p:spPr bwMode="auto">
            <a:xfrm>
              <a:off x="674848" y="1942799"/>
              <a:ext cx="347345" cy="23558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4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8" name="Text Box 3073"/>
            <p:cNvSpPr txBox="1">
              <a:spLocks noChangeArrowheads="1"/>
            </p:cNvSpPr>
            <p:nvPr/>
          </p:nvSpPr>
          <p:spPr bwMode="auto">
            <a:xfrm>
              <a:off x="1799590" y="2247649"/>
              <a:ext cx="413385" cy="2374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4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9" name="Text Box 3074"/>
            <p:cNvSpPr txBox="1">
              <a:spLocks noChangeArrowheads="1"/>
            </p:cNvSpPr>
            <p:nvPr/>
          </p:nvSpPr>
          <p:spPr bwMode="auto">
            <a:xfrm>
              <a:off x="77313" y="600830"/>
              <a:ext cx="413385" cy="2368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4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0" name="Text Box 3075"/>
            <p:cNvSpPr txBox="1">
              <a:spLocks noChangeArrowheads="1"/>
            </p:cNvSpPr>
            <p:nvPr/>
          </p:nvSpPr>
          <p:spPr bwMode="auto">
            <a:xfrm>
              <a:off x="176530" y="2145414"/>
              <a:ext cx="216535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0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21" name="AutoShape 3076"/>
            <p:cNvCxnSpPr>
              <a:cxnSpLocks noChangeShapeType="1"/>
            </p:cNvCxnSpPr>
            <p:nvPr/>
          </p:nvCxnSpPr>
          <p:spPr bwMode="auto">
            <a:xfrm>
              <a:off x="335915" y="1407544"/>
              <a:ext cx="6604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" name="Text Box 3077"/>
            <p:cNvSpPr txBox="1">
              <a:spLocks noChangeArrowheads="1"/>
            </p:cNvSpPr>
            <p:nvPr/>
          </p:nvSpPr>
          <p:spPr bwMode="auto">
            <a:xfrm>
              <a:off x="73660" y="1298959"/>
              <a:ext cx="413385" cy="2374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2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23" name="AutoShape 3078"/>
            <p:cNvCxnSpPr>
              <a:cxnSpLocks noChangeShapeType="1"/>
            </p:cNvCxnSpPr>
            <p:nvPr/>
          </p:nvCxnSpPr>
          <p:spPr bwMode="auto">
            <a:xfrm>
              <a:off x="1190625" y="2143509"/>
              <a:ext cx="0" cy="5905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" name="Oval 3080"/>
            <p:cNvSpPr>
              <a:spLocks noChangeArrowheads="1"/>
            </p:cNvSpPr>
            <p:nvPr/>
          </p:nvSpPr>
          <p:spPr bwMode="auto">
            <a:xfrm>
              <a:off x="737870" y="2106679"/>
              <a:ext cx="126365" cy="126365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25" name="Oval 3081"/>
            <p:cNvSpPr>
              <a:spLocks noChangeArrowheads="1"/>
            </p:cNvSpPr>
            <p:nvPr/>
          </p:nvSpPr>
          <p:spPr bwMode="auto">
            <a:xfrm>
              <a:off x="1120775" y="615064"/>
              <a:ext cx="125095" cy="125730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26" name="Text Box 3082"/>
            <p:cNvSpPr txBox="1">
              <a:spLocks noChangeArrowheads="1"/>
            </p:cNvSpPr>
            <p:nvPr/>
          </p:nvSpPr>
          <p:spPr bwMode="auto">
            <a:xfrm>
              <a:off x="645795" y="2247649"/>
              <a:ext cx="413385" cy="2368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1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7" name="Text Box 3083"/>
            <p:cNvSpPr txBox="1">
              <a:spLocks noChangeArrowheads="1"/>
            </p:cNvSpPr>
            <p:nvPr/>
          </p:nvSpPr>
          <p:spPr bwMode="auto">
            <a:xfrm>
              <a:off x="1059180" y="2247014"/>
              <a:ext cx="413385" cy="2368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2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28" name="AutoShape 3085"/>
            <p:cNvCxnSpPr>
              <a:cxnSpLocks noChangeShapeType="1"/>
            </p:cNvCxnSpPr>
            <p:nvPr/>
          </p:nvCxnSpPr>
          <p:spPr bwMode="auto">
            <a:xfrm>
              <a:off x="368935" y="677294"/>
              <a:ext cx="635" cy="1512000"/>
            </a:xfrm>
            <a:prstGeom prst="straightConnector1">
              <a:avLst/>
            </a:prstGeom>
            <a:ln w="38100">
              <a:headEnd/>
              <a:tailEnd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 Box 3073"/>
            <p:cNvSpPr txBox="1">
              <a:spLocks noChangeArrowheads="1"/>
            </p:cNvSpPr>
            <p:nvPr/>
          </p:nvSpPr>
          <p:spPr bwMode="auto">
            <a:xfrm>
              <a:off x="1443369" y="2247649"/>
              <a:ext cx="413385" cy="2374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3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30" name="Text Box 3072"/>
            <p:cNvSpPr txBox="1">
              <a:spLocks noChangeArrowheads="1"/>
            </p:cNvSpPr>
            <p:nvPr/>
          </p:nvSpPr>
          <p:spPr bwMode="auto">
            <a:xfrm>
              <a:off x="1085607" y="0"/>
              <a:ext cx="295275" cy="385373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600" dirty="0">
                  <a:solidFill>
                    <a:srgbClr val="FF0000"/>
                  </a:solidFill>
                  <a:effectLst/>
                  <a:latin typeface="Calibri"/>
                  <a:ea typeface="Times New Roman"/>
                  <a:cs typeface="Calibri"/>
                </a:rPr>
                <a:t>y</a:t>
              </a:r>
              <a:r>
                <a:rPr lang="hu-HU" sz="1600" baseline="-25000" dirty="0">
                  <a:solidFill>
                    <a:srgbClr val="FF0000"/>
                  </a:solidFill>
                  <a:effectLst/>
                  <a:latin typeface="Calibri"/>
                  <a:ea typeface="Times New Roman"/>
                  <a:cs typeface="Calibri"/>
                </a:rPr>
                <a:t>2</a:t>
              </a:r>
              <a:endParaRPr lang="hu-HU" sz="1600" dirty="0">
                <a:solidFill>
                  <a:srgbClr val="FF0000"/>
                </a:solidFill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31" name="Text Box 3072"/>
            <p:cNvSpPr txBox="1">
              <a:spLocks noChangeArrowheads="1"/>
            </p:cNvSpPr>
            <p:nvPr/>
          </p:nvSpPr>
          <p:spPr bwMode="auto">
            <a:xfrm>
              <a:off x="1474337" y="0"/>
              <a:ext cx="295275" cy="39903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600">
                  <a:effectLst/>
                  <a:latin typeface="Calibri"/>
                  <a:ea typeface="Times New Roman"/>
                  <a:cs typeface="Calibri"/>
                </a:rPr>
                <a:t>y</a:t>
              </a:r>
              <a:r>
                <a:rPr lang="hu-HU" sz="1600" baseline="-25000">
                  <a:effectLst/>
                  <a:latin typeface="Calibri"/>
                  <a:ea typeface="Times New Roman"/>
                  <a:cs typeface="Calibri"/>
                </a:rPr>
                <a:t>3</a:t>
              </a:r>
              <a:endParaRPr lang="hu-HU" sz="16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32" name="Text Box 3072"/>
            <p:cNvSpPr txBox="1">
              <a:spLocks noChangeArrowheads="1"/>
            </p:cNvSpPr>
            <p:nvPr/>
          </p:nvSpPr>
          <p:spPr bwMode="auto">
            <a:xfrm>
              <a:off x="2182703" y="2062458"/>
              <a:ext cx="295275" cy="29329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x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grpSp>
          <p:nvGrpSpPr>
            <p:cNvPr id="34" name="Csoportba foglalás 33"/>
            <p:cNvGrpSpPr/>
            <p:nvPr/>
          </p:nvGrpSpPr>
          <p:grpSpPr>
            <a:xfrm>
              <a:off x="964885" y="401063"/>
              <a:ext cx="417195" cy="114935"/>
              <a:chOff x="0" y="0"/>
              <a:chExt cx="483079" cy="278639"/>
            </a:xfrm>
          </p:grpSpPr>
          <p:sp>
            <p:nvSpPr>
              <p:cNvPr id="41" name="Ív 40"/>
              <p:cNvSpPr/>
              <p:nvPr/>
            </p:nvSpPr>
            <p:spPr>
              <a:xfrm flipH="1">
                <a:off x="0" y="11220"/>
                <a:ext cx="257098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2" name="Ív 41"/>
              <p:cNvSpPr/>
              <p:nvPr/>
            </p:nvSpPr>
            <p:spPr>
              <a:xfrm flipH="1" flipV="1">
                <a:off x="0" y="11220"/>
                <a:ext cx="483079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3" name="Ív 42"/>
              <p:cNvSpPr/>
              <p:nvPr/>
            </p:nvSpPr>
            <p:spPr>
              <a:xfrm flipV="1">
                <a:off x="0" y="11220"/>
                <a:ext cx="483079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4" name="Ív 43"/>
              <p:cNvSpPr/>
              <p:nvPr/>
            </p:nvSpPr>
            <p:spPr>
              <a:xfrm>
                <a:off x="225981" y="11220"/>
                <a:ext cx="257098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cxnSp>
            <p:nvCxnSpPr>
              <p:cNvPr id="45" name="Egyenes összekötő nyíllal 44"/>
              <p:cNvCxnSpPr/>
              <p:nvPr/>
            </p:nvCxnSpPr>
            <p:spPr>
              <a:xfrm flipH="1" flipV="1">
                <a:off x="300926" y="0"/>
                <a:ext cx="82799" cy="1800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35" name="Csoportba foglalás 34"/>
            <p:cNvGrpSpPr/>
            <p:nvPr/>
          </p:nvGrpSpPr>
          <p:grpSpPr>
            <a:xfrm>
              <a:off x="1404685" y="401063"/>
              <a:ext cx="417195" cy="114935"/>
              <a:chOff x="0" y="0"/>
              <a:chExt cx="483079" cy="278639"/>
            </a:xfrm>
          </p:grpSpPr>
          <p:sp>
            <p:nvSpPr>
              <p:cNvPr id="36" name="Ív 35"/>
              <p:cNvSpPr/>
              <p:nvPr/>
            </p:nvSpPr>
            <p:spPr>
              <a:xfrm flipH="1">
                <a:off x="0" y="11220"/>
                <a:ext cx="257098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37" name="Ív 36"/>
              <p:cNvSpPr/>
              <p:nvPr/>
            </p:nvSpPr>
            <p:spPr>
              <a:xfrm flipH="1" flipV="1">
                <a:off x="0" y="11220"/>
                <a:ext cx="483079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38" name="Ív 37"/>
              <p:cNvSpPr/>
              <p:nvPr/>
            </p:nvSpPr>
            <p:spPr>
              <a:xfrm flipV="1">
                <a:off x="0" y="11220"/>
                <a:ext cx="483079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39" name="Ív 38"/>
              <p:cNvSpPr/>
              <p:nvPr/>
            </p:nvSpPr>
            <p:spPr>
              <a:xfrm>
                <a:off x="225981" y="11220"/>
                <a:ext cx="257098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cxnSp>
            <p:nvCxnSpPr>
              <p:cNvPr id="40" name="Egyenes összekötő nyíllal 39"/>
              <p:cNvCxnSpPr/>
              <p:nvPr/>
            </p:nvCxnSpPr>
            <p:spPr>
              <a:xfrm flipH="1" flipV="1">
                <a:off x="300926" y="0"/>
                <a:ext cx="82799" cy="1800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54" name="Téglalap 53"/>
          <p:cNvSpPr/>
          <p:nvPr/>
        </p:nvSpPr>
        <p:spPr>
          <a:xfrm>
            <a:off x="349447" y="3181032"/>
            <a:ext cx="817368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A másik két tengelyre vonatkozó tehetetlenségi nyomatékot számolhatjuk a Steiner-tétel alkalmazásával:</a:t>
            </a:r>
          </a:p>
          <a:p>
            <a:r>
              <a:rPr lang="hu-HU" dirty="0" smtClean="0">
                <a:sym typeface="Symbol"/>
              </a:rPr>
              <a:t>   </a:t>
            </a:r>
            <a:r>
              <a:rPr lang="hu-HU" baseline="-25000" dirty="0" smtClean="0"/>
              <a:t>p</a:t>
            </a:r>
            <a:r>
              <a:rPr lang="hu-HU" dirty="0" smtClean="0"/>
              <a:t> = </a:t>
            </a:r>
            <a:r>
              <a:rPr lang="hu-HU" dirty="0" smtClean="0">
                <a:sym typeface="Symbol"/>
              </a:rPr>
              <a:t></a:t>
            </a:r>
            <a:r>
              <a:rPr lang="hu-HU" baseline="-25000" dirty="0" smtClean="0"/>
              <a:t>s</a:t>
            </a:r>
            <a:r>
              <a:rPr lang="hu-HU" dirty="0" smtClean="0"/>
              <a:t> + (</a:t>
            </a:r>
            <a:r>
              <a:rPr lang="hu-HU" dirty="0" smtClean="0">
                <a:sym typeface="Symbol"/>
              </a:rPr>
              <a:t></a:t>
            </a:r>
            <a:r>
              <a:rPr lang="hu-HU" dirty="0" smtClean="0"/>
              <a:t>m</a:t>
            </a:r>
            <a:r>
              <a:rPr lang="hu-HU" baseline="-25000" dirty="0" smtClean="0"/>
              <a:t>i</a:t>
            </a:r>
            <a:r>
              <a:rPr lang="hu-HU" dirty="0" smtClean="0"/>
              <a:t>)</a:t>
            </a:r>
            <a:r>
              <a:rPr lang="hu-HU" dirty="0" smtClean="0">
                <a:sym typeface="Symbol"/>
              </a:rPr>
              <a:t></a:t>
            </a:r>
            <a:r>
              <a:rPr lang="hu-HU" dirty="0" smtClean="0"/>
              <a:t>d</a:t>
            </a:r>
            <a:r>
              <a:rPr lang="hu-HU" baseline="30000" dirty="0" smtClean="0"/>
              <a:t>2</a:t>
            </a:r>
            <a:r>
              <a:rPr lang="hu-HU" dirty="0" smtClean="0"/>
              <a:t> , </a:t>
            </a:r>
          </a:p>
          <a:p>
            <a:r>
              <a:rPr lang="hu-HU" dirty="0"/>
              <a:t> </a:t>
            </a:r>
            <a:r>
              <a:rPr lang="hu-HU" dirty="0" smtClean="0"/>
              <a:t>                  ahol a d a távolság a súlyponton átmenő ill. a másik tengely között.</a:t>
            </a:r>
          </a:p>
          <a:p>
            <a:r>
              <a:rPr lang="hu-HU" dirty="0" smtClean="0"/>
              <a:t>A tömegközéppont </a:t>
            </a:r>
            <a:r>
              <a:rPr lang="hu-HU" dirty="0" err="1" smtClean="0"/>
              <a:t>x</a:t>
            </a:r>
            <a:r>
              <a:rPr lang="hu-HU" baseline="-25000" dirty="0" err="1" smtClean="0"/>
              <a:t>s</a:t>
            </a:r>
            <a:r>
              <a:rPr lang="hu-HU" dirty="0" smtClean="0"/>
              <a:t> = 2 m, az ezen átmenő tengelyre vonatkoztatott tehetetlenségi nyomaték </a:t>
            </a:r>
            <a:r>
              <a:rPr lang="hu-HU" dirty="0" smtClean="0">
                <a:sym typeface="Symbol"/>
              </a:rPr>
              <a:t></a:t>
            </a:r>
            <a:r>
              <a:rPr lang="hu-HU" baseline="-25000" dirty="0" smtClean="0"/>
              <a:t>s</a:t>
            </a:r>
            <a:r>
              <a:rPr lang="hu-HU" dirty="0" smtClean="0"/>
              <a:t> = 10 kgm</a:t>
            </a:r>
            <a:r>
              <a:rPr lang="hu-HU" baseline="30000" dirty="0" smtClean="0"/>
              <a:t>2</a:t>
            </a:r>
            <a:r>
              <a:rPr lang="hu-HU" dirty="0" smtClean="0"/>
              <a:t>; </a:t>
            </a:r>
            <a:r>
              <a:rPr lang="hu-HU" dirty="0" smtClean="0">
                <a:sym typeface="Symbol"/>
              </a:rPr>
              <a:t></a:t>
            </a:r>
            <a:r>
              <a:rPr lang="hu-HU" dirty="0" smtClean="0"/>
              <a:t>m</a:t>
            </a:r>
            <a:r>
              <a:rPr lang="hu-HU" baseline="-25000" dirty="0" smtClean="0"/>
              <a:t>i</a:t>
            </a:r>
            <a:r>
              <a:rPr lang="hu-HU" dirty="0" smtClean="0"/>
              <a:t> = 4+3+2+1 = 10 kg;</a:t>
            </a:r>
          </a:p>
          <a:p>
            <a:endParaRPr lang="hu-HU" dirty="0" smtClean="0"/>
          </a:p>
          <a:p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az y</a:t>
            </a:r>
            <a:r>
              <a:rPr lang="hu-HU" baseline="-25000" dirty="0" smtClean="0">
                <a:solidFill>
                  <a:schemeClr val="bg1">
                    <a:lumMod val="65000"/>
                  </a:schemeClr>
                </a:solidFill>
              </a:rPr>
              <a:t>1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 tengely távolsága a súlyponton átmenő y</a:t>
            </a:r>
            <a:r>
              <a:rPr lang="hu-HU" baseline="-25000" dirty="0" smtClean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 tengelytől d</a:t>
            </a:r>
            <a:r>
              <a:rPr lang="hu-HU" baseline="-25000" dirty="0" smtClean="0">
                <a:solidFill>
                  <a:schemeClr val="bg1">
                    <a:lumMod val="65000"/>
                  </a:schemeClr>
                </a:solidFill>
              </a:rPr>
              <a:t>1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 = │x</a:t>
            </a:r>
            <a:r>
              <a:rPr lang="hu-HU" baseline="-25000" dirty="0" smtClean="0">
                <a:solidFill>
                  <a:schemeClr val="bg1">
                    <a:lumMod val="65000"/>
                  </a:schemeClr>
                </a:solidFill>
              </a:rPr>
              <a:t>1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 – </a:t>
            </a:r>
            <a:r>
              <a:rPr lang="hu-HU" dirty="0" err="1" smtClean="0">
                <a:solidFill>
                  <a:schemeClr val="bg1">
                    <a:lumMod val="65000"/>
                  </a:schemeClr>
                </a:solidFill>
              </a:rPr>
              <a:t>x</a:t>
            </a:r>
            <a:r>
              <a:rPr lang="hu-HU" baseline="-25000" dirty="0" err="1" smtClean="0">
                <a:solidFill>
                  <a:schemeClr val="bg1">
                    <a:lumMod val="65000"/>
                  </a:schemeClr>
                </a:solidFill>
              </a:rPr>
              <a:t>s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│ = 2 m:</a:t>
            </a:r>
          </a:p>
          <a:p>
            <a:r>
              <a:rPr lang="hu-HU" dirty="0" smtClean="0">
                <a:solidFill>
                  <a:schemeClr val="bg1">
                    <a:lumMod val="65000"/>
                  </a:schemeClr>
                </a:solidFill>
                <a:sym typeface="Symbol"/>
              </a:rPr>
              <a:t>   </a:t>
            </a:r>
            <a:r>
              <a:rPr lang="hu-HU" baseline="-25000" dirty="0" smtClean="0">
                <a:solidFill>
                  <a:schemeClr val="bg1">
                    <a:lumMod val="65000"/>
                  </a:schemeClr>
                </a:solidFill>
              </a:rPr>
              <a:t>y1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 = 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  <a:sym typeface="Symbol"/>
              </a:rPr>
              <a:t></a:t>
            </a:r>
            <a:r>
              <a:rPr lang="hu-HU" baseline="-25000" dirty="0" smtClean="0">
                <a:solidFill>
                  <a:schemeClr val="bg1">
                    <a:lumMod val="65000"/>
                  </a:schemeClr>
                </a:solidFill>
              </a:rPr>
              <a:t>s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 + (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  <a:sym typeface="Symbol"/>
              </a:rPr>
              <a:t>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m</a:t>
            </a:r>
            <a:r>
              <a:rPr lang="hu-HU" baseline="-25000" dirty="0" smtClean="0">
                <a:solidFill>
                  <a:schemeClr val="bg1">
                    <a:lumMod val="65000"/>
                  </a:schemeClr>
                </a:solidFill>
              </a:rPr>
              <a:t>i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)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  <a:sym typeface="Symbol"/>
              </a:rPr>
              <a:t>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d</a:t>
            </a:r>
            <a:r>
              <a:rPr lang="hu-HU" baseline="-25000" dirty="0" smtClean="0">
                <a:solidFill>
                  <a:schemeClr val="bg1">
                    <a:lumMod val="65000"/>
                  </a:schemeClr>
                </a:solidFill>
              </a:rPr>
              <a:t>1</a:t>
            </a:r>
            <a:r>
              <a:rPr lang="hu-HU" baseline="30000" dirty="0" smtClean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 = 10 + </a:t>
            </a:r>
            <a:r>
              <a:rPr lang="hu-HU" dirty="0" err="1" smtClean="0">
                <a:solidFill>
                  <a:schemeClr val="bg1">
                    <a:lumMod val="65000"/>
                  </a:schemeClr>
                </a:solidFill>
              </a:rPr>
              <a:t>10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  <a:sym typeface="Symbol"/>
              </a:rPr>
              <a:t>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hu-HU" baseline="30000" dirty="0" smtClean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 = 10 + 40 = 50 kgm</a:t>
            </a:r>
            <a:r>
              <a:rPr lang="hu-HU" baseline="30000" dirty="0" smtClean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endParaRPr lang="hu-HU" dirty="0" smtClean="0"/>
          </a:p>
          <a:p>
            <a:r>
              <a:rPr lang="hu-HU" dirty="0" smtClean="0"/>
              <a:t>az y</a:t>
            </a:r>
            <a:r>
              <a:rPr lang="hu-HU" baseline="-25000" dirty="0" smtClean="0"/>
              <a:t>3</a:t>
            </a:r>
            <a:r>
              <a:rPr lang="hu-HU" dirty="0" smtClean="0"/>
              <a:t> tengely távolsága a súlyponton átmenő y</a:t>
            </a:r>
            <a:r>
              <a:rPr lang="hu-HU" baseline="-25000" dirty="0" smtClean="0"/>
              <a:t>2</a:t>
            </a:r>
            <a:r>
              <a:rPr lang="hu-HU" dirty="0" smtClean="0"/>
              <a:t> tengelytől d</a:t>
            </a:r>
            <a:r>
              <a:rPr lang="hu-HU" baseline="-25000" dirty="0" smtClean="0"/>
              <a:t>3</a:t>
            </a:r>
            <a:r>
              <a:rPr lang="hu-HU" dirty="0" smtClean="0"/>
              <a:t> = │x</a:t>
            </a:r>
            <a:r>
              <a:rPr lang="hu-HU" baseline="-25000" dirty="0" smtClean="0"/>
              <a:t>3</a:t>
            </a:r>
            <a:r>
              <a:rPr lang="hu-HU" dirty="0" smtClean="0"/>
              <a:t> – </a:t>
            </a:r>
            <a:r>
              <a:rPr lang="hu-HU" dirty="0" err="1" smtClean="0"/>
              <a:t>x</a:t>
            </a:r>
            <a:r>
              <a:rPr lang="hu-HU" baseline="-25000" dirty="0" err="1" smtClean="0"/>
              <a:t>s</a:t>
            </a:r>
            <a:r>
              <a:rPr lang="hu-HU" dirty="0" smtClean="0"/>
              <a:t>│ = 1 m: </a:t>
            </a:r>
          </a:p>
          <a:p>
            <a:r>
              <a:rPr lang="hu-HU" dirty="0" smtClean="0">
                <a:sym typeface="Symbol"/>
              </a:rPr>
              <a:t>   </a:t>
            </a:r>
            <a:r>
              <a:rPr lang="hu-HU" baseline="-25000" dirty="0" smtClean="0"/>
              <a:t>y3</a:t>
            </a:r>
            <a:r>
              <a:rPr lang="hu-HU" dirty="0" smtClean="0"/>
              <a:t> = </a:t>
            </a:r>
            <a:r>
              <a:rPr lang="hu-HU" dirty="0" smtClean="0">
                <a:sym typeface="Symbol"/>
              </a:rPr>
              <a:t></a:t>
            </a:r>
            <a:r>
              <a:rPr lang="hu-HU" baseline="-25000" dirty="0" smtClean="0"/>
              <a:t>s</a:t>
            </a:r>
            <a:r>
              <a:rPr lang="hu-HU" dirty="0" smtClean="0"/>
              <a:t> + (</a:t>
            </a:r>
            <a:r>
              <a:rPr lang="hu-HU" dirty="0" smtClean="0">
                <a:sym typeface="Symbol"/>
              </a:rPr>
              <a:t></a:t>
            </a:r>
            <a:r>
              <a:rPr lang="hu-HU" dirty="0" smtClean="0"/>
              <a:t>m</a:t>
            </a:r>
            <a:r>
              <a:rPr lang="hu-HU" baseline="-25000" dirty="0" smtClean="0"/>
              <a:t>i</a:t>
            </a:r>
            <a:r>
              <a:rPr lang="hu-HU" dirty="0" smtClean="0"/>
              <a:t>)</a:t>
            </a:r>
            <a:r>
              <a:rPr lang="hu-HU" dirty="0" smtClean="0">
                <a:sym typeface="Symbol"/>
              </a:rPr>
              <a:t></a:t>
            </a:r>
            <a:r>
              <a:rPr lang="hu-HU" dirty="0" smtClean="0"/>
              <a:t>d</a:t>
            </a:r>
            <a:r>
              <a:rPr lang="hu-HU" baseline="-25000" dirty="0" smtClean="0"/>
              <a:t>3</a:t>
            </a:r>
            <a:r>
              <a:rPr lang="hu-HU" baseline="30000" dirty="0" smtClean="0"/>
              <a:t>2</a:t>
            </a:r>
            <a:r>
              <a:rPr lang="hu-HU" dirty="0" smtClean="0"/>
              <a:t> = 10 + </a:t>
            </a:r>
            <a:r>
              <a:rPr lang="hu-HU" dirty="0" err="1" smtClean="0"/>
              <a:t>10</a:t>
            </a:r>
            <a:r>
              <a:rPr lang="hu-HU" dirty="0" smtClean="0">
                <a:sym typeface="Symbol"/>
              </a:rPr>
              <a:t></a:t>
            </a:r>
            <a:r>
              <a:rPr lang="hu-HU" dirty="0" smtClean="0"/>
              <a:t>1</a:t>
            </a:r>
            <a:r>
              <a:rPr lang="hu-HU" baseline="30000" dirty="0" smtClean="0"/>
              <a:t>2</a:t>
            </a:r>
            <a:r>
              <a:rPr lang="hu-HU" dirty="0" smtClean="0"/>
              <a:t> = 10 + </a:t>
            </a:r>
            <a:r>
              <a:rPr lang="hu-HU" dirty="0" err="1" smtClean="0"/>
              <a:t>10</a:t>
            </a:r>
            <a:r>
              <a:rPr lang="hu-HU" dirty="0" smtClean="0"/>
              <a:t> = 20 kgm</a:t>
            </a:r>
            <a:r>
              <a:rPr lang="hu-HU" baseline="30000" dirty="0" smtClean="0"/>
              <a:t>2</a:t>
            </a:r>
            <a:r>
              <a:rPr lang="hu-HU" dirty="0" smtClean="0"/>
              <a:t>.</a:t>
            </a:r>
            <a:endParaRPr lang="hu-HU" dirty="0"/>
          </a:p>
        </p:txBody>
      </p:sp>
      <p:pic>
        <p:nvPicPr>
          <p:cNvPr id="8" name="mecha_gy9_1_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3886" y="5301208"/>
            <a:ext cx="736848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16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Vászon 55"/>
          <p:cNvGrpSpPr/>
          <p:nvPr/>
        </p:nvGrpSpPr>
        <p:grpSpPr>
          <a:xfrm>
            <a:off x="6228184" y="534041"/>
            <a:ext cx="2531745" cy="2486660"/>
            <a:chOff x="0" y="0"/>
            <a:chExt cx="2531745" cy="2486660"/>
          </a:xfrm>
        </p:grpSpPr>
        <p:sp>
          <p:nvSpPr>
            <p:cNvPr id="3" name="Téglalap 2"/>
            <p:cNvSpPr/>
            <p:nvPr/>
          </p:nvSpPr>
          <p:spPr>
            <a:xfrm>
              <a:off x="0" y="0"/>
              <a:ext cx="2531745" cy="2486660"/>
            </a:xfrm>
            <a:prstGeom prst="rect">
              <a:avLst/>
            </a:prstGeom>
            <a:noFill/>
          </p:spPr>
        </p:sp>
        <p:cxnSp>
          <p:nvCxnSpPr>
            <p:cNvPr id="4" name="AutoShape 3084"/>
            <p:cNvCxnSpPr>
              <a:cxnSpLocks noChangeShapeType="1"/>
            </p:cNvCxnSpPr>
            <p:nvPr/>
          </p:nvCxnSpPr>
          <p:spPr bwMode="auto">
            <a:xfrm>
              <a:off x="370205" y="2177164"/>
              <a:ext cx="1597660" cy="635"/>
            </a:xfrm>
            <a:prstGeom prst="straightConnector1">
              <a:avLst/>
            </a:prstGeom>
            <a:ln w="31750">
              <a:headEnd/>
              <a:tailEnd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AutoShape 3062"/>
            <p:cNvCxnSpPr>
              <a:cxnSpLocks noChangeShapeType="1"/>
            </p:cNvCxnSpPr>
            <p:nvPr/>
          </p:nvCxnSpPr>
          <p:spPr bwMode="auto">
            <a:xfrm flipV="1">
              <a:off x="1592554" y="302644"/>
              <a:ext cx="0" cy="197294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AutoShape 3062"/>
            <p:cNvCxnSpPr>
              <a:cxnSpLocks noChangeShapeType="1"/>
            </p:cNvCxnSpPr>
            <p:nvPr/>
          </p:nvCxnSpPr>
          <p:spPr bwMode="auto">
            <a:xfrm flipV="1">
              <a:off x="1188085" y="302644"/>
              <a:ext cx="0" cy="1972945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" name="AutoShape 3062"/>
            <p:cNvCxnSpPr>
              <a:cxnSpLocks noChangeShapeType="1"/>
            </p:cNvCxnSpPr>
            <p:nvPr/>
          </p:nvCxnSpPr>
          <p:spPr bwMode="auto">
            <a:xfrm flipV="1">
              <a:off x="306419" y="2174879"/>
              <a:ext cx="190800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AutoShape 3062"/>
            <p:cNvCxnSpPr>
              <a:cxnSpLocks noChangeShapeType="1"/>
            </p:cNvCxnSpPr>
            <p:nvPr/>
          </p:nvCxnSpPr>
          <p:spPr bwMode="auto">
            <a:xfrm flipV="1">
              <a:off x="368935" y="316268"/>
              <a:ext cx="0" cy="197294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AutoShape 3063"/>
            <p:cNvCxnSpPr>
              <a:cxnSpLocks noChangeShapeType="1"/>
            </p:cNvCxnSpPr>
            <p:nvPr/>
          </p:nvCxnSpPr>
          <p:spPr bwMode="auto">
            <a:xfrm>
              <a:off x="361950" y="683644"/>
              <a:ext cx="1597660" cy="0"/>
            </a:xfrm>
            <a:prstGeom prst="straightConnector1">
              <a:avLst/>
            </a:prstGeom>
            <a:ln w="31750">
              <a:headEnd/>
              <a:tailEnd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AutoShape 3064"/>
            <p:cNvCxnSpPr>
              <a:cxnSpLocks noChangeShapeType="1"/>
            </p:cNvCxnSpPr>
            <p:nvPr/>
          </p:nvCxnSpPr>
          <p:spPr bwMode="auto">
            <a:xfrm>
              <a:off x="1965960" y="690629"/>
              <a:ext cx="0" cy="1485900"/>
            </a:xfrm>
            <a:prstGeom prst="straightConnector1">
              <a:avLst/>
            </a:prstGeom>
            <a:ln w="31750">
              <a:headEnd/>
              <a:tailEnd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3065"/>
            <p:cNvSpPr>
              <a:spLocks noChangeArrowheads="1"/>
            </p:cNvSpPr>
            <p:nvPr/>
          </p:nvSpPr>
          <p:spPr bwMode="auto">
            <a:xfrm>
              <a:off x="1898015" y="623954"/>
              <a:ext cx="125730" cy="125730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12" name="Oval 3066"/>
            <p:cNvSpPr>
              <a:spLocks noChangeArrowheads="1"/>
            </p:cNvSpPr>
            <p:nvPr/>
          </p:nvSpPr>
          <p:spPr bwMode="auto">
            <a:xfrm>
              <a:off x="1523365" y="2104774"/>
              <a:ext cx="126365" cy="125730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13" name="Text Box 3067"/>
            <p:cNvSpPr txBox="1">
              <a:spLocks noChangeArrowheads="1"/>
            </p:cNvSpPr>
            <p:nvPr/>
          </p:nvSpPr>
          <p:spPr bwMode="auto">
            <a:xfrm>
              <a:off x="1170744" y="716921"/>
              <a:ext cx="348615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3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4" name="Text Box 3068"/>
            <p:cNvSpPr txBox="1">
              <a:spLocks noChangeArrowheads="1"/>
            </p:cNvSpPr>
            <p:nvPr/>
          </p:nvSpPr>
          <p:spPr bwMode="auto">
            <a:xfrm>
              <a:off x="1946972" y="732672"/>
              <a:ext cx="347980" cy="23558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1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5" name="Text Box 3069"/>
            <p:cNvSpPr txBox="1">
              <a:spLocks noChangeArrowheads="1"/>
            </p:cNvSpPr>
            <p:nvPr/>
          </p:nvSpPr>
          <p:spPr bwMode="auto">
            <a:xfrm>
              <a:off x="1456055" y="1921259"/>
              <a:ext cx="347980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2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6" name="Text Box 3070"/>
            <p:cNvSpPr txBox="1">
              <a:spLocks noChangeArrowheads="1"/>
            </p:cNvSpPr>
            <p:nvPr/>
          </p:nvSpPr>
          <p:spPr bwMode="auto">
            <a:xfrm>
              <a:off x="674848" y="1942799"/>
              <a:ext cx="347345" cy="23558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4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7" name="Text Box 3072"/>
            <p:cNvSpPr txBox="1">
              <a:spLocks noChangeArrowheads="1"/>
            </p:cNvSpPr>
            <p:nvPr/>
          </p:nvSpPr>
          <p:spPr bwMode="auto">
            <a:xfrm>
              <a:off x="264451" y="0"/>
              <a:ext cx="295275" cy="40044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600" dirty="0">
                  <a:effectLst/>
                  <a:latin typeface="Calibri"/>
                  <a:ea typeface="Times New Roman"/>
                  <a:cs typeface="Calibri"/>
                </a:rPr>
                <a:t>y</a:t>
              </a:r>
              <a:r>
                <a:rPr lang="hu-HU" sz="1600" baseline="-25000" dirty="0">
                  <a:effectLst/>
                  <a:latin typeface="Calibri"/>
                  <a:ea typeface="Times New Roman"/>
                  <a:cs typeface="Calibri"/>
                </a:rPr>
                <a:t>1</a:t>
              </a:r>
              <a:endParaRPr lang="hu-HU" sz="1600" dirty="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8" name="Text Box 3073"/>
            <p:cNvSpPr txBox="1">
              <a:spLocks noChangeArrowheads="1"/>
            </p:cNvSpPr>
            <p:nvPr/>
          </p:nvSpPr>
          <p:spPr bwMode="auto">
            <a:xfrm>
              <a:off x="1799590" y="2247649"/>
              <a:ext cx="413385" cy="2374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4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9" name="Text Box 3074"/>
            <p:cNvSpPr txBox="1">
              <a:spLocks noChangeArrowheads="1"/>
            </p:cNvSpPr>
            <p:nvPr/>
          </p:nvSpPr>
          <p:spPr bwMode="auto">
            <a:xfrm>
              <a:off x="77313" y="600830"/>
              <a:ext cx="413385" cy="2368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4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0" name="Text Box 3075"/>
            <p:cNvSpPr txBox="1">
              <a:spLocks noChangeArrowheads="1"/>
            </p:cNvSpPr>
            <p:nvPr/>
          </p:nvSpPr>
          <p:spPr bwMode="auto">
            <a:xfrm>
              <a:off x="176530" y="2145414"/>
              <a:ext cx="216535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0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21" name="AutoShape 3076"/>
            <p:cNvCxnSpPr>
              <a:cxnSpLocks noChangeShapeType="1"/>
            </p:cNvCxnSpPr>
            <p:nvPr/>
          </p:nvCxnSpPr>
          <p:spPr bwMode="auto">
            <a:xfrm>
              <a:off x="335915" y="1407544"/>
              <a:ext cx="6604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" name="Text Box 3077"/>
            <p:cNvSpPr txBox="1">
              <a:spLocks noChangeArrowheads="1"/>
            </p:cNvSpPr>
            <p:nvPr/>
          </p:nvSpPr>
          <p:spPr bwMode="auto">
            <a:xfrm>
              <a:off x="73660" y="1298959"/>
              <a:ext cx="413385" cy="2374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2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23" name="AutoShape 3078"/>
            <p:cNvCxnSpPr>
              <a:cxnSpLocks noChangeShapeType="1"/>
            </p:cNvCxnSpPr>
            <p:nvPr/>
          </p:nvCxnSpPr>
          <p:spPr bwMode="auto">
            <a:xfrm>
              <a:off x="1190625" y="2143509"/>
              <a:ext cx="0" cy="5905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" name="Oval 3080"/>
            <p:cNvSpPr>
              <a:spLocks noChangeArrowheads="1"/>
            </p:cNvSpPr>
            <p:nvPr/>
          </p:nvSpPr>
          <p:spPr bwMode="auto">
            <a:xfrm>
              <a:off x="737870" y="2106679"/>
              <a:ext cx="126365" cy="126365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25" name="Oval 3081"/>
            <p:cNvSpPr>
              <a:spLocks noChangeArrowheads="1"/>
            </p:cNvSpPr>
            <p:nvPr/>
          </p:nvSpPr>
          <p:spPr bwMode="auto">
            <a:xfrm>
              <a:off x="1120775" y="615064"/>
              <a:ext cx="125095" cy="125730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26" name="Text Box 3082"/>
            <p:cNvSpPr txBox="1">
              <a:spLocks noChangeArrowheads="1"/>
            </p:cNvSpPr>
            <p:nvPr/>
          </p:nvSpPr>
          <p:spPr bwMode="auto">
            <a:xfrm>
              <a:off x="645795" y="2247649"/>
              <a:ext cx="413385" cy="2368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1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7" name="Text Box 3083"/>
            <p:cNvSpPr txBox="1">
              <a:spLocks noChangeArrowheads="1"/>
            </p:cNvSpPr>
            <p:nvPr/>
          </p:nvSpPr>
          <p:spPr bwMode="auto">
            <a:xfrm>
              <a:off x="1059180" y="2247014"/>
              <a:ext cx="413385" cy="2368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2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28" name="AutoShape 3085"/>
            <p:cNvCxnSpPr>
              <a:cxnSpLocks noChangeShapeType="1"/>
            </p:cNvCxnSpPr>
            <p:nvPr/>
          </p:nvCxnSpPr>
          <p:spPr bwMode="auto">
            <a:xfrm>
              <a:off x="368935" y="677294"/>
              <a:ext cx="635" cy="1512000"/>
            </a:xfrm>
            <a:prstGeom prst="straightConnector1">
              <a:avLst/>
            </a:prstGeom>
            <a:ln w="38100">
              <a:headEnd/>
              <a:tailEnd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 Box 3073"/>
            <p:cNvSpPr txBox="1">
              <a:spLocks noChangeArrowheads="1"/>
            </p:cNvSpPr>
            <p:nvPr/>
          </p:nvSpPr>
          <p:spPr bwMode="auto">
            <a:xfrm>
              <a:off x="1443369" y="2247649"/>
              <a:ext cx="413385" cy="2374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3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30" name="Text Box 3072"/>
            <p:cNvSpPr txBox="1">
              <a:spLocks noChangeArrowheads="1"/>
            </p:cNvSpPr>
            <p:nvPr/>
          </p:nvSpPr>
          <p:spPr bwMode="auto">
            <a:xfrm>
              <a:off x="1085607" y="0"/>
              <a:ext cx="295275" cy="385373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600">
                  <a:solidFill>
                    <a:srgbClr val="FF0000"/>
                  </a:solidFill>
                  <a:effectLst/>
                  <a:latin typeface="Calibri"/>
                  <a:ea typeface="Times New Roman"/>
                  <a:cs typeface="Calibri"/>
                </a:rPr>
                <a:t>y</a:t>
              </a:r>
              <a:r>
                <a:rPr lang="hu-HU" sz="1600" baseline="-25000">
                  <a:solidFill>
                    <a:srgbClr val="FF0000"/>
                  </a:solidFill>
                  <a:effectLst/>
                  <a:latin typeface="Calibri"/>
                  <a:ea typeface="Times New Roman"/>
                  <a:cs typeface="Calibri"/>
                </a:rPr>
                <a:t>2</a:t>
              </a:r>
              <a:endParaRPr lang="hu-HU" sz="1600">
                <a:solidFill>
                  <a:srgbClr val="FF0000"/>
                </a:solidFill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31" name="Text Box 3072"/>
            <p:cNvSpPr txBox="1">
              <a:spLocks noChangeArrowheads="1"/>
            </p:cNvSpPr>
            <p:nvPr/>
          </p:nvSpPr>
          <p:spPr bwMode="auto">
            <a:xfrm>
              <a:off x="1474337" y="0"/>
              <a:ext cx="295275" cy="39903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600">
                  <a:effectLst/>
                  <a:latin typeface="Calibri"/>
                  <a:ea typeface="Times New Roman"/>
                  <a:cs typeface="Calibri"/>
                </a:rPr>
                <a:t>y</a:t>
              </a:r>
              <a:r>
                <a:rPr lang="hu-HU" sz="1600" baseline="-25000">
                  <a:effectLst/>
                  <a:latin typeface="Calibri"/>
                  <a:ea typeface="Times New Roman"/>
                  <a:cs typeface="Calibri"/>
                </a:rPr>
                <a:t>3</a:t>
              </a:r>
              <a:endParaRPr lang="hu-HU" sz="16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32" name="Text Box 3072"/>
            <p:cNvSpPr txBox="1">
              <a:spLocks noChangeArrowheads="1"/>
            </p:cNvSpPr>
            <p:nvPr/>
          </p:nvSpPr>
          <p:spPr bwMode="auto">
            <a:xfrm>
              <a:off x="2182703" y="2062458"/>
              <a:ext cx="295275" cy="29329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x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grpSp>
          <p:nvGrpSpPr>
            <p:cNvPr id="33" name="Csoportba foglalás 32"/>
            <p:cNvGrpSpPr/>
            <p:nvPr/>
          </p:nvGrpSpPr>
          <p:grpSpPr>
            <a:xfrm>
              <a:off x="180000" y="355846"/>
              <a:ext cx="417195" cy="114935"/>
              <a:chOff x="0" y="0"/>
              <a:chExt cx="483079" cy="278639"/>
            </a:xfrm>
          </p:grpSpPr>
          <p:sp>
            <p:nvSpPr>
              <p:cNvPr id="46" name="Ív 45"/>
              <p:cNvSpPr/>
              <p:nvPr/>
            </p:nvSpPr>
            <p:spPr>
              <a:xfrm flipH="1">
                <a:off x="0" y="11220"/>
                <a:ext cx="257098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7" name="Ív 46"/>
              <p:cNvSpPr/>
              <p:nvPr/>
            </p:nvSpPr>
            <p:spPr>
              <a:xfrm flipH="1" flipV="1">
                <a:off x="0" y="11220"/>
                <a:ext cx="483079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8" name="Ív 47"/>
              <p:cNvSpPr/>
              <p:nvPr/>
            </p:nvSpPr>
            <p:spPr>
              <a:xfrm flipV="1">
                <a:off x="0" y="11220"/>
                <a:ext cx="483079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9" name="Ív 48"/>
              <p:cNvSpPr/>
              <p:nvPr/>
            </p:nvSpPr>
            <p:spPr>
              <a:xfrm>
                <a:off x="225981" y="11220"/>
                <a:ext cx="257098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cxnSp>
            <p:nvCxnSpPr>
              <p:cNvPr id="50" name="Egyenes összekötő nyíllal 49"/>
              <p:cNvCxnSpPr/>
              <p:nvPr/>
            </p:nvCxnSpPr>
            <p:spPr>
              <a:xfrm flipH="1" flipV="1">
                <a:off x="300926" y="0"/>
                <a:ext cx="82799" cy="1800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34" name="Csoportba foglalás 33"/>
            <p:cNvGrpSpPr/>
            <p:nvPr/>
          </p:nvGrpSpPr>
          <p:grpSpPr>
            <a:xfrm>
              <a:off x="964885" y="401063"/>
              <a:ext cx="417195" cy="114935"/>
              <a:chOff x="0" y="0"/>
              <a:chExt cx="483079" cy="278639"/>
            </a:xfrm>
          </p:grpSpPr>
          <p:sp>
            <p:nvSpPr>
              <p:cNvPr id="41" name="Ív 40"/>
              <p:cNvSpPr/>
              <p:nvPr/>
            </p:nvSpPr>
            <p:spPr>
              <a:xfrm flipH="1">
                <a:off x="0" y="11220"/>
                <a:ext cx="257098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2" name="Ív 41"/>
              <p:cNvSpPr/>
              <p:nvPr/>
            </p:nvSpPr>
            <p:spPr>
              <a:xfrm flipH="1" flipV="1">
                <a:off x="0" y="11220"/>
                <a:ext cx="483079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3" name="Ív 42"/>
              <p:cNvSpPr/>
              <p:nvPr/>
            </p:nvSpPr>
            <p:spPr>
              <a:xfrm flipV="1">
                <a:off x="0" y="11220"/>
                <a:ext cx="483079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4" name="Ív 43"/>
              <p:cNvSpPr/>
              <p:nvPr/>
            </p:nvSpPr>
            <p:spPr>
              <a:xfrm>
                <a:off x="225981" y="11220"/>
                <a:ext cx="257098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cxnSp>
            <p:nvCxnSpPr>
              <p:cNvPr id="45" name="Egyenes összekötő nyíllal 44"/>
              <p:cNvCxnSpPr/>
              <p:nvPr/>
            </p:nvCxnSpPr>
            <p:spPr>
              <a:xfrm flipH="1" flipV="1">
                <a:off x="300926" y="0"/>
                <a:ext cx="82799" cy="1800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35" name="Csoportba foglalás 34"/>
            <p:cNvGrpSpPr/>
            <p:nvPr/>
          </p:nvGrpSpPr>
          <p:grpSpPr>
            <a:xfrm>
              <a:off x="1404685" y="401063"/>
              <a:ext cx="417195" cy="114935"/>
              <a:chOff x="0" y="0"/>
              <a:chExt cx="483079" cy="278639"/>
            </a:xfrm>
          </p:grpSpPr>
          <p:sp>
            <p:nvSpPr>
              <p:cNvPr id="36" name="Ív 35"/>
              <p:cNvSpPr/>
              <p:nvPr/>
            </p:nvSpPr>
            <p:spPr>
              <a:xfrm flipH="1">
                <a:off x="0" y="11220"/>
                <a:ext cx="257098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37" name="Ív 36"/>
              <p:cNvSpPr/>
              <p:nvPr/>
            </p:nvSpPr>
            <p:spPr>
              <a:xfrm flipH="1" flipV="1">
                <a:off x="0" y="11220"/>
                <a:ext cx="483079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38" name="Ív 37"/>
              <p:cNvSpPr/>
              <p:nvPr/>
            </p:nvSpPr>
            <p:spPr>
              <a:xfrm flipV="1">
                <a:off x="0" y="11220"/>
                <a:ext cx="483079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39" name="Ív 38"/>
              <p:cNvSpPr/>
              <p:nvPr/>
            </p:nvSpPr>
            <p:spPr>
              <a:xfrm>
                <a:off x="225981" y="11220"/>
                <a:ext cx="257098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cxnSp>
            <p:nvCxnSpPr>
              <p:cNvPr id="40" name="Egyenes összekötő nyíllal 39"/>
              <p:cNvCxnSpPr/>
              <p:nvPr/>
            </p:nvCxnSpPr>
            <p:spPr>
              <a:xfrm flipH="1" flipV="1">
                <a:off x="300926" y="0"/>
                <a:ext cx="82799" cy="1800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51" name="Téglalap 50"/>
          <p:cNvSpPr/>
          <p:nvPr/>
        </p:nvSpPr>
        <p:spPr>
          <a:xfrm>
            <a:off x="467544" y="403502"/>
            <a:ext cx="52565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Az y</a:t>
            </a:r>
            <a:r>
              <a:rPr lang="hu-HU" baseline="-25000" dirty="0"/>
              <a:t>1</a:t>
            </a:r>
            <a:r>
              <a:rPr lang="hu-HU" dirty="0"/>
              <a:t> ill. az y</a:t>
            </a:r>
            <a:r>
              <a:rPr lang="hu-HU" baseline="-25000" dirty="0"/>
              <a:t>3</a:t>
            </a:r>
            <a:r>
              <a:rPr lang="hu-HU" dirty="0"/>
              <a:t> tengelyre vonatkoztatott </a:t>
            </a:r>
            <a:r>
              <a:rPr lang="hu-HU" dirty="0">
                <a:sym typeface="Symbol"/>
              </a:rPr>
              <a:t></a:t>
            </a:r>
            <a:r>
              <a:rPr lang="hu-HU" baseline="-25000" dirty="0"/>
              <a:t>y1</a:t>
            </a:r>
            <a:r>
              <a:rPr lang="hu-HU" dirty="0"/>
              <a:t> és </a:t>
            </a:r>
            <a:r>
              <a:rPr lang="hu-HU" dirty="0">
                <a:sym typeface="Symbol"/>
              </a:rPr>
              <a:t></a:t>
            </a:r>
            <a:r>
              <a:rPr lang="hu-HU" baseline="-25000" dirty="0"/>
              <a:t>y3</a:t>
            </a:r>
            <a:r>
              <a:rPr lang="hu-HU" dirty="0"/>
              <a:t> tehetetlenségi nyomatékok között viszont nem alkalmazható a Steiner-tétel, mert közülük egyik sem a súlyponton átmenő tengely! </a:t>
            </a:r>
            <a:endParaRPr lang="hu-HU" dirty="0" smtClean="0"/>
          </a:p>
          <a:p>
            <a:endParaRPr lang="hu-HU" dirty="0"/>
          </a:p>
          <a:p>
            <a:r>
              <a:rPr lang="hu-HU" dirty="0">
                <a:sym typeface="Symbol"/>
              </a:rPr>
              <a:t></a:t>
            </a:r>
            <a:r>
              <a:rPr lang="hu-HU" baseline="-25000" dirty="0"/>
              <a:t>y3</a:t>
            </a:r>
            <a:r>
              <a:rPr lang="hu-HU" dirty="0"/>
              <a:t> = 20 kgm</a:t>
            </a:r>
            <a:r>
              <a:rPr lang="hu-HU" baseline="30000" dirty="0"/>
              <a:t>2</a:t>
            </a:r>
            <a:r>
              <a:rPr lang="hu-HU" dirty="0"/>
              <a:t>, d = 3 m:   </a:t>
            </a:r>
            <a:r>
              <a:rPr lang="hu-HU" dirty="0">
                <a:sym typeface="Symbol"/>
              </a:rPr>
              <a:t></a:t>
            </a:r>
            <a:r>
              <a:rPr lang="hu-HU" baseline="-25000" dirty="0"/>
              <a:t>y1</a:t>
            </a:r>
            <a:r>
              <a:rPr lang="hu-HU" dirty="0"/>
              <a:t> ≠ </a:t>
            </a:r>
            <a:r>
              <a:rPr lang="hu-HU" dirty="0">
                <a:sym typeface="Symbol"/>
              </a:rPr>
              <a:t></a:t>
            </a:r>
            <a:r>
              <a:rPr lang="hu-HU" baseline="-25000" dirty="0"/>
              <a:t>y3</a:t>
            </a:r>
            <a:r>
              <a:rPr lang="hu-HU" dirty="0"/>
              <a:t> + 10</a:t>
            </a:r>
            <a:r>
              <a:rPr lang="hu-HU" dirty="0">
                <a:sym typeface="Symbol"/>
              </a:rPr>
              <a:t></a:t>
            </a:r>
            <a:r>
              <a:rPr lang="hu-HU" dirty="0"/>
              <a:t>3</a:t>
            </a:r>
            <a:r>
              <a:rPr lang="hu-HU" baseline="30000" dirty="0"/>
              <a:t>2</a:t>
            </a:r>
            <a:r>
              <a:rPr lang="hu-HU" dirty="0"/>
              <a:t> </a:t>
            </a:r>
          </a:p>
          <a:p>
            <a:endParaRPr lang="hu-HU" dirty="0" smtClean="0"/>
          </a:p>
          <a:p>
            <a:r>
              <a:rPr lang="hu-HU" dirty="0" smtClean="0"/>
              <a:t>Ha </a:t>
            </a:r>
            <a:r>
              <a:rPr lang="hu-HU" dirty="0"/>
              <a:t>pl. </a:t>
            </a:r>
            <a:r>
              <a:rPr lang="hu-HU" dirty="0">
                <a:sym typeface="Symbol"/>
              </a:rPr>
              <a:t></a:t>
            </a:r>
            <a:r>
              <a:rPr lang="hu-HU" baseline="-25000" dirty="0"/>
              <a:t>y3</a:t>
            </a:r>
            <a:r>
              <a:rPr lang="hu-HU" dirty="0"/>
              <a:t> ismeretében a Steiner-tétel alkalmazásával szeretnénk kiszámolni </a:t>
            </a:r>
            <a:r>
              <a:rPr lang="hu-HU" dirty="0">
                <a:sym typeface="Symbol"/>
              </a:rPr>
              <a:t></a:t>
            </a:r>
            <a:r>
              <a:rPr lang="hu-HU" baseline="-25000" dirty="0"/>
              <a:t>y1</a:t>
            </a:r>
            <a:r>
              <a:rPr lang="hu-HU" dirty="0"/>
              <a:t> értékét, akkor először </a:t>
            </a:r>
            <a:r>
              <a:rPr lang="hu-HU" dirty="0" err="1"/>
              <a:t>x</a:t>
            </a:r>
            <a:r>
              <a:rPr lang="hu-HU" baseline="-25000" dirty="0" err="1"/>
              <a:t>s</a:t>
            </a:r>
            <a:r>
              <a:rPr lang="hu-HU" dirty="0"/>
              <a:t> meghatározása után </a:t>
            </a:r>
            <a:r>
              <a:rPr lang="hu-HU" dirty="0">
                <a:sym typeface="Symbol"/>
              </a:rPr>
              <a:t></a:t>
            </a:r>
            <a:r>
              <a:rPr lang="hu-HU" baseline="-25000" dirty="0"/>
              <a:t>s</a:t>
            </a:r>
            <a:r>
              <a:rPr lang="hu-HU" dirty="0"/>
              <a:t> értékét kell kiszámolni</a:t>
            </a:r>
            <a:r>
              <a:rPr lang="hu-HU" dirty="0" smtClean="0"/>
              <a:t>:</a:t>
            </a:r>
            <a:endParaRPr lang="hu-HU" dirty="0"/>
          </a:p>
        </p:txBody>
      </p:sp>
      <p:sp>
        <p:nvSpPr>
          <p:cNvPr id="52" name="Téglalap 51"/>
          <p:cNvSpPr/>
          <p:nvPr/>
        </p:nvSpPr>
        <p:spPr>
          <a:xfrm>
            <a:off x="467544" y="3265824"/>
            <a:ext cx="772025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sym typeface="Symbol"/>
              </a:rPr>
              <a:t></a:t>
            </a:r>
            <a:r>
              <a:rPr lang="hu-HU" baseline="-25000" dirty="0" smtClean="0"/>
              <a:t>y3</a:t>
            </a:r>
            <a:r>
              <a:rPr lang="hu-HU" dirty="0" smtClean="0"/>
              <a:t> = </a:t>
            </a:r>
            <a:r>
              <a:rPr lang="hu-HU" dirty="0" smtClean="0">
                <a:sym typeface="Symbol"/>
              </a:rPr>
              <a:t></a:t>
            </a:r>
            <a:r>
              <a:rPr lang="hu-HU" baseline="-25000" dirty="0" smtClean="0"/>
              <a:t>s</a:t>
            </a:r>
            <a:r>
              <a:rPr lang="hu-HU" dirty="0" smtClean="0"/>
              <a:t> + (</a:t>
            </a:r>
            <a:r>
              <a:rPr lang="hu-HU" dirty="0" smtClean="0">
                <a:sym typeface="Symbol"/>
              </a:rPr>
              <a:t></a:t>
            </a:r>
            <a:r>
              <a:rPr lang="hu-HU" dirty="0" smtClean="0"/>
              <a:t>m</a:t>
            </a:r>
            <a:r>
              <a:rPr lang="hu-HU" baseline="-25000" dirty="0" smtClean="0"/>
              <a:t>i</a:t>
            </a:r>
            <a:r>
              <a:rPr lang="hu-HU" dirty="0" smtClean="0"/>
              <a:t>)</a:t>
            </a:r>
            <a:r>
              <a:rPr lang="hu-HU" dirty="0" smtClean="0">
                <a:sym typeface="Symbol"/>
              </a:rPr>
              <a:t></a:t>
            </a:r>
            <a:r>
              <a:rPr lang="hu-HU" dirty="0" smtClean="0"/>
              <a:t>d</a:t>
            </a:r>
            <a:r>
              <a:rPr lang="hu-HU" baseline="-25000" dirty="0" smtClean="0"/>
              <a:t>3</a:t>
            </a:r>
            <a:r>
              <a:rPr lang="hu-HU" baseline="30000" dirty="0" smtClean="0"/>
              <a:t>2</a:t>
            </a:r>
            <a:r>
              <a:rPr lang="hu-HU" dirty="0" smtClean="0"/>
              <a:t>   </a:t>
            </a:r>
            <a:r>
              <a:rPr lang="hu-HU" dirty="0" smtClean="0">
                <a:sym typeface="Symbol"/>
              </a:rPr>
              <a:t></a:t>
            </a:r>
            <a:r>
              <a:rPr lang="hu-HU" dirty="0" smtClean="0"/>
              <a:t>   </a:t>
            </a:r>
            <a:r>
              <a:rPr lang="hu-HU" dirty="0" smtClean="0">
                <a:sym typeface="Symbol"/>
              </a:rPr>
              <a:t></a:t>
            </a:r>
            <a:r>
              <a:rPr lang="hu-HU" baseline="-25000" dirty="0" smtClean="0"/>
              <a:t>s</a:t>
            </a:r>
            <a:r>
              <a:rPr lang="hu-HU" dirty="0" smtClean="0"/>
              <a:t> = </a:t>
            </a:r>
            <a:r>
              <a:rPr lang="hu-HU" dirty="0" smtClean="0">
                <a:sym typeface="Symbol"/>
              </a:rPr>
              <a:t></a:t>
            </a:r>
            <a:r>
              <a:rPr lang="hu-HU" baseline="-25000" dirty="0" smtClean="0"/>
              <a:t>y3</a:t>
            </a:r>
            <a:r>
              <a:rPr lang="hu-HU" dirty="0" smtClean="0"/>
              <a:t> – (</a:t>
            </a:r>
            <a:r>
              <a:rPr lang="hu-HU" dirty="0" smtClean="0">
                <a:sym typeface="Symbol"/>
              </a:rPr>
              <a:t></a:t>
            </a:r>
            <a:r>
              <a:rPr lang="hu-HU" dirty="0" smtClean="0"/>
              <a:t>m</a:t>
            </a:r>
            <a:r>
              <a:rPr lang="hu-HU" baseline="-25000" dirty="0" smtClean="0"/>
              <a:t>i</a:t>
            </a:r>
            <a:r>
              <a:rPr lang="hu-HU" dirty="0" smtClean="0"/>
              <a:t>)</a:t>
            </a:r>
            <a:r>
              <a:rPr lang="hu-HU" dirty="0" smtClean="0">
                <a:sym typeface="Symbol"/>
              </a:rPr>
              <a:t></a:t>
            </a:r>
            <a:r>
              <a:rPr lang="hu-HU" dirty="0" smtClean="0"/>
              <a:t>d</a:t>
            </a:r>
            <a:r>
              <a:rPr lang="hu-HU" baseline="-25000" dirty="0" smtClean="0"/>
              <a:t>3</a:t>
            </a:r>
            <a:r>
              <a:rPr lang="hu-HU" baseline="30000" dirty="0" smtClean="0"/>
              <a:t>2</a:t>
            </a:r>
            <a:r>
              <a:rPr lang="hu-HU" dirty="0" smtClean="0"/>
              <a:t> = 20 </a:t>
            </a:r>
            <a:r>
              <a:rPr lang="hu-HU" dirty="0"/>
              <a:t>– </a:t>
            </a:r>
            <a:r>
              <a:rPr lang="hu-HU" dirty="0" smtClean="0"/>
              <a:t>10</a:t>
            </a:r>
            <a:r>
              <a:rPr lang="hu-HU" dirty="0" smtClean="0">
                <a:sym typeface="Symbol"/>
              </a:rPr>
              <a:t></a:t>
            </a:r>
            <a:r>
              <a:rPr lang="hu-HU" dirty="0" smtClean="0"/>
              <a:t>1</a:t>
            </a:r>
            <a:r>
              <a:rPr lang="hu-HU" baseline="30000" dirty="0" smtClean="0"/>
              <a:t>2</a:t>
            </a:r>
            <a:r>
              <a:rPr lang="hu-HU" dirty="0" smtClean="0"/>
              <a:t> = 20 – 10 = </a:t>
            </a:r>
            <a:r>
              <a:rPr lang="hu-HU" dirty="0" err="1" smtClean="0"/>
              <a:t>10</a:t>
            </a:r>
            <a:r>
              <a:rPr lang="hu-HU" dirty="0" smtClean="0"/>
              <a:t> kgm</a:t>
            </a:r>
            <a:r>
              <a:rPr lang="hu-HU" baseline="30000" dirty="0" smtClean="0"/>
              <a:t>2</a:t>
            </a:r>
            <a:r>
              <a:rPr lang="hu-HU" dirty="0" smtClean="0"/>
              <a:t>,</a:t>
            </a:r>
          </a:p>
          <a:p>
            <a:endParaRPr lang="hu-HU" dirty="0" smtClean="0"/>
          </a:p>
          <a:p>
            <a:r>
              <a:rPr lang="hu-HU" dirty="0" smtClean="0"/>
              <a:t>majd második lépésben már alkalmazható a Steiner-tétel:</a:t>
            </a:r>
          </a:p>
          <a:p>
            <a:endParaRPr lang="hu-HU" dirty="0" smtClean="0"/>
          </a:p>
          <a:p>
            <a:r>
              <a:rPr lang="hu-HU" dirty="0" smtClean="0">
                <a:sym typeface="Symbol"/>
              </a:rPr>
              <a:t></a:t>
            </a:r>
            <a:r>
              <a:rPr lang="hu-HU" baseline="-25000" dirty="0" smtClean="0"/>
              <a:t>y1</a:t>
            </a:r>
            <a:r>
              <a:rPr lang="hu-HU" dirty="0" smtClean="0"/>
              <a:t> = </a:t>
            </a:r>
            <a:r>
              <a:rPr lang="hu-HU" dirty="0" smtClean="0">
                <a:sym typeface="Symbol"/>
              </a:rPr>
              <a:t></a:t>
            </a:r>
            <a:r>
              <a:rPr lang="hu-HU" baseline="-25000" dirty="0" smtClean="0"/>
              <a:t>s</a:t>
            </a:r>
            <a:r>
              <a:rPr lang="hu-HU" dirty="0" smtClean="0"/>
              <a:t> + (</a:t>
            </a:r>
            <a:r>
              <a:rPr lang="hu-HU" dirty="0" smtClean="0">
                <a:sym typeface="Symbol"/>
              </a:rPr>
              <a:t></a:t>
            </a:r>
            <a:r>
              <a:rPr lang="hu-HU" dirty="0" smtClean="0"/>
              <a:t>m</a:t>
            </a:r>
            <a:r>
              <a:rPr lang="hu-HU" baseline="-25000" dirty="0" smtClean="0"/>
              <a:t>i</a:t>
            </a:r>
            <a:r>
              <a:rPr lang="hu-HU" dirty="0" smtClean="0"/>
              <a:t>)</a:t>
            </a:r>
            <a:r>
              <a:rPr lang="hu-HU" dirty="0" smtClean="0">
                <a:sym typeface="Symbol"/>
              </a:rPr>
              <a:t></a:t>
            </a:r>
            <a:r>
              <a:rPr lang="hu-HU" dirty="0" smtClean="0"/>
              <a:t>d</a:t>
            </a:r>
            <a:r>
              <a:rPr lang="hu-HU" baseline="-25000" dirty="0" smtClean="0"/>
              <a:t>1</a:t>
            </a:r>
            <a:r>
              <a:rPr lang="hu-HU" baseline="30000" dirty="0" smtClean="0"/>
              <a:t>2</a:t>
            </a:r>
            <a:r>
              <a:rPr lang="hu-HU" dirty="0" smtClean="0"/>
              <a:t> = 10 + </a:t>
            </a:r>
            <a:r>
              <a:rPr lang="hu-HU" dirty="0" err="1" smtClean="0"/>
              <a:t>10</a:t>
            </a:r>
            <a:r>
              <a:rPr lang="hu-HU" dirty="0" smtClean="0">
                <a:sym typeface="Symbol"/>
              </a:rPr>
              <a:t></a:t>
            </a:r>
            <a:r>
              <a:rPr lang="hu-HU" dirty="0" smtClean="0"/>
              <a:t>2</a:t>
            </a:r>
            <a:r>
              <a:rPr lang="hu-HU" baseline="30000" dirty="0" smtClean="0"/>
              <a:t>2</a:t>
            </a:r>
            <a:r>
              <a:rPr lang="hu-HU" dirty="0" smtClean="0"/>
              <a:t> = 10 + 40 = 50 kgm</a:t>
            </a:r>
            <a:r>
              <a:rPr lang="hu-HU" baseline="30000" dirty="0" smtClean="0"/>
              <a:t>2</a:t>
            </a:r>
            <a:r>
              <a:rPr lang="hu-HU" dirty="0" smtClean="0"/>
              <a:t>.</a:t>
            </a:r>
          </a:p>
          <a:p>
            <a:endParaRPr lang="hu-HU" dirty="0"/>
          </a:p>
          <a:p>
            <a:endParaRPr lang="hu-HU" dirty="0" smtClean="0"/>
          </a:p>
          <a:p>
            <a:r>
              <a:rPr lang="hu-HU" dirty="0" smtClean="0"/>
              <a:t>Ennél a feladatnál ez utóbbi számolás nem rövidebb, mint a </a:t>
            </a:r>
            <a:r>
              <a:rPr lang="hu-HU" dirty="0" smtClean="0">
                <a:sym typeface="Symbol"/>
              </a:rPr>
              <a:t></a:t>
            </a:r>
            <a:r>
              <a:rPr lang="hu-HU" dirty="0" smtClean="0"/>
              <a:t> = </a:t>
            </a:r>
            <a:r>
              <a:rPr lang="hu-HU" dirty="0" smtClean="0">
                <a:sym typeface="Symbol"/>
              </a:rPr>
              <a:t></a:t>
            </a:r>
            <a:r>
              <a:rPr lang="hu-HU" dirty="0" smtClean="0"/>
              <a:t> (m</a:t>
            </a:r>
            <a:r>
              <a:rPr lang="hu-HU" baseline="-25000" dirty="0" smtClean="0"/>
              <a:t>i</a:t>
            </a:r>
            <a:r>
              <a:rPr lang="hu-HU" dirty="0" smtClean="0"/>
              <a:t>·ℓ</a:t>
            </a:r>
            <a:r>
              <a:rPr lang="hu-HU" baseline="-25000" dirty="0" smtClean="0"/>
              <a:t>i</a:t>
            </a:r>
            <a:r>
              <a:rPr lang="hu-HU" baseline="30000" dirty="0" smtClean="0"/>
              <a:t>2</a:t>
            </a:r>
            <a:r>
              <a:rPr lang="hu-HU" dirty="0" smtClean="0"/>
              <a:t>) képlet alkalmazása, de hasznos lehet így számolni olyan bonyolultabb testeknél, amiknek nehéz lenne kiszámolni a tehetetlenségi nyomatékát, viszont ismert a tehetetlenségi nyomaték egy olyan tengelyre, ami nem a súlypontján megy át.</a:t>
            </a:r>
            <a:endParaRPr lang="hu-HU" dirty="0"/>
          </a:p>
        </p:txBody>
      </p:sp>
      <p:pic>
        <p:nvPicPr>
          <p:cNvPr id="53" name="mecha_gy9_1_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63767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35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6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95536" y="47667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 smtClean="0"/>
              <a:t>A keretet vízszintes helyzetbe fordítjuk,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az </a:t>
            </a:r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hu-HU" baseline="-25000" dirty="0" smtClean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hu-HU" dirty="0" smtClean="0"/>
              <a:t> forgástengelyt vízszintesen rögzítjük, majd a keretet (az x tengelyt) elengedjük,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így </a:t>
            </a:r>
            <a:r>
              <a:rPr lang="hu-HU" dirty="0" smtClean="0"/>
              <a:t>a keret a testekkel a vízszintes helyzetű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hu-HU" baseline="-25000" dirty="0" smtClean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hu-HU" dirty="0" smtClean="0"/>
              <a:t> </a:t>
            </a:r>
            <a:r>
              <a:rPr lang="hu-HU" dirty="0" smtClean="0"/>
              <a:t>tengely körül függőleges síkban forogni kezd.</a:t>
            </a:r>
          </a:p>
        </p:txBody>
      </p:sp>
      <p:grpSp>
        <p:nvGrpSpPr>
          <p:cNvPr id="3" name="Vászon 55"/>
          <p:cNvGrpSpPr/>
          <p:nvPr/>
        </p:nvGrpSpPr>
        <p:grpSpPr>
          <a:xfrm>
            <a:off x="5910390" y="685702"/>
            <a:ext cx="2477978" cy="1092200"/>
            <a:chOff x="0" y="0"/>
            <a:chExt cx="2477978" cy="1092200"/>
          </a:xfrm>
        </p:grpSpPr>
        <p:sp>
          <p:nvSpPr>
            <p:cNvPr id="4" name="Téglalap 3"/>
            <p:cNvSpPr/>
            <p:nvPr/>
          </p:nvSpPr>
          <p:spPr>
            <a:xfrm>
              <a:off x="0" y="0"/>
              <a:ext cx="2477770" cy="1092200"/>
            </a:xfrm>
            <a:prstGeom prst="rect">
              <a:avLst/>
            </a:prstGeom>
            <a:noFill/>
          </p:spPr>
        </p:sp>
        <p:cxnSp>
          <p:nvCxnSpPr>
            <p:cNvPr id="5" name="AutoShape 3062"/>
            <p:cNvCxnSpPr>
              <a:cxnSpLocks noChangeShapeType="1"/>
            </p:cNvCxnSpPr>
            <p:nvPr/>
          </p:nvCxnSpPr>
          <p:spPr bwMode="auto">
            <a:xfrm flipV="1">
              <a:off x="291955" y="428828"/>
              <a:ext cx="190800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AutoShape 3084"/>
            <p:cNvCxnSpPr>
              <a:cxnSpLocks noChangeShapeType="1"/>
            </p:cNvCxnSpPr>
            <p:nvPr/>
          </p:nvCxnSpPr>
          <p:spPr bwMode="auto">
            <a:xfrm>
              <a:off x="370205" y="429463"/>
              <a:ext cx="1597660" cy="635"/>
            </a:xfrm>
            <a:prstGeom prst="straightConnector1">
              <a:avLst/>
            </a:prstGeom>
            <a:ln w="25400">
              <a:headEnd/>
              <a:tailEnd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3065"/>
            <p:cNvSpPr>
              <a:spLocks noChangeArrowheads="1"/>
            </p:cNvSpPr>
            <p:nvPr/>
          </p:nvSpPr>
          <p:spPr bwMode="auto">
            <a:xfrm>
              <a:off x="1898015" y="360987"/>
              <a:ext cx="125730" cy="125730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8" name="Oval 3066"/>
            <p:cNvSpPr>
              <a:spLocks noChangeArrowheads="1"/>
            </p:cNvSpPr>
            <p:nvPr/>
          </p:nvSpPr>
          <p:spPr bwMode="auto">
            <a:xfrm>
              <a:off x="1512793" y="363423"/>
              <a:ext cx="126365" cy="125730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9" name="Text Box 3067"/>
            <p:cNvSpPr txBox="1">
              <a:spLocks noChangeArrowheads="1"/>
            </p:cNvSpPr>
            <p:nvPr/>
          </p:nvSpPr>
          <p:spPr bwMode="auto">
            <a:xfrm>
              <a:off x="1035214" y="186570"/>
              <a:ext cx="348615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 dirty="0">
                  <a:effectLst/>
                  <a:latin typeface="Calibri"/>
                  <a:ea typeface="Times New Roman"/>
                  <a:cs typeface="Calibri"/>
                </a:rPr>
                <a:t>3 kg</a:t>
              </a:r>
              <a:endParaRPr lang="hu-HU" sz="1100" dirty="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0" name="Text Box 3068"/>
            <p:cNvSpPr txBox="1">
              <a:spLocks noChangeArrowheads="1"/>
            </p:cNvSpPr>
            <p:nvPr/>
          </p:nvSpPr>
          <p:spPr bwMode="auto">
            <a:xfrm>
              <a:off x="1811163" y="176393"/>
              <a:ext cx="347980" cy="23558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1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1" name="Text Box 3069"/>
            <p:cNvSpPr txBox="1">
              <a:spLocks noChangeArrowheads="1"/>
            </p:cNvSpPr>
            <p:nvPr/>
          </p:nvSpPr>
          <p:spPr bwMode="auto">
            <a:xfrm>
              <a:off x="1456055" y="173558"/>
              <a:ext cx="347980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2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2" name="Text Box 3070"/>
            <p:cNvSpPr txBox="1">
              <a:spLocks noChangeArrowheads="1"/>
            </p:cNvSpPr>
            <p:nvPr/>
          </p:nvSpPr>
          <p:spPr bwMode="auto">
            <a:xfrm>
              <a:off x="674848" y="176048"/>
              <a:ext cx="347345" cy="23558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4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3" name="Text Box 3072"/>
            <p:cNvSpPr txBox="1">
              <a:spLocks noChangeArrowheads="1"/>
            </p:cNvSpPr>
            <p:nvPr/>
          </p:nvSpPr>
          <p:spPr bwMode="auto">
            <a:xfrm>
              <a:off x="286244" y="0"/>
              <a:ext cx="295275" cy="436317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600">
                  <a:solidFill>
                    <a:srgbClr val="E36C0A"/>
                  </a:solidFill>
                  <a:effectLst/>
                  <a:latin typeface="Calibri"/>
                  <a:ea typeface="Times New Roman"/>
                  <a:cs typeface="Calibri"/>
                </a:rPr>
                <a:t>y</a:t>
              </a:r>
              <a:r>
                <a:rPr lang="hu-HU" sz="1600" baseline="-25000">
                  <a:solidFill>
                    <a:srgbClr val="E36C0A"/>
                  </a:solidFill>
                  <a:effectLst/>
                  <a:latin typeface="Calibri"/>
                  <a:ea typeface="Times New Roman"/>
                  <a:cs typeface="Calibri"/>
                </a:rPr>
                <a:t>1</a:t>
              </a:r>
              <a:endParaRPr lang="hu-HU" sz="16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4" name="Text Box 3073"/>
            <p:cNvSpPr txBox="1">
              <a:spLocks noChangeArrowheads="1"/>
            </p:cNvSpPr>
            <p:nvPr/>
          </p:nvSpPr>
          <p:spPr bwMode="auto">
            <a:xfrm>
              <a:off x="1824990" y="455498"/>
              <a:ext cx="413385" cy="2374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4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5" name="Text Box 3075"/>
            <p:cNvSpPr txBox="1">
              <a:spLocks noChangeArrowheads="1"/>
            </p:cNvSpPr>
            <p:nvPr/>
          </p:nvSpPr>
          <p:spPr bwMode="auto">
            <a:xfrm>
              <a:off x="303530" y="429463"/>
              <a:ext cx="216535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0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16" name="AutoShape 3078"/>
            <p:cNvCxnSpPr>
              <a:cxnSpLocks noChangeShapeType="1"/>
            </p:cNvCxnSpPr>
            <p:nvPr/>
          </p:nvCxnSpPr>
          <p:spPr bwMode="auto">
            <a:xfrm>
              <a:off x="1190625" y="395808"/>
              <a:ext cx="0" cy="5905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" name="Oval 3080"/>
            <p:cNvSpPr>
              <a:spLocks noChangeArrowheads="1"/>
            </p:cNvSpPr>
            <p:nvPr/>
          </p:nvSpPr>
          <p:spPr bwMode="auto">
            <a:xfrm>
              <a:off x="737870" y="365328"/>
              <a:ext cx="126365" cy="126365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18" name="Oval 3081"/>
            <p:cNvSpPr>
              <a:spLocks noChangeArrowheads="1"/>
            </p:cNvSpPr>
            <p:nvPr/>
          </p:nvSpPr>
          <p:spPr bwMode="auto">
            <a:xfrm>
              <a:off x="1125525" y="367810"/>
              <a:ext cx="125095" cy="125730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19" name="Text Box 3082"/>
            <p:cNvSpPr txBox="1">
              <a:spLocks noChangeArrowheads="1"/>
            </p:cNvSpPr>
            <p:nvPr/>
          </p:nvSpPr>
          <p:spPr bwMode="auto">
            <a:xfrm>
              <a:off x="658495" y="449148"/>
              <a:ext cx="413385" cy="2368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1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0" name="Text Box 3083"/>
            <p:cNvSpPr txBox="1">
              <a:spLocks noChangeArrowheads="1"/>
            </p:cNvSpPr>
            <p:nvPr/>
          </p:nvSpPr>
          <p:spPr bwMode="auto">
            <a:xfrm>
              <a:off x="1046480" y="454863"/>
              <a:ext cx="413385" cy="2368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2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1" name="Text Box 3073"/>
            <p:cNvSpPr txBox="1">
              <a:spLocks noChangeArrowheads="1"/>
            </p:cNvSpPr>
            <p:nvPr/>
          </p:nvSpPr>
          <p:spPr bwMode="auto">
            <a:xfrm>
              <a:off x="1443369" y="449148"/>
              <a:ext cx="413385" cy="2374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3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2" name="Text Box 3072"/>
            <p:cNvSpPr txBox="1">
              <a:spLocks noChangeArrowheads="1"/>
            </p:cNvSpPr>
            <p:nvPr/>
          </p:nvSpPr>
          <p:spPr bwMode="auto">
            <a:xfrm>
              <a:off x="2182703" y="314757"/>
              <a:ext cx="295275" cy="29329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x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3" name="Oval 3081"/>
            <p:cNvSpPr>
              <a:spLocks noChangeArrowheads="1"/>
            </p:cNvSpPr>
            <p:nvPr/>
          </p:nvSpPr>
          <p:spPr bwMode="auto">
            <a:xfrm>
              <a:off x="360367" y="391673"/>
              <a:ext cx="72000" cy="720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églalap 23"/>
              <p:cNvSpPr/>
              <p:nvPr/>
            </p:nvSpPr>
            <p:spPr>
              <a:xfrm>
                <a:off x="395536" y="1888005"/>
                <a:ext cx="8092118" cy="23110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hu-HU" b="1" dirty="0" smtClean="0"/>
                  <a:t>b)</a:t>
                </a:r>
                <a:r>
                  <a:rPr lang="hu-HU" dirty="0" smtClean="0"/>
                  <a:t> Adjuk meg a keret szöggyorsulását a kiinduló helyzetben!</a:t>
                </a:r>
              </a:p>
              <a:p>
                <a:endParaRPr lang="hu-HU" dirty="0" smtClean="0"/>
              </a:p>
              <a:p>
                <a:r>
                  <a:rPr lang="hu-HU" dirty="0" smtClean="0"/>
                  <a:t>Alkalmazzuk </a:t>
                </a:r>
                <a:r>
                  <a:rPr lang="hu-HU" dirty="0"/>
                  <a:t>az </a:t>
                </a:r>
                <a:r>
                  <a:rPr lang="hu-HU" dirty="0">
                    <a:solidFill>
                      <a:srgbClr val="FF0000"/>
                    </a:solidFill>
                  </a:rPr>
                  <a:t>impulzusmomentum-tétel</a:t>
                </a:r>
                <a:r>
                  <a:rPr lang="hu-HU" dirty="0"/>
                  <a:t>t:  M =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hu-HU" i="1"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hu-HU" i="0"/>
                          <m:t>L</m:t>
                        </m:r>
                      </m:e>
                    </m:acc>
                    <m:r>
                      <a:rPr lang="hu-HU">
                        <a:latin typeface="Cambria Math"/>
                      </a:rPr>
                      <m:t> </m:t>
                    </m:r>
                  </m:oMath>
                </a14:m>
                <a:r>
                  <a:rPr lang="hu-HU" dirty="0"/>
                  <a:t>.</a:t>
                </a:r>
              </a:p>
              <a:p>
                <a:endParaRPr lang="hu-HU" dirty="0" smtClean="0"/>
              </a:p>
              <a:p>
                <a:r>
                  <a:rPr lang="hu-HU" dirty="0" smtClean="0"/>
                  <a:t>Merev </a:t>
                </a:r>
                <a:r>
                  <a:rPr lang="hu-HU" dirty="0"/>
                  <a:t>test rögzített tengely körüli forgásánál    L = </a:t>
                </a:r>
                <a:r>
                  <a:rPr lang="hu-HU" dirty="0">
                    <a:sym typeface="Symbol"/>
                  </a:rPr>
                  <a:t></a:t>
                </a:r>
                <a:r>
                  <a:rPr lang="hu-HU" dirty="0"/>
                  <a:t>   </a:t>
                </a:r>
                <a:r>
                  <a:rPr lang="hu-HU" dirty="0">
                    <a:sym typeface="Symbol"/>
                  </a:rPr>
                  <a:t></a:t>
                </a:r>
                <a:r>
                  <a:rPr lang="hu-HU" dirty="0"/>
                  <a:t>  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hu-HU" i="1"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hu-HU" i="0"/>
                          <m:t>L</m:t>
                        </m:r>
                      </m:e>
                    </m:acc>
                  </m:oMath>
                </a14:m>
                <a:r>
                  <a:rPr lang="hu-HU" dirty="0"/>
                  <a:t> = </a:t>
                </a:r>
                <a:r>
                  <a:rPr lang="hu-HU" dirty="0">
                    <a:sym typeface="Symbol"/>
                  </a:rPr>
                  <a:t></a:t>
                </a:r>
                <a:r>
                  <a:rPr lang="hu-HU" dirty="0"/>
                  <a:t>, tehát</a:t>
                </a:r>
              </a:p>
              <a:p>
                <a:endParaRPr lang="hu-HU" dirty="0" smtClean="0"/>
              </a:p>
              <a:p>
                <a:r>
                  <a:rPr lang="hu-HU" dirty="0" smtClean="0"/>
                  <a:t>   </a:t>
                </a:r>
                <a:r>
                  <a:rPr lang="hu-HU" dirty="0" smtClean="0">
                    <a:solidFill>
                      <a:srgbClr val="FF0000"/>
                    </a:solidFill>
                  </a:rPr>
                  <a:t>M </a:t>
                </a:r>
                <a:r>
                  <a:rPr lang="hu-HU" dirty="0">
                    <a:solidFill>
                      <a:srgbClr val="FF0000"/>
                    </a:solidFill>
                  </a:rPr>
                  <a:t>= </a:t>
                </a:r>
                <a:r>
                  <a:rPr lang="hu-HU" dirty="0">
                    <a:solidFill>
                      <a:srgbClr val="FF0000"/>
                    </a:solidFill>
                    <a:sym typeface="Symbol"/>
                  </a:rPr>
                  <a:t></a:t>
                </a:r>
                <a:r>
                  <a:rPr lang="hu-HU" dirty="0"/>
                  <a:t>.</a:t>
                </a:r>
              </a:p>
              <a:p>
                <a:endParaRPr lang="hu-HU" dirty="0" smtClean="0"/>
              </a:p>
            </p:txBody>
          </p:sp>
        </mc:Choice>
        <mc:Fallback xmlns="">
          <p:sp>
            <p:nvSpPr>
              <p:cNvPr id="24" name="Téglalap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1888005"/>
                <a:ext cx="8092118" cy="2311017"/>
              </a:xfrm>
              <a:prstGeom prst="rect">
                <a:avLst/>
              </a:prstGeom>
              <a:blipFill rotWithShape="1">
                <a:blip r:embed="rId4"/>
                <a:stretch>
                  <a:fillRect l="-678" t="-1319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mecha_gy9_1_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3965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6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8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95536" y="47667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 smtClean="0"/>
              <a:t>A keretet vízszintes helyzetbe fordítjuk, az </a:t>
            </a:r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hu-HU" baseline="-25000" dirty="0" smtClean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hu-HU" dirty="0" smtClean="0"/>
              <a:t> forgástengelyt vízszintesen rögzítjük, majd a keretet (az x tengelyt) elengedjük, így a keret a testekkel a vízszintes helyzetű </a:t>
            </a:r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hu-HU" baseline="-25000" dirty="0" smtClean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hu-HU" dirty="0" smtClean="0"/>
              <a:t> tengely körül függőleges síkban forogni kezd.</a:t>
            </a:r>
          </a:p>
        </p:txBody>
      </p:sp>
      <p:grpSp>
        <p:nvGrpSpPr>
          <p:cNvPr id="3" name="Vászon 55"/>
          <p:cNvGrpSpPr/>
          <p:nvPr/>
        </p:nvGrpSpPr>
        <p:grpSpPr>
          <a:xfrm>
            <a:off x="5910390" y="685702"/>
            <a:ext cx="2477978" cy="1092200"/>
            <a:chOff x="0" y="0"/>
            <a:chExt cx="2477978" cy="1092200"/>
          </a:xfrm>
        </p:grpSpPr>
        <p:sp>
          <p:nvSpPr>
            <p:cNvPr id="4" name="Téglalap 3"/>
            <p:cNvSpPr/>
            <p:nvPr/>
          </p:nvSpPr>
          <p:spPr>
            <a:xfrm>
              <a:off x="0" y="0"/>
              <a:ext cx="2477770" cy="1092200"/>
            </a:xfrm>
            <a:prstGeom prst="rect">
              <a:avLst/>
            </a:prstGeom>
            <a:noFill/>
          </p:spPr>
        </p:sp>
        <p:cxnSp>
          <p:nvCxnSpPr>
            <p:cNvPr id="5" name="AutoShape 3062"/>
            <p:cNvCxnSpPr>
              <a:cxnSpLocks noChangeShapeType="1"/>
            </p:cNvCxnSpPr>
            <p:nvPr/>
          </p:nvCxnSpPr>
          <p:spPr bwMode="auto">
            <a:xfrm flipV="1">
              <a:off x="291955" y="428828"/>
              <a:ext cx="190800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AutoShape 3084"/>
            <p:cNvCxnSpPr>
              <a:cxnSpLocks noChangeShapeType="1"/>
            </p:cNvCxnSpPr>
            <p:nvPr/>
          </p:nvCxnSpPr>
          <p:spPr bwMode="auto">
            <a:xfrm>
              <a:off x="370205" y="429463"/>
              <a:ext cx="1597660" cy="635"/>
            </a:xfrm>
            <a:prstGeom prst="straightConnector1">
              <a:avLst/>
            </a:prstGeom>
            <a:ln w="25400">
              <a:headEnd/>
              <a:tailEnd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3065"/>
            <p:cNvSpPr>
              <a:spLocks noChangeArrowheads="1"/>
            </p:cNvSpPr>
            <p:nvPr/>
          </p:nvSpPr>
          <p:spPr bwMode="auto">
            <a:xfrm>
              <a:off x="1898015" y="360987"/>
              <a:ext cx="125730" cy="125730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8" name="Oval 3066"/>
            <p:cNvSpPr>
              <a:spLocks noChangeArrowheads="1"/>
            </p:cNvSpPr>
            <p:nvPr/>
          </p:nvSpPr>
          <p:spPr bwMode="auto">
            <a:xfrm>
              <a:off x="1512793" y="363423"/>
              <a:ext cx="126365" cy="125730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9" name="Text Box 3067"/>
            <p:cNvSpPr txBox="1">
              <a:spLocks noChangeArrowheads="1"/>
            </p:cNvSpPr>
            <p:nvPr/>
          </p:nvSpPr>
          <p:spPr bwMode="auto">
            <a:xfrm>
              <a:off x="1035214" y="186570"/>
              <a:ext cx="348615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 dirty="0">
                  <a:effectLst/>
                  <a:latin typeface="Calibri"/>
                  <a:ea typeface="Times New Roman"/>
                  <a:cs typeface="Calibri"/>
                </a:rPr>
                <a:t>3 kg</a:t>
              </a:r>
              <a:endParaRPr lang="hu-HU" sz="1100" dirty="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0" name="Text Box 3068"/>
            <p:cNvSpPr txBox="1">
              <a:spLocks noChangeArrowheads="1"/>
            </p:cNvSpPr>
            <p:nvPr/>
          </p:nvSpPr>
          <p:spPr bwMode="auto">
            <a:xfrm>
              <a:off x="1811163" y="176393"/>
              <a:ext cx="347980" cy="23558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1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1" name="Text Box 3069"/>
            <p:cNvSpPr txBox="1">
              <a:spLocks noChangeArrowheads="1"/>
            </p:cNvSpPr>
            <p:nvPr/>
          </p:nvSpPr>
          <p:spPr bwMode="auto">
            <a:xfrm>
              <a:off x="1456055" y="173558"/>
              <a:ext cx="347980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2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2" name="Text Box 3070"/>
            <p:cNvSpPr txBox="1">
              <a:spLocks noChangeArrowheads="1"/>
            </p:cNvSpPr>
            <p:nvPr/>
          </p:nvSpPr>
          <p:spPr bwMode="auto">
            <a:xfrm>
              <a:off x="674848" y="176048"/>
              <a:ext cx="347345" cy="23558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4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3" name="Text Box 3072"/>
            <p:cNvSpPr txBox="1">
              <a:spLocks noChangeArrowheads="1"/>
            </p:cNvSpPr>
            <p:nvPr/>
          </p:nvSpPr>
          <p:spPr bwMode="auto">
            <a:xfrm>
              <a:off x="286244" y="0"/>
              <a:ext cx="295275" cy="436317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600">
                  <a:solidFill>
                    <a:srgbClr val="E36C0A"/>
                  </a:solidFill>
                  <a:effectLst/>
                  <a:latin typeface="Calibri"/>
                  <a:ea typeface="Times New Roman"/>
                  <a:cs typeface="Calibri"/>
                </a:rPr>
                <a:t>y</a:t>
              </a:r>
              <a:r>
                <a:rPr lang="hu-HU" sz="1600" baseline="-25000">
                  <a:solidFill>
                    <a:srgbClr val="E36C0A"/>
                  </a:solidFill>
                  <a:effectLst/>
                  <a:latin typeface="Calibri"/>
                  <a:ea typeface="Times New Roman"/>
                  <a:cs typeface="Calibri"/>
                </a:rPr>
                <a:t>1</a:t>
              </a:r>
              <a:endParaRPr lang="hu-HU" sz="16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4" name="Text Box 3073"/>
            <p:cNvSpPr txBox="1">
              <a:spLocks noChangeArrowheads="1"/>
            </p:cNvSpPr>
            <p:nvPr/>
          </p:nvSpPr>
          <p:spPr bwMode="auto">
            <a:xfrm>
              <a:off x="1824990" y="455498"/>
              <a:ext cx="413385" cy="2374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4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5" name="Text Box 3075"/>
            <p:cNvSpPr txBox="1">
              <a:spLocks noChangeArrowheads="1"/>
            </p:cNvSpPr>
            <p:nvPr/>
          </p:nvSpPr>
          <p:spPr bwMode="auto">
            <a:xfrm>
              <a:off x="303530" y="429463"/>
              <a:ext cx="216535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0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16" name="AutoShape 3078"/>
            <p:cNvCxnSpPr>
              <a:cxnSpLocks noChangeShapeType="1"/>
            </p:cNvCxnSpPr>
            <p:nvPr/>
          </p:nvCxnSpPr>
          <p:spPr bwMode="auto">
            <a:xfrm>
              <a:off x="1190625" y="395808"/>
              <a:ext cx="0" cy="5905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" name="Oval 3080"/>
            <p:cNvSpPr>
              <a:spLocks noChangeArrowheads="1"/>
            </p:cNvSpPr>
            <p:nvPr/>
          </p:nvSpPr>
          <p:spPr bwMode="auto">
            <a:xfrm>
              <a:off x="737870" y="365328"/>
              <a:ext cx="126365" cy="126365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18" name="Oval 3081"/>
            <p:cNvSpPr>
              <a:spLocks noChangeArrowheads="1"/>
            </p:cNvSpPr>
            <p:nvPr/>
          </p:nvSpPr>
          <p:spPr bwMode="auto">
            <a:xfrm>
              <a:off x="1125525" y="367810"/>
              <a:ext cx="125095" cy="125730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19" name="Text Box 3082"/>
            <p:cNvSpPr txBox="1">
              <a:spLocks noChangeArrowheads="1"/>
            </p:cNvSpPr>
            <p:nvPr/>
          </p:nvSpPr>
          <p:spPr bwMode="auto">
            <a:xfrm>
              <a:off x="658495" y="449148"/>
              <a:ext cx="413385" cy="2368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1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0" name="Text Box 3083"/>
            <p:cNvSpPr txBox="1">
              <a:spLocks noChangeArrowheads="1"/>
            </p:cNvSpPr>
            <p:nvPr/>
          </p:nvSpPr>
          <p:spPr bwMode="auto">
            <a:xfrm>
              <a:off x="1046480" y="454863"/>
              <a:ext cx="413385" cy="2368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2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1" name="Text Box 3073"/>
            <p:cNvSpPr txBox="1">
              <a:spLocks noChangeArrowheads="1"/>
            </p:cNvSpPr>
            <p:nvPr/>
          </p:nvSpPr>
          <p:spPr bwMode="auto">
            <a:xfrm>
              <a:off x="1443369" y="449148"/>
              <a:ext cx="413385" cy="2374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3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2" name="Text Box 3072"/>
            <p:cNvSpPr txBox="1">
              <a:spLocks noChangeArrowheads="1"/>
            </p:cNvSpPr>
            <p:nvPr/>
          </p:nvSpPr>
          <p:spPr bwMode="auto">
            <a:xfrm>
              <a:off x="2182703" y="314757"/>
              <a:ext cx="295275" cy="29329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x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3" name="Oval 3081"/>
            <p:cNvSpPr>
              <a:spLocks noChangeArrowheads="1"/>
            </p:cNvSpPr>
            <p:nvPr/>
          </p:nvSpPr>
          <p:spPr bwMode="auto">
            <a:xfrm>
              <a:off x="360367" y="391673"/>
              <a:ext cx="72000" cy="720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églalap 23"/>
              <p:cNvSpPr/>
              <p:nvPr/>
            </p:nvSpPr>
            <p:spPr>
              <a:xfrm>
                <a:off x="395536" y="1888005"/>
                <a:ext cx="8092118" cy="25880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hu-HU" b="1" dirty="0" smtClean="0"/>
                  <a:t>b)</a:t>
                </a:r>
                <a:r>
                  <a:rPr lang="hu-HU" dirty="0" smtClean="0"/>
                  <a:t> Adjuk meg a keret szöggyorsulását a kiinduló helyzetben!</a:t>
                </a:r>
              </a:p>
              <a:p>
                <a:endParaRPr lang="hu-HU" dirty="0" smtClean="0"/>
              </a:p>
              <a:p>
                <a:r>
                  <a:rPr lang="hu-HU" dirty="0" smtClean="0"/>
                  <a:t>Alkalmazzuk </a:t>
                </a:r>
                <a:r>
                  <a:rPr lang="hu-HU" dirty="0"/>
                  <a:t>az </a:t>
                </a:r>
                <a:r>
                  <a:rPr lang="hu-HU" dirty="0">
                    <a:solidFill>
                      <a:srgbClr val="FF0000"/>
                    </a:solidFill>
                  </a:rPr>
                  <a:t>impulzusmomentum-tétel</a:t>
                </a:r>
                <a:r>
                  <a:rPr lang="hu-HU" dirty="0"/>
                  <a:t>t:  M =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hu-HU" i="1"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hu-HU" i="0"/>
                          <m:t>L</m:t>
                        </m:r>
                      </m:e>
                    </m:acc>
                    <m:r>
                      <a:rPr lang="hu-HU">
                        <a:latin typeface="Cambria Math"/>
                      </a:rPr>
                      <m:t> </m:t>
                    </m:r>
                  </m:oMath>
                </a14:m>
                <a:r>
                  <a:rPr lang="hu-HU" dirty="0"/>
                  <a:t>.</a:t>
                </a:r>
              </a:p>
              <a:p>
                <a:endParaRPr lang="hu-HU" dirty="0" smtClean="0"/>
              </a:p>
              <a:p>
                <a:r>
                  <a:rPr lang="hu-HU" dirty="0" smtClean="0"/>
                  <a:t>Merev </a:t>
                </a:r>
                <a:r>
                  <a:rPr lang="hu-HU" dirty="0"/>
                  <a:t>test rögzített tengely körüli forgásánál    L = </a:t>
                </a:r>
                <a:r>
                  <a:rPr lang="hu-HU" dirty="0">
                    <a:sym typeface="Symbol"/>
                  </a:rPr>
                  <a:t></a:t>
                </a:r>
                <a:r>
                  <a:rPr lang="hu-HU" dirty="0"/>
                  <a:t>   </a:t>
                </a:r>
                <a:r>
                  <a:rPr lang="hu-HU" dirty="0">
                    <a:sym typeface="Symbol"/>
                  </a:rPr>
                  <a:t></a:t>
                </a:r>
                <a:r>
                  <a:rPr lang="hu-HU" dirty="0"/>
                  <a:t>  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hu-HU" i="1"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hu-HU" i="0"/>
                          <m:t>L</m:t>
                        </m:r>
                      </m:e>
                    </m:acc>
                  </m:oMath>
                </a14:m>
                <a:r>
                  <a:rPr lang="hu-HU" dirty="0"/>
                  <a:t> = </a:t>
                </a:r>
                <a:r>
                  <a:rPr lang="hu-HU" dirty="0">
                    <a:sym typeface="Symbol"/>
                  </a:rPr>
                  <a:t></a:t>
                </a:r>
                <a:r>
                  <a:rPr lang="hu-HU" dirty="0"/>
                  <a:t>, tehát</a:t>
                </a:r>
              </a:p>
              <a:p>
                <a:endParaRPr lang="hu-HU" dirty="0" smtClean="0"/>
              </a:p>
              <a:p>
                <a:r>
                  <a:rPr lang="hu-HU" dirty="0" smtClean="0"/>
                  <a:t>   </a:t>
                </a:r>
                <a:r>
                  <a:rPr lang="hu-HU" dirty="0" smtClean="0">
                    <a:solidFill>
                      <a:srgbClr val="FF0000"/>
                    </a:solidFill>
                  </a:rPr>
                  <a:t>M </a:t>
                </a:r>
                <a:r>
                  <a:rPr lang="hu-HU" dirty="0">
                    <a:solidFill>
                      <a:srgbClr val="FF0000"/>
                    </a:solidFill>
                  </a:rPr>
                  <a:t>= </a:t>
                </a:r>
                <a:r>
                  <a:rPr lang="hu-HU" dirty="0">
                    <a:solidFill>
                      <a:srgbClr val="FF0000"/>
                    </a:solidFill>
                    <a:sym typeface="Symbol"/>
                  </a:rPr>
                  <a:t></a:t>
                </a:r>
                <a:r>
                  <a:rPr lang="hu-HU" dirty="0"/>
                  <a:t>.</a:t>
                </a:r>
              </a:p>
              <a:p>
                <a:endParaRPr lang="hu-HU" dirty="0" smtClean="0"/>
              </a:p>
              <a:p>
                <a:r>
                  <a:rPr lang="hu-HU" dirty="0" smtClean="0"/>
                  <a:t>A </a:t>
                </a:r>
                <a:r>
                  <a:rPr lang="hu-HU" dirty="0"/>
                  <a:t>forgatónyomaték általános </a:t>
                </a:r>
                <a:r>
                  <a:rPr lang="hu-HU" dirty="0" smtClean="0"/>
                  <a:t>esetben   </a:t>
                </a:r>
                <a:r>
                  <a:rPr lang="hu-HU" b="1" dirty="0"/>
                  <a:t>M</a:t>
                </a:r>
                <a:r>
                  <a:rPr lang="hu-HU" dirty="0"/>
                  <a:t> = </a:t>
                </a:r>
                <a:r>
                  <a:rPr lang="hu-HU" b="1" dirty="0"/>
                  <a:t>r</a:t>
                </a:r>
                <a:r>
                  <a:rPr lang="hu-HU" dirty="0"/>
                  <a:t> </a:t>
                </a:r>
                <a:r>
                  <a:rPr lang="hu-HU" dirty="0">
                    <a:sym typeface="Symbol"/>
                  </a:rPr>
                  <a:t></a:t>
                </a:r>
                <a:r>
                  <a:rPr lang="hu-HU" dirty="0"/>
                  <a:t> </a:t>
                </a:r>
                <a:r>
                  <a:rPr lang="hu-HU" b="1" dirty="0"/>
                  <a:t>F</a:t>
                </a:r>
                <a:r>
                  <a:rPr lang="hu-HU" dirty="0"/>
                  <a:t>      </a:t>
                </a:r>
                <a:r>
                  <a:rPr lang="hu-HU" dirty="0">
                    <a:sym typeface="Symbol"/>
                  </a:rPr>
                  <a:t></a:t>
                </a:r>
                <a:r>
                  <a:rPr lang="hu-HU" dirty="0"/>
                  <a:t>      M = k F  (k az erőkar).</a:t>
                </a:r>
              </a:p>
            </p:txBody>
          </p:sp>
        </mc:Choice>
        <mc:Fallback>
          <p:sp>
            <p:nvSpPr>
              <p:cNvPr id="24" name="Téglalap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1888005"/>
                <a:ext cx="8092118" cy="2588016"/>
              </a:xfrm>
              <a:prstGeom prst="rect">
                <a:avLst/>
              </a:prstGeom>
              <a:blipFill rotWithShape="1">
                <a:blip r:embed="rId4"/>
                <a:stretch>
                  <a:fillRect l="-678" t="-1179" b="-3066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Vászon 205"/>
          <p:cNvGrpSpPr/>
          <p:nvPr/>
        </p:nvGrpSpPr>
        <p:grpSpPr>
          <a:xfrm>
            <a:off x="1192686" y="4589071"/>
            <a:ext cx="5251522" cy="1792257"/>
            <a:chOff x="0" y="0"/>
            <a:chExt cx="3907954" cy="1707515"/>
          </a:xfrm>
        </p:grpSpPr>
        <p:sp>
          <p:nvSpPr>
            <p:cNvPr id="26" name="Téglalap 25"/>
            <p:cNvSpPr/>
            <p:nvPr/>
          </p:nvSpPr>
          <p:spPr>
            <a:xfrm>
              <a:off x="0" y="0"/>
              <a:ext cx="3907155" cy="1707515"/>
            </a:xfrm>
            <a:prstGeom prst="rect">
              <a:avLst/>
            </a:prstGeom>
          </p:spPr>
        </p:sp>
        <p:sp>
          <p:nvSpPr>
            <p:cNvPr id="27" name="Text Box 3072"/>
            <p:cNvSpPr txBox="1">
              <a:spLocks noChangeArrowheads="1"/>
            </p:cNvSpPr>
            <p:nvPr/>
          </p:nvSpPr>
          <p:spPr bwMode="auto">
            <a:xfrm>
              <a:off x="188597" y="403156"/>
              <a:ext cx="1139869" cy="42384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2000">
                  <a:solidFill>
                    <a:srgbClr val="74B230"/>
                  </a:solidFill>
                  <a:effectLst/>
                  <a:latin typeface="Calibri"/>
                  <a:ea typeface="Times New Roman"/>
                  <a:cs typeface="Calibri"/>
                </a:rPr>
                <a:t>k = r sinα</a:t>
              </a:r>
              <a:endParaRPr lang="hu-HU" sz="120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28" name="Egyenes összekötő 27"/>
            <p:cNvCxnSpPr/>
            <p:nvPr/>
          </p:nvCxnSpPr>
          <p:spPr>
            <a:xfrm>
              <a:off x="1259459" y="18459"/>
              <a:ext cx="0" cy="1332000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3081"/>
            <p:cNvSpPr>
              <a:spLocks noChangeArrowheads="1"/>
            </p:cNvSpPr>
            <p:nvPr/>
          </p:nvSpPr>
          <p:spPr bwMode="auto">
            <a:xfrm>
              <a:off x="119590" y="415268"/>
              <a:ext cx="71755" cy="71755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cxnSp>
          <p:nvCxnSpPr>
            <p:cNvPr id="30" name="Egyenes összekötő nyíllal 29"/>
            <p:cNvCxnSpPr/>
            <p:nvPr/>
          </p:nvCxnSpPr>
          <p:spPr>
            <a:xfrm>
              <a:off x="1259459" y="216881"/>
              <a:ext cx="0" cy="698739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Egyenes összekötő nyíllal 30"/>
            <p:cNvCxnSpPr/>
            <p:nvPr/>
          </p:nvCxnSpPr>
          <p:spPr>
            <a:xfrm flipV="1">
              <a:off x="172531" y="183535"/>
              <a:ext cx="1111651" cy="266237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32" name="Text Box 3072"/>
            <p:cNvSpPr txBox="1">
              <a:spLocks noChangeArrowheads="1"/>
            </p:cNvSpPr>
            <p:nvPr/>
          </p:nvSpPr>
          <p:spPr bwMode="auto">
            <a:xfrm>
              <a:off x="1292808" y="310625"/>
              <a:ext cx="294640" cy="42384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2000" b="1">
                  <a:solidFill>
                    <a:srgbClr val="C00000"/>
                  </a:solidFill>
                  <a:effectLst/>
                  <a:latin typeface="Calibri"/>
                  <a:ea typeface="Times New Roman"/>
                  <a:cs typeface="Calibri"/>
                </a:rPr>
                <a:t>F</a:t>
              </a:r>
              <a:endParaRPr lang="hu-HU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33" name="Text Box 3072"/>
            <p:cNvSpPr txBox="1">
              <a:spLocks noChangeArrowheads="1"/>
            </p:cNvSpPr>
            <p:nvPr/>
          </p:nvSpPr>
          <p:spPr bwMode="auto">
            <a:xfrm>
              <a:off x="507797" y="74"/>
              <a:ext cx="294640" cy="42384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2000" b="1">
                  <a:solidFill>
                    <a:srgbClr val="74B230"/>
                  </a:solidFill>
                  <a:effectLst/>
                  <a:latin typeface="Calibri"/>
                  <a:ea typeface="Times New Roman"/>
                  <a:cs typeface="Calibri"/>
                </a:rPr>
                <a:t>r</a:t>
              </a:r>
              <a:endParaRPr lang="hu-HU" sz="120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34" name="Egyenes összekötő 33"/>
            <p:cNvCxnSpPr/>
            <p:nvPr/>
          </p:nvCxnSpPr>
          <p:spPr>
            <a:xfrm>
              <a:off x="172531" y="458398"/>
              <a:ext cx="1080000" cy="0"/>
            </a:xfrm>
            <a:prstGeom prst="line">
              <a:avLst/>
            </a:prstGeom>
            <a:ln>
              <a:solidFill>
                <a:srgbClr val="74B23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 Box 3072"/>
            <p:cNvSpPr txBox="1">
              <a:spLocks noChangeArrowheads="1"/>
            </p:cNvSpPr>
            <p:nvPr/>
          </p:nvSpPr>
          <p:spPr bwMode="auto">
            <a:xfrm>
              <a:off x="1001021" y="154169"/>
              <a:ext cx="294640" cy="42384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800">
                  <a:effectLst/>
                  <a:latin typeface="Calibri"/>
                  <a:ea typeface="Times New Roman"/>
                  <a:cs typeface="Calibri"/>
                </a:rPr>
                <a:t>α</a:t>
              </a:r>
              <a:endParaRPr lang="hu-HU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36" name="Oval 3081"/>
            <p:cNvSpPr>
              <a:spLocks noChangeArrowheads="1"/>
            </p:cNvSpPr>
            <p:nvPr/>
          </p:nvSpPr>
          <p:spPr bwMode="auto">
            <a:xfrm flipH="1" flipV="1">
              <a:off x="2389517" y="416443"/>
              <a:ext cx="72000" cy="720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cxnSp>
          <p:nvCxnSpPr>
            <p:cNvPr id="37" name="Egyenes összekötő 36"/>
            <p:cNvCxnSpPr/>
            <p:nvPr/>
          </p:nvCxnSpPr>
          <p:spPr>
            <a:xfrm>
              <a:off x="2424021" y="441146"/>
              <a:ext cx="1080000" cy="0"/>
            </a:xfrm>
            <a:prstGeom prst="line">
              <a:avLst/>
            </a:prstGeom>
            <a:ln>
              <a:solidFill>
                <a:srgbClr val="74B23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Egyenes összekötő 37"/>
            <p:cNvCxnSpPr/>
            <p:nvPr/>
          </p:nvCxnSpPr>
          <p:spPr>
            <a:xfrm>
              <a:off x="3512650" y="18459"/>
              <a:ext cx="0" cy="1620000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Egyenes összekötő nyíllal 38"/>
            <p:cNvCxnSpPr/>
            <p:nvPr/>
          </p:nvCxnSpPr>
          <p:spPr>
            <a:xfrm>
              <a:off x="2452891" y="467024"/>
              <a:ext cx="1080000" cy="360000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40" name="Text Box 3072"/>
            <p:cNvSpPr txBox="1">
              <a:spLocks noChangeArrowheads="1"/>
            </p:cNvSpPr>
            <p:nvPr/>
          </p:nvSpPr>
          <p:spPr bwMode="auto">
            <a:xfrm>
              <a:off x="3613314" y="965021"/>
              <a:ext cx="294640" cy="42384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2000" b="1">
                  <a:solidFill>
                    <a:srgbClr val="C00000"/>
                  </a:solidFill>
                  <a:effectLst/>
                  <a:latin typeface="Calibri"/>
                  <a:ea typeface="Times New Roman"/>
                  <a:cs typeface="Calibri"/>
                </a:rPr>
                <a:t>F</a:t>
              </a:r>
              <a:endParaRPr lang="hu-HU" sz="120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41" name="Egyenes összekötő nyíllal 40"/>
            <p:cNvCxnSpPr/>
            <p:nvPr/>
          </p:nvCxnSpPr>
          <p:spPr>
            <a:xfrm>
              <a:off x="3512647" y="829327"/>
              <a:ext cx="0" cy="698739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2" name="Text Box 3072"/>
            <p:cNvSpPr txBox="1">
              <a:spLocks noChangeArrowheads="1"/>
            </p:cNvSpPr>
            <p:nvPr/>
          </p:nvSpPr>
          <p:spPr bwMode="auto">
            <a:xfrm>
              <a:off x="2880058" y="603905"/>
              <a:ext cx="294640" cy="42384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2000" b="1">
                  <a:solidFill>
                    <a:srgbClr val="74B230"/>
                  </a:solidFill>
                  <a:effectLst/>
                  <a:latin typeface="Calibri"/>
                  <a:ea typeface="Times New Roman"/>
                  <a:cs typeface="Calibri"/>
                </a:rPr>
                <a:t>r</a:t>
              </a:r>
              <a:endParaRPr lang="hu-HU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43" name="Text Box 3072"/>
            <p:cNvSpPr txBox="1">
              <a:spLocks noChangeArrowheads="1"/>
            </p:cNvSpPr>
            <p:nvPr/>
          </p:nvSpPr>
          <p:spPr bwMode="auto">
            <a:xfrm>
              <a:off x="3275544" y="774119"/>
              <a:ext cx="294640" cy="42384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800">
                  <a:effectLst/>
                  <a:latin typeface="Calibri"/>
                  <a:ea typeface="Times New Roman"/>
                  <a:cs typeface="Calibri"/>
                </a:rPr>
                <a:t>α</a:t>
              </a:r>
              <a:endParaRPr lang="hu-HU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44" name="Text Box 3072"/>
            <p:cNvSpPr txBox="1">
              <a:spLocks noChangeArrowheads="1"/>
            </p:cNvSpPr>
            <p:nvPr/>
          </p:nvSpPr>
          <p:spPr bwMode="auto">
            <a:xfrm>
              <a:off x="2940419" y="125949"/>
              <a:ext cx="639534" cy="42384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2000">
                  <a:solidFill>
                    <a:srgbClr val="74B230"/>
                  </a:solidFill>
                  <a:effectLst/>
                  <a:latin typeface="Calibri"/>
                  <a:ea typeface="Times New Roman"/>
                  <a:cs typeface="Calibri"/>
                </a:rPr>
                <a:t>k </a:t>
              </a:r>
              <a:endParaRPr lang="hu-HU" sz="1200">
                <a:effectLst/>
                <a:latin typeface="Times New Roman"/>
                <a:ea typeface="Times New Roman"/>
              </a:endParaRPr>
            </a:p>
          </p:txBody>
        </p:sp>
      </p:grpSp>
      <p:pic>
        <p:nvPicPr>
          <p:cNvPr id="45" name="mecha_gy9_1_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9165" y="5578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51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1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03775" y="332656"/>
            <a:ext cx="809214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Az egyes testekre az </a:t>
            </a:r>
            <a:r>
              <a:rPr lang="hu-HU" b="1" dirty="0" err="1"/>
              <a:t>F</a:t>
            </a:r>
            <a:r>
              <a:rPr lang="hu-HU" b="1" baseline="-25000" dirty="0" err="1"/>
              <a:t>g</a:t>
            </a:r>
            <a:r>
              <a:rPr lang="hu-HU" dirty="0"/>
              <a:t> gravitációs erő fejt ki forgatónyomatékot, </a:t>
            </a:r>
            <a:r>
              <a:rPr lang="hu-HU" b="1" dirty="0" err="1"/>
              <a:t>F</a:t>
            </a:r>
            <a:r>
              <a:rPr lang="hu-HU" b="1" baseline="-25000" dirty="0" err="1"/>
              <a:t>g</a:t>
            </a:r>
            <a:r>
              <a:rPr lang="hu-HU" dirty="0"/>
              <a:t> függőleges</a:t>
            </a:r>
            <a:r>
              <a:rPr lang="hu-HU" dirty="0" smtClean="0"/>
              <a:t>.</a:t>
            </a:r>
          </a:p>
          <a:p>
            <a:endParaRPr lang="hu-HU" sz="1400" dirty="0"/>
          </a:p>
          <a:p>
            <a:r>
              <a:rPr lang="hu-HU" b="1" dirty="0" smtClean="0"/>
              <a:t>   M</a:t>
            </a:r>
            <a:r>
              <a:rPr lang="hu-HU" dirty="0" smtClean="0"/>
              <a:t> </a:t>
            </a:r>
            <a:r>
              <a:rPr lang="hu-HU" dirty="0"/>
              <a:t>= </a:t>
            </a:r>
            <a:r>
              <a:rPr lang="hu-HU" dirty="0">
                <a:sym typeface="Symbol"/>
              </a:rPr>
              <a:t></a:t>
            </a:r>
            <a:r>
              <a:rPr lang="hu-HU" dirty="0"/>
              <a:t>(</a:t>
            </a:r>
            <a:r>
              <a:rPr lang="hu-HU" b="1" dirty="0" err="1"/>
              <a:t>r</a:t>
            </a:r>
            <a:r>
              <a:rPr lang="hu-HU" b="1" baseline="-25000" dirty="0" err="1"/>
              <a:t>i</a:t>
            </a:r>
            <a:r>
              <a:rPr lang="hu-HU" dirty="0">
                <a:sym typeface="Symbol"/>
              </a:rPr>
              <a:t></a:t>
            </a:r>
            <a:r>
              <a:rPr lang="hu-HU" b="1" dirty="0" err="1"/>
              <a:t>F</a:t>
            </a:r>
            <a:r>
              <a:rPr lang="hu-HU" b="1" baseline="-25000" dirty="0" err="1"/>
              <a:t>gi</a:t>
            </a:r>
            <a:r>
              <a:rPr lang="hu-HU" dirty="0"/>
              <a:t>)      </a:t>
            </a:r>
            <a:r>
              <a:rPr lang="hu-HU" dirty="0" smtClean="0">
                <a:sym typeface="Symbol"/>
              </a:rPr>
              <a:t></a:t>
            </a:r>
            <a:r>
              <a:rPr lang="hu-HU" dirty="0" smtClean="0"/>
              <a:t>          M </a:t>
            </a:r>
            <a:r>
              <a:rPr lang="hu-HU" dirty="0"/>
              <a:t>= </a:t>
            </a:r>
            <a:r>
              <a:rPr lang="hu-HU" dirty="0">
                <a:sym typeface="Symbol"/>
              </a:rPr>
              <a:t></a:t>
            </a:r>
            <a:r>
              <a:rPr lang="hu-HU" dirty="0"/>
              <a:t>(k</a:t>
            </a:r>
            <a:r>
              <a:rPr lang="hu-HU" baseline="-25000" dirty="0"/>
              <a:t>i</a:t>
            </a:r>
            <a:r>
              <a:rPr lang="hu-HU" dirty="0"/>
              <a:t>∙m</a:t>
            </a:r>
            <a:r>
              <a:rPr lang="hu-HU" baseline="-25000" dirty="0"/>
              <a:t>i</a:t>
            </a:r>
            <a:r>
              <a:rPr lang="hu-HU" dirty="0">
                <a:sym typeface="Symbol"/>
              </a:rPr>
              <a:t></a:t>
            </a:r>
            <a:r>
              <a:rPr lang="hu-HU" dirty="0"/>
              <a:t>g) = </a:t>
            </a:r>
            <a:r>
              <a:rPr lang="hu-HU" dirty="0">
                <a:sym typeface="Symbol"/>
              </a:rPr>
              <a:t></a:t>
            </a:r>
            <a:r>
              <a:rPr lang="hu-HU" dirty="0"/>
              <a:t>(k</a:t>
            </a:r>
            <a:r>
              <a:rPr lang="hu-HU" baseline="-25000" dirty="0"/>
              <a:t>i</a:t>
            </a:r>
            <a:r>
              <a:rPr lang="hu-HU" dirty="0"/>
              <a:t>∙m</a:t>
            </a:r>
            <a:r>
              <a:rPr lang="hu-HU" baseline="-25000" dirty="0"/>
              <a:t>i</a:t>
            </a:r>
            <a:r>
              <a:rPr lang="hu-HU" dirty="0"/>
              <a:t>)∙g</a:t>
            </a:r>
          </a:p>
        </p:txBody>
      </p:sp>
      <p:grpSp>
        <p:nvGrpSpPr>
          <p:cNvPr id="3" name="Vászon 55"/>
          <p:cNvGrpSpPr/>
          <p:nvPr/>
        </p:nvGrpSpPr>
        <p:grpSpPr>
          <a:xfrm>
            <a:off x="576964" y="980728"/>
            <a:ext cx="3995036" cy="1878335"/>
            <a:chOff x="0" y="0"/>
            <a:chExt cx="2477978" cy="1092200"/>
          </a:xfrm>
        </p:grpSpPr>
        <p:sp>
          <p:nvSpPr>
            <p:cNvPr id="4" name="Téglalap 3"/>
            <p:cNvSpPr/>
            <p:nvPr/>
          </p:nvSpPr>
          <p:spPr>
            <a:xfrm>
              <a:off x="0" y="0"/>
              <a:ext cx="2477770" cy="1092200"/>
            </a:xfrm>
            <a:prstGeom prst="rect">
              <a:avLst/>
            </a:prstGeom>
            <a:noFill/>
          </p:spPr>
        </p:sp>
        <p:cxnSp>
          <p:nvCxnSpPr>
            <p:cNvPr id="5" name="AutoShape 3062"/>
            <p:cNvCxnSpPr>
              <a:cxnSpLocks noChangeShapeType="1"/>
            </p:cNvCxnSpPr>
            <p:nvPr/>
          </p:nvCxnSpPr>
          <p:spPr bwMode="auto">
            <a:xfrm flipV="1">
              <a:off x="291955" y="428828"/>
              <a:ext cx="190800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AutoShape 3084"/>
            <p:cNvCxnSpPr>
              <a:cxnSpLocks noChangeShapeType="1"/>
            </p:cNvCxnSpPr>
            <p:nvPr/>
          </p:nvCxnSpPr>
          <p:spPr bwMode="auto">
            <a:xfrm>
              <a:off x="370205" y="429463"/>
              <a:ext cx="1597660" cy="635"/>
            </a:xfrm>
            <a:prstGeom prst="straightConnector1">
              <a:avLst/>
            </a:prstGeom>
            <a:ln w="25400">
              <a:headEnd/>
              <a:tailEnd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3065"/>
            <p:cNvSpPr>
              <a:spLocks noChangeArrowheads="1"/>
            </p:cNvSpPr>
            <p:nvPr/>
          </p:nvSpPr>
          <p:spPr bwMode="auto">
            <a:xfrm>
              <a:off x="1898015" y="360987"/>
              <a:ext cx="125730" cy="125730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8" name="Oval 3066"/>
            <p:cNvSpPr>
              <a:spLocks noChangeArrowheads="1"/>
            </p:cNvSpPr>
            <p:nvPr/>
          </p:nvSpPr>
          <p:spPr bwMode="auto">
            <a:xfrm>
              <a:off x="1512793" y="363423"/>
              <a:ext cx="126365" cy="125730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9" name="Text Box 3067"/>
            <p:cNvSpPr txBox="1">
              <a:spLocks noChangeArrowheads="1"/>
            </p:cNvSpPr>
            <p:nvPr/>
          </p:nvSpPr>
          <p:spPr bwMode="auto">
            <a:xfrm>
              <a:off x="1035214" y="186570"/>
              <a:ext cx="348615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3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0" name="Text Box 3068"/>
            <p:cNvSpPr txBox="1">
              <a:spLocks noChangeArrowheads="1"/>
            </p:cNvSpPr>
            <p:nvPr/>
          </p:nvSpPr>
          <p:spPr bwMode="auto">
            <a:xfrm>
              <a:off x="1811163" y="176393"/>
              <a:ext cx="347980" cy="23558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1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1" name="Text Box 3069"/>
            <p:cNvSpPr txBox="1">
              <a:spLocks noChangeArrowheads="1"/>
            </p:cNvSpPr>
            <p:nvPr/>
          </p:nvSpPr>
          <p:spPr bwMode="auto">
            <a:xfrm>
              <a:off x="1456055" y="173558"/>
              <a:ext cx="347980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2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2" name="Text Box 3070"/>
            <p:cNvSpPr txBox="1">
              <a:spLocks noChangeArrowheads="1"/>
            </p:cNvSpPr>
            <p:nvPr/>
          </p:nvSpPr>
          <p:spPr bwMode="auto">
            <a:xfrm>
              <a:off x="674848" y="176048"/>
              <a:ext cx="347345" cy="23558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4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3" name="Text Box 3072"/>
            <p:cNvSpPr txBox="1">
              <a:spLocks noChangeArrowheads="1"/>
            </p:cNvSpPr>
            <p:nvPr/>
          </p:nvSpPr>
          <p:spPr bwMode="auto">
            <a:xfrm>
              <a:off x="286244" y="143019"/>
              <a:ext cx="295275" cy="29329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 dirty="0">
                  <a:solidFill>
                    <a:srgbClr val="E36C0A"/>
                  </a:solidFill>
                  <a:effectLst/>
                  <a:latin typeface="Calibri"/>
                  <a:ea typeface="Times New Roman"/>
                  <a:cs typeface="Calibri"/>
                </a:rPr>
                <a:t>y</a:t>
              </a:r>
              <a:r>
                <a:rPr lang="hu-HU" sz="1100" baseline="-25000" dirty="0">
                  <a:solidFill>
                    <a:srgbClr val="E36C0A"/>
                  </a:solidFill>
                  <a:effectLst/>
                  <a:latin typeface="Calibri"/>
                  <a:ea typeface="Times New Roman"/>
                  <a:cs typeface="Calibri"/>
                </a:rPr>
                <a:t>1</a:t>
              </a:r>
              <a:endParaRPr lang="hu-HU" sz="1100" dirty="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4" name="Text Box 3073"/>
            <p:cNvSpPr txBox="1">
              <a:spLocks noChangeArrowheads="1"/>
            </p:cNvSpPr>
            <p:nvPr/>
          </p:nvSpPr>
          <p:spPr bwMode="auto">
            <a:xfrm>
              <a:off x="1824990" y="455498"/>
              <a:ext cx="413385" cy="2374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4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5" name="Text Box 3075"/>
            <p:cNvSpPr txBox="1">
              <a:spLocks noChangeArrowheads="1"/>
            </p:cNvSpPr>
            <p:nvPr/>
          </p:nvSpPr>
          <p:spPr bwMode="auto">
            <a:xfrm>
              <a:off x="303530" y="429463"/>
              <a:ext cx="216535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0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16" name="AutoShape 3078"/>
            <p:cNvCxnSpPr>
              <a:cxnSpLocks noChangeShapeType="1"/>
            </p:cNvCxnSpPr>
            <p:nvPr/>
          </p:nvCxnSpPr>
          <p:spPr bwMode="auto">
            <a:xfrm>
              <a:off x="1190625" y="395808"/>
              <a:ext cx="0" cy="5905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" name="Oval 3080"/>
            <p:cNvSpPr>
              <a:spLocks noChangeArrowheads="1"/>
            </p:cNvSpPr>
            <p:nvPr/>
          </p:nvSpPr>
          <p:spPr bwMode="auto">
            <a:xfrm>
              <a:off x="737870" y="365328"/>
              <a:ext cx="126365" cy="126365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18" name="Oval 3081"/>
            <p:cNvSpPr>
              <a:spLocks noChangeArrowheads="1"/>
            </p:cNvSpPr>
            <p:nvPr/>
          </p:nvSpPr>
          <p:spPr bwMode="auto">
            <a:xfrm>
              <a:off x="1125525" y="367810"/>
              <a:ext cx="125095" cy="125730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19" name="Text Box 3082"/>
            <p:cNvSpPr txBox="1">
              <a:spLocks noChangeArrowheads="1"/>
            </p:cNvSpPr>
            <p:nvPr/>
          </p:nvSpPr>
          <p:spPr bwMode="auto">
            <a:xfrm>
              <a:off x="658495" y="449148"/>
              <a:ext cx="413385" cy="2368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1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0" name="Text Box 3083"/>
            <p:cNvSpPr txBox="1">
              <a:spLocks noChangeArrowheads="1"/>
            </p:cNvSpPr>
            <p:nvPr/>
          </p:nvSpPr>
          <p:spPr bwMode="auto">
            <a:xfrm>
              <a:off x="1046480" y="454863"/>
              <a:ext cx="413385" cy="2368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2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1" name="Text Box 3073"/>
            <p:cNvSpPr txBox="1">
              <a:spLocks noChangeArrowheads="1"/>
            </p:cNvSpPr>
            <p:nvPr/>
          </p:nvSpPr>
          <p:spPr bwMode="auto">
            <a:xfrm>
              <a:off x="1443369" y="449148"/>
              <a:ext cx="413385" cy="2374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3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2" name="Text Box 3072"/>
            <p:cNvSpPr txBox="1">
              <a:spLocks noChangeArrowheads="1"/>
            </p:cNvSpPr>
            <p:nvPr/>
          </p:nvSpPr>
          <p:spPr bwMode="auto">
            <a:xfrm>
              <a:off x="2182703" y="314757"/>
              <a:ext cx="295275" cy="29329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x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23" name="Egyenes összekötő nyíllal 22"/>
            <p:cNvCxnSpPr/>
            <p:nvPr/>
          </p:nvCxnSpPr>
          <p:spPr>
            <a:xfrm>
              <a:off x="800100" y="433719"/>
              <a:ext cx="0" cy="35783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Egyenes összekötő nyíllal 23"/>
            <p:cNvCxnSpPr/>
            <p:nvPr/>
          </p:nvCxnSpPr>
          <p:spPr>
            <a:xfrm>
              <a:off x="1189025" y="442532"/>
              <a:ext cx="0" cy="35783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Egyenes összekötő nyíllal 24"/>
            <p:cNvCxnSpPr/>
            <p:nvPr/>
          </p:nvCxnSpPr>
          <p:spPr>
            <a:xfrm>
              <a:off x="1575345" y="437015"/>
              <a:ext cx="0" cy="35783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Egyenes összekötő nyíllal 25"/>
            <p:cNvCxnSpPr/>
            <p:nvPr/>
          </p:nvCxnSpPr>
          <p:spPr>
            <a:xfrm>
              <a:off x="1961515" y="431138"/>
              <a:ext cx="0" cy="35783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7" name="Oval 3081"/>
            <p:cNvSpPr>
              <a:spLocks noChangeArrowheads="1"/>
            </p:cNvSpPr>
            <p:nvPr/>
          </p:nvSpPr>
          <p:spPr bwMode="auto">
            <a:xfrm>
              <a:off x="360367" y="391673"/>
              <a:ext cx="72000" cy="720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28" name="Text Box 3075"/>
            <p:cNvSpPr txBox="1">
              <a:spLocks noChangeArrowheads="1"/>
            </p:cNvSpPr>
            <p:nvPr/>
          </p:nvSpPr>
          <p:spPr bwMode="auto">
            <a:xfrm>
              <a:off x="680017" y="774700"/>
              <a:ext cx="278833" cy="26035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F</a:t>
              </a:r>
              <a:r>
                <a:rPr lang="hu-HU" sz="1100" baseline="-25000">
                  <a:effectLst/>
                  <a:latin typeface="Calibri"/>
                  <a:ea typeface="Times New Roman"/>
                  <a:cs typeface="Calibri"/>
                </a:rPr>
                <a:t>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9" name="Text Box 3075"/>
            <p:cNvSpPr txBox="1">
              <a:spLocks noChangeArrowheads="1"/>
            </p:cNvSpPr>
            <p:nvPr/>
          </p:nvSpPr>
          <p:spPr bwMode="auto">
            <a:xfrm>
              <a:off x="1066165" y="774596"/>
              <a:ext cx="278833" cy="26035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F</a:t>
              </a:r>
              <a:r>
                <a:rPr lang="hu-HU" sz="1100" baseline="-25000">
                  <a:effectLst/>
                  <a:latin typeface="Calibri"/>
                  <a:ea typeface="Times New Roman"/>
                  <a:cs typeface="Calibri"/>
                </a:rPr>
                <a:t>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30" name="Text Box 3075"/>
            <p:cNvSpPr txBox="1">
              <a:spLocks noChangeArrowheads="1"/>
            </p:cNvSpPr>
            <p:nvPr/>
          </p:nvSpPr>
          <p:spPr bwMode="auto">
            <a:xfrm>
              <a:off x="1433898" y="774700"/>
              <a:ext cx="278833" cy="26035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F</a:t>
              </a:r>
              <a:r>
                <a:rPr lang="hu-HU" sz="1100" baseline="-25000">
                  <a:effectLst/>
                  <a:latin typeface="Calibri"/>
                  <a:ea typeface="Times New Roman"/>
                  <a:cs typeface="Calibri"/>
                </a:rPr>
                <a:t>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31" name="Text Box 3075"/>
            <p:cNvSpPr txBox="1">
              <a:spLocks noChangeArrowheads="1"/>
            </p:cNvSpPr>
            <p:nvPr/>
          </p:nvSpPr>
          <p:spPr bwMode="auto">
            <a:xfrm>
              <a:off x="1830213" y="774700"/>
              <a:ext cx="278833" cy="26035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F</a:t>
              </a:r>
              <a:r>
                <a:rPr lang="hu-HU" sz="1100" baseline="-25000">
                  <a:effectLst/>
                  <a:latin typeface="Calibri"/>
                  <a:ea typeface="Times New Roman"/>
                  <a:cs typeface="Calibri"/>
                </a:rPr>
                <a:t>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</p:grpSp>
      <p:sp>
        <p:nvSpPr>
          <p:cNvPr id="32" name="Téglalap 31"/>
          <p:cNvSpPr/>
          <p:nvPr/>
        </p:nvSpPr>
        <p:spPr>
          <a:xfrm>
            <a:off x="338184" y="2564904"/>
            <a:ext cx="83382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Kiindulási állapotban az x tengely vízszintes   </a:t>
            </a:r>
            <a:r>
              <a:rPr lang="hu-HU" dirty="0">
                <a:sym typeface="Symbol"/>
              </a:rPr>
              <a:t></a:t>
            </a:r>
            <a:r>
              <a:rPr lang="hu-HU" dirty="0"/>
              <a:t>     </a:t>
            </a:r>
            <a:r>
              <a:rPr lang="hu-HU" b="1" dirty="0" err="1"/>
              <a:t>F</a:t>
            </a:r>
            <a:r>
              <a:rPr lang="hu-HU" b="1" baseline="-25000" dirty="0" err="1"/>
              <a:t>g</a:t>
            </a:r>
            <a:r>
              <a:rPr lang="hu-HU" dirty="0"/>
              <a:t> </a:t>
            </a:r>
            <a:r>
              <a:rPr lang="hu-HU" dirty="0">
                <a:sym typeface="Symbol"/>
              </a:rPr>
              <a:t></a:t>
            </a:r>
            <a:r>
              <a:rPr lang="hu-HU" dirty="0"/>
              <a:t> </a:t>
            </a:r>
            <a:r>
              <a:rPr lang="hu-HU" b="1" dirty="0"/>
              <a:t>r</a:t>
            </a:r>
            <a:r>
              <a:rPr lang="hu-HU" dirty="0"/>
              <a:t>     </a:t>
            </a:r>
            <a:r>
              <a:rPr lang="hu-HU" dirty="0">
                <a:sym typeface="Symbol"/>
              </a:rPr>
              <a:t></a:t>
            </a:r>
            <a:r>
              <a:rPr lang="hu-HU" dirty="0"/>
              <a:t>     k</a:t>
            </a:r>
            <a:r>
              <a:rPr lang="hu-HU" baseline="-25000" dirty="0"/>
              <a:t>i</a:t>
            </a:r>
            <a:r>
              <a:rPr lang="hu-HU" dirty="0"/>
              <a:t> = </a:t>
            </a:r>
            <a:r>
              <a:rPr lang="hu-HU" dirty="0" err="1"/>
              <a:t>x</a:t>
            </a:r>
            <a:r>
              <a:rPr lang="hu-HU" baseline="-25000" dirty="0" err="1"/>
              <a:t>i</a:t>
            </a:r>
            <a:r>
              <a:rPr lang="hu-HU" dirty="0"/>
              <a:t>    </a:t>
            </a:r>
            <a:endParaRPr lang="hu-HU" dirty="0" smtClean="0"/>
          </a:p>
          <a:p>
            <a:r>
              <a:rPr lang="hu-HU" dirty="0" smtClean="0">
                <a:sym typeface="Symbol"/>
              </a:rPr>
              <a:t></a:t>
            </a:r>
            <a:r>
              <a:rPr lang="hu-HU" dirty="0" smtClean="0"/>
              <a:t>  M</a:t>
            </a:r>
            <a:r>
              <a:rPr lang="hu-HU" baseline="-25000" dirty="0" smtClean="0"/>
              <a:t>0</a:t>
            </a:r>
            <a:r>
              <a:rPr lang="hu-HU" dirty="0" smtClean="0"/>
              <a:t> </a:t>
            </a:r>
            <a:r>
              <a:rPr lang="hu-HU" dirty="0"/>
              <a:t>= </a:t>
            </a:r>
            <a:r>
              <a:rPr lang="hu-HU" dirty="0">
                <a:sym typeface="Symbol"/>
              </a:rPr>
              <a:t></a:t>
            </a:r>
            <a:r>
              <a:rPr lang="hu-HU" dirty="0"/>
              <a:t>(</a:t>
            </a:r>
            <a:r>
              <a:rPr lang="hu-HU" dirty="0" err="1"/>
              <a:t>x</a:t>
            </a:r>
            <a:r>
              <a:rPr lang="hu-HU" baseline="-25000" dirty="0" err="1"/>
              <a:t>i</a:t>
            </a:r>
            <a:r>
              <a:rPr lang="hu-HU" dirty="0"/>
              <a:t>∙m</a:t>
            </a:r>
            <a:r>
              <a:rPr lang="hu-HU" baseline="-25000" dirty="0"/>
              <a:t>i</a:t>
            </a:r>
            <a:r>
              <a:rPr lang="hu-HU" dirty="0"/>
              <a:t>)∙g.</a:t>
            </a:r>
          </a:p>
          <a:p>
            <a:endParaRPr lang="hu-HU" dirty="0" smtClean="0"/>
          </a:p>
          <a:p>
            <a:r>
              <a:rPr lang="hu-HU" dirty="0" smtClean="0"/>
              <a:t>Behelyettesítve</a:t>
            </a:r>
            <a:endParaRPr lang="hu-HU" dirty="0"/>
          </a:p>
          <a:p>
            <a:r>
              <a:rPr lang="hu-HU" dirty="0" smtClean="0"/>
              <a:t>   M</a:t>
            </a:r>
            <a:r>
              <a:rPr lang="hu-HU" baseline="-25000" dirty="0" smtClean="0"/>
              <a:t>0</a:t>
            </a:r>
            <a:r>
              <a:rPr lang="hu-HU" dirty="0" smtClean="0"/>
              <a:t> </a:t>
            </a:r>
            <a:r>
              <a:rPr lang="hu-HU" dirty="0"/>
              <a:t>= </a:t>
            </a:r>
            <a:r>
              <a:rPr lang="hu-HU" dirty="0">
                <a:sym typeface="Symbol"/>
              </a:rPr>
              <a:t></a:t>
            </a:r>
            <a:r>
              <a:rPr lang="hu-HU" dirty="0"/>
              <a:t>(</a:t>
            </a:r>
            <a:r>
              <a:rPr lang="hu-HU" dirty="0" err="1"/>
              <a:t>x</a:t>
            </a:r>
            <a:r>
              <a:rPr lang="hu-HU" baseline="-25000" dirty="0" err="1"/>
              <a:t>i</a:t>
            </a:r>
            <a:r>
              <a:rPr lang="hu-HU" dirty="0"/>
              <a:t>∙m</a:t>
            </a:r>
            <a:r>
              <a:rPr lang="hu-HU" baseline="-25000" dirty="0"/>
              <a:t>i</a:t>
            </a:r>
            <a:r>
              <a:rPr lang="hu-HU" dirty="0"/>
              <a:t>)∙g = [1</a:t>
            </a:r>
            <a:r>
              <a:rPr lang="hu-HU" dirty="0">
                <a:sym typeface="Symbol"/>
              </a:rPr>
              <a:t></a:t>
            </a:r>
            <a:r>
              <a:rPr lang="hu-HU" dirty="0"/>
              <a:t>4+2</a:t>
            </a:r>
            <a:r>
              <a:rPr lang="hu-HU" dirty="0">
                <a:sym typeface="Symbol"/>
              </a:rPr>
              <a:t></a:t>
            </a:r>
            <a:r>
              <a:rPr lang="hu-HU" dirty="0"/>
              <a:t>3+</a:t>
            </a:r>
            <a:r>
              <a:rPr lang="hu-HU" dirty="0" err="1"/>
              <a:t>3</a:t>
            </a:r>
            <a:r>
              <a:rPr lang="hu-HU" dirty="0">
                <a:sym typeface="Symbol"/>
              </a:rPr>
              <a:t></a:t>
            </a:r>
            <a:r>
              <a:rPr lang="hu-HU" dirty="0"/>
              <a:t>2+4</a:t>
            </a:r>
            <a:r>
              <a:rPr lang="hu-HU" dirty="0">
                <a:sym typeface="Symbol"/>
              </a:rPr>
              <a:t></a:t>
            </a:r>
            <a:r>
              <a:rPr lang="hu-HU" dirty="0"/>
              <a:t>1]∙10 = 200 Nm.</a:t>
            </a:r>
          </a:p>
          <a:p>
            <a:endParaRPr lang="hu-HU" dirty="0" smtClean="0"/>
          </a:p>
        </p:txBody>
      </p:sp>
      <p:pic>
        <p:nvPicPr>
          <p:cNvPr id="33" name="mecha_gy9_1_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96336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21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1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03775" y="332656"/>
            <a:ext cx="809214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Az egyes testekre az </a:t>
            </a:r>
            <a:r>
              <a:rPr lang="hu-HU" b="1" dirty="0" err="1"/>
              <a:t>F</a:t>
            </a:r>
            <a:r>
              <a:rPr lang="hu-HU" b="1" baseline="-25000" dirty="0" err="1"/>
              <a:t>g</a:t>
            </a:r>
            <a:r>
              <a:rPr lang="hu-HU" dirty="0"/>
              <a:t> gravitációs erő fejt ki forgatónyomatékot, </a:t>
            </a:r>
            <a:r>
              <a:rPr lang="hu-HU" b="1" dirty="0" err="1"/>
              <a:t>F</a:t>
            </a:r>
            <a:r>
              <a:rPr lang="hu-HU" b="1" baseline="-25000" dirty="0" err="1"/>
              <a:t>g</a:t>
            </a:r>
            <a:r>
              <a:rPr lang="hu-HU" dirty="0"/>
              <a:t> függőleges</a:t>
            </a:r>
            <a:r>
              <a:rPr lang="hu-HU" dirty="0" smtClean="0"/>
              <a:t>.</a:t>
            </a:r>
          </a:p>
          <a:p>
            <a:endParaRPr lang="hu-HU" sz="1400" dirty="0"/>
          </a:p>
          <a:p>
            <a:r>
              <a:rPr lang="hu-HU" b="1" dirty="0" smtClean="0"/>
              <a:t>   M</a:t>
            </a:r>
            <a:r>
              <a:rPr lang="hu-HU" dirty="0" smtClean="0"/>
              <a:t> </a:t>
            </a:r>
            <a:r>
              <a:rPr lang="hu-HU" dirty="0"/>
              <a:t>= </a:t>
            </a:r>
            <a:r>
              <a:rPr lang="hu-HU" dirty="0">
                <a:sym typeface="Symbol"/>
              </a:rPr>
              <a:t></a:t>
            </a:r>
            <a:r>
              <a:rPr lang="hu-HU" dirty="0"/>
              <a:t>(</a:t>
            </a:r>
            <a:r>
              <a:rPr lang="hu-HU" b="1" dirty="0" err="1"/>
              <a:t>r</a:t>
            </a:r>
            <a:r>
              <a:rPr lang="hu-HU" b="1" baseline="-25000" dirty="0" err="1"/>
              <a:t>i</a:t>
            </a:r>
            <a:r>
              <a:rPr lang="hu-HU" dirty="0">
                <a:sym typeface="Symbol"/>
              </a:rPr>
              <a:t></a:t>
            </a:r>
            <a:r>
              <a:rPr lang="hu-HU" b="1" dirty="0" err="1"/>
              <a:t>F</a:t>
            </a:r>
            <a:r>
              <a:rPr lang="hu-HU" b="1" baseline="-25000" dirty="0" err="1"/>
              <a:t>gi</a:t>
            </a:r>
            <a:r>
              <a:rPr lang="hu-HU" dirty="0"/>
              <a:t>)      </a:t>
            </a:r>
            <a:r>
              <a:rPr lang="hu-HU" dirty="0" smtClean="0">
                <a:sym typeface="Symbol"/>
              </a:rPr>
              <a:t></a:t>
            </a:r>
            <a:r>
              <a:rPr lang="hu-HU" dirty="0" smtClean="0"/>
              <a:t>          M </a:t>
            </a:r>
            <a:r>
              <a:rPr lang="hu-HU" dirty="0"/>
              <a:t>= </a:t>
            </a:r>
            <a:r>
              <a:rPr lang="hu-HU" dirty="0">
                <a:sym typeface="Symbol"/>
              </a:rPr>
              <a:t></a:t>
            </a:r>
            <a:r>
              <a:rPr lang="hu-HU" dirty="0"/>
              <a:t>(k</a:t>
            </a:r>
            <a:r>
              <a:rPr lang="hu-HU" baseline="-25000" dirty="0"/>
              <a:t>i</a:t>
            </a:r>
            <a:r>
              <a:rPr lang="hu-HU" dirty="0"/>
              <a:t>∙m</a:t>
            </a:r>
            <a:r>
              <a:rPr lang="hu-HU" baseline="-25000" dirty="0"/>
              <a:t>i</a:t>
            </a:r>
            <a:r>
              <a:rPr lang="hu-HU" dirty="0">
                <a:sym typeface="Symbol"/>
              </a:rPr>
              <a:t></a:t>
            </a:r>
            <a:r>
              <a:rPr lang="hu-HU" dirty="0"/>
              <a:t>g) = </a:t>
            </a:r>
            <a:r>
              <a:rPr lang="hu-HU" dirty="0">
                <a:sym typeface="Symbol"/>
              </a:rPr>
              <a:t></a:t>
            </a:r>
            <a:r>
              <a:rPr lang="hu-HU" dirty="0"/>
              <a:t>(k</a:t>
            </a:r>
            <a:r>
              <a:rPr lang="hu-HU" baseline="-25000" dirty="0"/>
              <a:t>i</a:t>
            </a:r>
            <a:r>
              <a:rPr lang="hu-HU" dirty="0"/>
              <a:t>∙m</a:t>
            </a:r>
            <a:r>
              <a:rPr lang="hu-HU" baseline="-25000" dirty="0"/>
              <a:t>i</a:t>
            </a:r>
            <a:r>
              <a:rPr lang="hu-HU" dirty="0"/>
              <a:t>)∙g</a:t>
            </a:r>
          </a:p>
        </p:txBody>
      </p:sp>
      <p:grpSp>
        <p:nvGrpSpPr>
          <p:cNvPr id="3" name="Vászon 55"/>
          <p:cNvGrpSpPr/>
          <p:nvPr/>
        </p:nvGrpSpPr>
        <p:grpSpPr>
          <a:xfrm>
            <a:off x="576964" y="980728"/>
            <a:ext cx="3995036" cy="1878335"/>
            <a:chOff x="0" y="0"/>
            <a:chExt cx="2477978" cy="1092200"/>
          </a:xfrm>
        </p:grpSpPr>
        <p:sp>
          <p:nvSpPr>
            <p:cNvPr id="4" name="Téglalap 3"/>
            <p:cNvSpPr/>
            <p:nvPr/>
          </p:nvSpPr>
          <p:spPr>
            <a:xfrm>
              <a:off x="0" y="0"/>
              <a:ext cx="2477770" cy="1092200"/>
            </a:xfrm>
            <a:prstGeom prst="rect">
              <a:avLst/>
            </a:prstGeom>
            <a:noFill/>
          </p:spPr>
        </p:sp>
        <p:cxnSp>
          <p:nvCxnSpPr>
            <p:cNvPr id="5" name="AutoShape 3062"/>
            <p:cNvCxnSpPr>
              <a:cxnSpLocks noChangeShapeType="1"/>
            </p:cNvCxnSpPr>
            <p:nvPr/>
          </p:nvCxnSpPr>
          <p:spPr bwMode="auto">
            <a:xfrm flipV="1">
              <a:off x="291955" y="428828"/>
              <a:ext cx="190800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AutoShape 3084"/>
            <p:cNvCxnSpPr>
              <a:cxnSpLocks noChangeShapeType="1"/>
            </p:cNvCxnSpPr>
            <p:nvPr/>
          </p:nvCxnSpPr>
          <p:spPr bwMode="auto">
            <a:xfrm>
              <a:off x="370205" y="429463"/>
              <a:ext cx="1597660" cy="635"/>
            </a:xfrm>
            <a:prstGeom prst="straightConnector1">
              <a:avLst/>
            </a:prstGeom>
            <a:ln w="25400">
              <a:headEnd/>
              <a:tailEnd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3065"/>
            <p:cNvSpPr>
              <a:spLocks noChangeArrowheads="1"/>
            </p:cNvSpPr>
            <p:nvPr/>
          </p:nvSpPr>
          <p:spPr bwMode="auto">
            <a:xfrm>
              <a:off x="1898015" y="360987"/>
              <a:ext cx="125730" cy="125730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8" name="Oval 3066"/>
            <p:cNvSpPr>
              <a:spLocks noChangeArrowheads="1"/>
            </p:cNvSpPr>
            <p:nvPr/>
          </p:nvSpPr>
          <p:spPr bwMode="auto">
            <a:xfrm>
              <a:off x="1512793" y="363423"/>
              <a:ext cx="126365" cy="125730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9" name="Text Box 3067"/>
            <p:cNvSpPr txBox="1">
              <a:spLocks noChangeArrowheads="1"/>
            </p:cNvSpPr>
            <p:nvPr/>
          </p:nvSpPr>
          <p:spPr bwMode="auto">
            <a:xfrm>
              <a:off x="1035214" y="186570"/>
              <a:ext cx="348615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3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0" name="Text Box 3068"/>
            <p:cNvSpPr txBox="1">
              <a:spLocks noChangeArrowheads="1"/>
            </p:cNvSpPr>
            <p:nvPr/>
          </p:nvSpPr>
          <p:spPr bwMode="auto">
            <a:xfrm>
              <a:off x="1811163" y="176393"/>
              <a:ext cx="347980" cy="23558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1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1" name="Text Box 3069"/>
            <p:cNvSpPr txBox="1">
              <a:spLocks noChangeArrowheads="1"/>
            </p:cNvSpPr>
            <p:nvPr/>
          </p:nvSpPr>
          <p:spPr bwMode="auto">
            <a:xfrm>
              <a:off x="1456055" y="173558"/>
              <a:ext cx="347980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2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2" name="Text Box 3070"/>
            <p:cNvSpPr txBox="1">
              <a:spLocks noChangeArrowheads="1"/>
            </p:cNvSpPr>
            <p:nvPr/>
          </p:nvSpPr>
          <p:spPr bwMode="auto">
            <a:xfrm>
              <a:off x="674848" y="176048"/>
              <a:ext cx="347345" cy="23558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4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3" name="Text Box 3072"/>
            <p:cNvSpPr txBox="1">
              <a:spLocks noChangeArrowheads="1"/>
            </p:cNvSpPr>
            <p:nvPr/>
          </p:nvSpPr>
          <p:spPr bwMode="auto">
            <a:xfrm>
              <a:off x="286244" y="143019"/>
              <a:ext cx="295275" cy="29329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 dirty="0">
                  <a:solidFill>
                    <a:srgbClr val="E36C0A"/>
                  </a:solidFill>
                  <a:effectLst/>
                  <a:latin typeface="Calibri"/>
                  <a:ea typeface="Times New Roman"/>
                  <a:cs typeface="Calibri"/>
                </a:rPr>
                <a:t>y</a:t>
              </a:r>
              <a:r>
                <a:rPr lang="hu-HU" sz="1100" baseline="-25000" dirty="0">
                  <a:solidFill>
                    <a:srgbClr val="E36C0A"/>
                  </a:solidFill>
                  <a:effectLst/>
                  <a:latin typeface="Calibri"/>
                  <a:ea typeface="Times New Roman"/>
                  <a:cs typeface="Calibri"/>
                </a:rPr>
                <a:t>1</a:t>
              </a:r>
              <a:endParaRPr lang="hu-HU" sz="1100" dirty="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4" name="Text Box 3073"/>
            <p:cNvSpPr txBox="1">
              <a:spLocks noChangeArrowheads="1"/>
            </p:cNvSpPr>
            <p:nvPr/>
          </p:nvSpPr>
          <p:spPr bwMode="auto">
            <a:xfrm>
              <a:off x="1824990" y="455498"/>
              <a:ext cx="413385" cy="2374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4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5" name="Text Box 3075"/>
            <p:cNvSpPr txBox="1">
              <a:spLocks noChangeArrowheads="1"/>
            </p:cNvSpPr>
            <p:nvPr/>
          </p:nvSpPr>
          <p:spPr bwMode="auto">
            <a:xfrm>
              <a:off x="303530" y="429463"/>
              <a:ext cx="216535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0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16" name="AutoShape 3078"/>
            <p:cNvCxnSpPr>
              <a:cxnSpLocks noChangeShapeType="1"/>
            </p:cNvCxnSpPr>
            <p:nvPr/>
          </p:nvCxnSpPr>
          <p:spPr bwMode="auto">
            <a:xfrm>
              <a:off x="1190625" y="395808"/>
              <a:ext cx="0" cy="5905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" name="Oval 3080"/>
            <p:cNvSpPr>
              <a:spLocks noChangeArrowheads="1"/>
            </p:cNvSpPr>
            <p:nvPr/>
          </p:nvSpPr>
          <p:spPr bwMode="auto">
            <a:xfrm>
              <a:off x="737870" y="365328"/>
              <a:ext cx="126365" cy="126365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18" name="Oval 3081"/>
            <p:cNvSpPr>
              <a:spLocks noChangeArrowheads="1"/>
            </p:cNvSpPr>
            <p:nvPr/>
          </p:nvSpPr>
          <p:spPr bwMode="auto">
            <a:xfrm>
              <a:off x="1125525" y="367810"/>
              <a:ext cx="125095" cy="125730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19" name="Text Box 3082"/>
            <p:cNvSpPr txBox="1">
              <a:spLocks noChangeArrowheads="1"/>
            </p:cNvSpPr>
            <p:nvPr/>
          </p:nvSpPr>
          <p:spPr bwMode="auto">
            <a:xfrm>
              <a:off x="658495" y="449148"/>
              <a:ext cx="413385" cy="2368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1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0" name="Text Box 3083"/>
            <p:cNvSpPr txBox="1">
              <a:spLocks noChangeArrowheads="1"/>
            </p:cNvSpPr>
            <p:nvPr/>
          </p:nvSpPr>
          <p:spPr bwMode="auto">
            <a:xfrm>
              <a:off x="1046480" y="454863"/>
              <a:ext cx="413385" cy="2368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2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1" name="Text Box 3073"/>
            <p:cNvSpPr txBox="1">
              <a:spLocks noChangeArrowheads="1"/>
            </p:cNvSpPr>
            <p:nvPr/>
          </p:nvSpPr>
          <p:spPr bwMode="auto">
            <a:xfrm>
              <a:off x="1443369" y="449148"/>
              <a:ext cx="413385" cy="2374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3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2" name="Text Box 3072"/>
            <p:cNvSpPr txBox="1">
              <a:spLocks noChangeArrowheads="1"/>
            </p:cNvSpPr>
            <p:nvPr/>
          </p:nvSpPr>
          <p:spPr bwMode="auto">
            <a:xfrm>
              <a:off x="2182703" y="314757"/>
              <a:ext cx="295275" cy="29329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x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23" name="Egyenes összekötő nyíllal 22"/>
            <p:cNvCxnSpPr/>
            <p:nvPr/>
          </p:nvCxnSpPr>
          <p:spPr>
            <a:xfrm>
              <a:off x="800100" y="433719"/>
              <a:ext cx="0" cy="35783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Egyenes összekötő nyíllal 23"/>
            <p:cNvCxnSpPr/>
            <p:nvPr/>
          </p:nvCxnSpPr>
          <p:spPr>
            <a:xfrm>
              <a:off x="1189025" y="442532"/>
              <a:ext cx="0" cy="35783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Egyenes összekötő nyíllal 24"/>
            <p:cNvCxnSpPr/>
            <p:nvPr/>
          </p:nvCxnSpPr>
          <p:spPr>
            <a:xfrm>
              <a:off x="1575345" y="437015"/>
              <a:ext cx="0" cy="35783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Egyenes összekötő nyíllal 25"/>
            <p:cNvCxnSpPr/>
            <p:nvPr/>
          </p:nvCxnSpPr>
          <p:spPr>
            <a:xfrm>
              <a:off x="1961515" y="431138"/>
              <a:ext cx="0" cy="35783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7" name="Oval 3081"/>
            <p:cNvSpPr>
              <a:spLocks noChangeArrowheads="1"/>
            </p:cNvSpPr>
            <p:nvPr/>
          </p:nvSpPr>
          <p:spPr bwMode="auto">
            <a:xfrm>
              <a:off x="360367" y="391673"/>
              <a:ext cx="72000" cy="720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28" name="Text Box 3075"/>
            <p:cNvSpPr txBox="1">
              <a:spLocks noChangeArrowheads="1"/>
            </p:cNvSpPr>
            <p:nvPr/>
          </p:nvSpPr>
          <p:spPr bwMode="auto">
            <a:xfrm>
              <a:off x="680017" y="774700"/>
              <a:ext cx="278833" cy="26035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F</a:t>
              </a:r>
              <a:r>
                <a:rPr lang="hu-HU" sz="1100" baseline="-25000">
                  <a:effectLst/>
                  <a:latin typeface="Calibri"/>
                  <a:ea typeface="Times New Roman"/>
                  <a:cs typeface="Calibri"/>
                </a:rPr>
                <a:t>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9" name="Text Box 3075"/>
            <p:cNvSpPr txBox="1">
              <a:spLocks noChangeArrowheads="1"/>
            </p:cNvSpPr>
            <p:nvPr/>
          </p:nvSpPr>
          <p:spPr bwMode="auto">
            <a:xfrm>
              <a:off x="1066165" y="774596"/>
              <a:ext cx="278833" cy="26035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F</a:t>
              </a:r>
              <a:r>
                <a:rPr lang="hu-HU" sz="1100" baseline="-25000">
                  <a:effectLst/>
                  <a:latin typeface="Calibri"/>
                  <a:ea typeface="Times New Roman"/>
                  <a:cs typeface="Calibri"/>
                </a:rPr>
                <a:t>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30" name="Text Box 3075"/>
            <p:cNvSpPr txBox="1">
              <a:spLocks noChangeArrowheads="1"/>
            </p:cNvSpPr>
            <p:nvPr/>
          </p:nvSpPr>
          <p:spPr bwMode="auto">
            <a:xfrm>
              <a:off x="1433898" y="774700"/>
              <a:ext cx="278833" cy="26035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F</a:t>
              </a:r>
              <a:r>
                <a:rPr lang="hu-HU" sz="1100" baseline="-25000">
                  <a:effectLst/>
                  <a:latin typeface="Calibri"/>
                  <a:ea typeface="Times New Roman"/>
                  <a:cs typeface="Calibri"/>
                </a:rPr>
                <a:t>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31" name="Text Box 3075"/>
            <p:cNvSpPr txBox="1">
              <a:spLocks noChangeArrowheads="1"/>
            </p:cNvSpPr>
            <p:nvPr/>
          </p:nvSpPr>
          <p:spPr bwMode="auto">
            <a:xfrm>
              <a:off x="1830213" y="774700"/>
              <a:ext cx="278833" cy="26035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F</a:t>
              </a:r>
              <a:r>
                <a:rPr lang="hu-HU" sz="1100" baseline="-25000">
                  <a:effectLst/>
                  <a:latin typeface="Calibri"/>
                  <a:ea typeface="Times New Roman"/>
                  <a:cs typeface="Calibri"/>
                </a:rPr>
                <a:t>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</p:grpSp>
      <p:sp>
        <p:nvSpPr>
          <p:cNvPr id="32" name="Téglalap 31"/>
          <p:cNvSpPr/>
          <p:nvPr/>
        </p:nvSpPr>
        <p:spPr>
          <a:xfrm>
            <a:off x="338184" y="2564904"/>
            <a:ext cx="83382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Kiindulási állapotban az x tengely vízszintes   </a:t>
            </a:r>
            <a:r>
              <a:rPr lang="hu-HU" dirty="0">
                <a:sym typeface="Symbol"/>
              </a:rPr>
              <a:t></a:t>
            </a:r>
            <a:r>
              <a:rPr lang="hu-HU" dirty="0"/>
              <a:t>     </a:t>
            </a:r>
            <a:r>
              <a:rPr lang="hu-HU" b="1" dirty="0" err="1"/>
              <a:t>F</a:t>
            </a:r>
            <a:r>
              <a:rPr lang="hu-HU" b="1" baseline="-25000" dirty="0" err="1"/>
              <a:t>g</a:t>
            </a:r>
            <a:r>
              <a:rPr lang="hu-HU" dirty="0"/>
              <a:t> </a:t>
            </a:r>
            <a:r>
              <a:rPr lang="hu-HU" dirty="0">
                <a:sym typeface="Symbol"/>
              </a:rPr>
              <a:t></a:t>
            </a:r>
            <a:r>
              <a:rPr lang="hu-HU" dirty="0"/>
              <a:t> </a:t>
            </a:r>
            <a:r>
              <a:rPr lang="hu-HU" b="1" dirty="0"/>
              <a:t>r</a:t>
            </a:r>
            <a:r>
              <a:rPr lang="hu-HU" dirty="0"/>
              <a:t>     </a:t>
            </a:r>
            <a:r>
              <a:rPr lang="hu-HU" dirty="0">
                <a:sym typeface="Symbol"/>
              </a:rPr>
              <a:t></a:t>
            </a:r>
            <a:r>
              <a:rPr lang="hu-HU" dirty="0"/>
              <a:t>     k</a:t>
            </a:r>
            <a:r>
              <a:rPr lang="hu-HU" baseline="-25000" dirty="0"/>
              <a:t>i</a:t>
            </a:r>
            <a:r>
              <a:rPr lang="hu-HU" dirty="0"/>
              <a:t> = </a:t>
            </a:r>
            <a:r>
              <a:rPr lang="hu-HU" dirty="0" err="1"/>
              <a:t>x</a:t>
            </a:r>
            <a:r>
              <a:rPr lang="hu-HU" baseline="-25000" dirty="0" err="1"/>
              <a:t>i</a:t>
            </a:r>
            <a:r>
              <a:rPr lang="hu-HU" dirty="0"/>
              <a:t>    </a:t>
            </a:r>
            <a:endParaRPr lang="hu-HU" dirty="0" smtClean="0"/>
          </a:p>
          <a:p>
            <a:r>
              <a:rPr lang="hu-HU" dirty="0" smtClean="0">
                <a:sym typeface="Symbol"/>
              </a:rPr>
              <a:t></a:t>
            </a:r>
            <a:r>
              <a:rPr lang="hu-HU" dirty="0" smtClean="0"/>
              <a:t>  M</a:t>
            </a:r>
            <a:r>
              <a:rPr lang="hu-HU" baseline="-25000" dirty="0" smtClean="0"/>
              <a:t>0</a:t>
            </a:r>
            <a:r>
              <a:rPr lang="hu-HU" dirty="0" smtClean="0"/>
              <a:t> </a:t>
            </a:r>
            <a:r>
              <a:rPr lang="hu-HU" dirty="0"/>
              <a:t>= </a:t>
            </a:r>
            <a:r>
              <a:rPr lang="hu-HU" dirty="0">
                <a:sym typeface="Symbol"/>
              </a:rPr>
              <a:t></a:t>
            </a:r>
            <a:r>
              <a:rPr lang="hu-HU" dirty="0"/>
              <a:t>(</a:t>
            </a:r>
            <a:r>
              <a:rPr lang="hu-HU" dirty="0" err="1"/>
              <a:t>x</a:t>
            </a:r>
            <a:r>
              <a:rPr lang="hu-HU" baseline="-25000" dirty="0" err="1"/>
              <a:t>i</a:t>
            </a:r>
            <a:r>
              <a:rPr lang="hu-HU" dirty="0"/>
              <a:t>∙m</a:t>
            </a:r>
            <a:r>
              <a:rPr lang="hu-HU" baseline="-25000" dirty="0"/>
              <a:t>i</a:t>
            </a:r>
            <a:r>
              <a:rPr lang="hu-HU" dirty="0"/>
              <a:t>)∙g.</a:t>
            </a:r>
          </a:p>
          <a:p>
            <a:endParaRPr lang="hu-HU" dirty="0" smtClean="0"/>
          </a:p>
          <a:p>
            <a:r>
              <a:rPr lang="hu-HU" dirty="0" smtClean="0"/>
              <a:t>Behelyettesítve</a:t>
            </a:r>
            <a:endParaRPr lang="hu-HU" dirty="0"/>
          </a:p>
          <a:p>
            <a:r>
              <a:rPr lang="hu-HU" dirty="0" smtClean="0"/>
              <a:t>   M</a:t>
            </a:r>
            <a:r>
              <a:rPr lang="hu-HU" baseline="-25000" dirty="0" smtClean="0"/>
              <a:t>0</a:t>
            </a:r>
            <a:r>
              <a:rPr lang="hu-HU" dirty="0" smtClean="0"/>
              <a:t> </a:t>
            </a:r>
            <a:r>
              <a:rPr lang="hu-HU" dirty="0"/>
              <a:t>= </a:t>
            </a:r>
            <a:r>
              <a:rPr lang="hu-HU" dirty="0">
                <a:sym typeface="Symbol"/>
              </a:rPr>
              <a:t></a:t>
            </a:r>
            <a:r>
              <a:rPr lang="hu-HU" dirty="0"/>
              <a:t>(</a:t>
            </a:r>
            <a:r>
              <a:rPr lang="hu-HU" dirty="0" err="1"/>
              <a:t>x</a:t>
            </a:r>
            <a:r>
              <a:rPr lang="hu-HU" baseline="-25000" dirty="0" err="1"/>
              <a:t>i</a:t>
            </a:r>
            <a:r>
              <a:rPr lang="hu-HU" dirty="0"/>
              <a:t>∙m</a:t>
            </a:r>
            <a:r>
              <a:rPr lang="hu-HU" baseline="-25000" dirty="0"/>
              <a:t>i</a:t>
            </a:r>
            <a:r>
              <a:rPr lang="hu-HU" dirty="0"/>
              <a:t>)∙g = [1</a:t>
            </a:r>
            <a:r>
              <a:rPr lang="hu-HU" dirty="0">
                <a:sym typeface="Symbol"/>
              </a:rPr>
              <a:t></a:t>
            </a:r>
            <a:r>
              <a:rPr lang="hu-HU" dirty="0"/>
              <a:t>4+2</a:t>
            </a:r>
            <a:r>
              <a:rPr lang="hu-HU" dirty="0">
                <a:sym typeface="Symbol"/>
              </a:rPr>
              <a:t></a:t>
            </a:r>
            <a:r>
              <a:rPr lang="hu-HU" dirty="0"/>
              <a:t>3+</a:t>
            </a:r>
            <a:r>
              <a:rPr lang="hu-HU" dirty="0" err="1"/>
              <a:t>3</a:t>
            </a:r>
            <a:r>
              <a:rPr lang="hu-HU" dirty="0">
                <a:sym typeface="Symbol"/>
              </a:rPr>
              <a:t></a:t>
            </a:r>
            <a:r>
              <a:rPr lang="hu-HU" dirty="0"/>
              <a:t>2+4</a:t>
            </a:r>
            <a:r>
              <a:rPr lang="hu-HU" dirty="0">
                <a:sym typeface="Symbol"/>
              </a:rPr>
              <a:t></a:t>
            </a:r>
            <a:r>
              <a:rPr lang="hu-HU" dirty="0"/>
              <a:t>1]∙10 = 200 Nm.</a:t>
            </a:r>
          </a:p>
          <a:p>
            <a:endParaRPr lang="hu-HU" dirty="0" smtClean="0"/>
          </a:p>
          <a:p>
            <a:r>
              <a:rPr lang="hu-HU" dirty="0" smtClean="0"/>
              <a:t>Átalakíthatjuk </a:t>
            </a:r>
            <a:r>
              <a:rPr lang="hu-HU" dirty="0"/>
              <a:t>a forgatónyomaték képletét a tömegközéppontot bevezetve: </a:t>
            </a:r>
            <a:endParaRPr lang="hu-HU" dirty="0" smtClean="0"/>
          </a:p>
          <a:p>
            <a:r>
              <a:rPr lang="hu-HU" dirty="0"/>
              <a:t> </a:t>
            </a:r>
            <a:r>
              <a:rPr lang="hu-HU" dirty="0" smtClean="0"/>
              <a:t>  mivel </a:t>
            </a:r>
            <a:r>
              <a:rPr lang="hu-HU" dirty="0" err="1"/>
              <a:t>x</a:t>
            </a:r>
            <a:r>
              <a:rPr lang="hu-HU" baseline="-25000" dirty="0" err="1"/>
              <a:t>s</a:t>
            </a:r>
            <a:r>
              <a:rPr lang="hu-HU" dirty="0"/>
              <a:t> = </a:t>
            </a:r>
            <a:r>
              <a:rPr lang="hu-HU" dirty="0">
                <a:sym typeface="Symbol"/>
              </a:rPr>
              <a:t></a:t>
            </a:r>
            <a:r>
              <a:rPr lang="hu-HU" dirty="0"/>
              <a:t>(</a:t>
            </a:r>
            <a:r>
              <a:rPr lang="hu-HU" dirty="0" err="1"/>
              <a:t>x</a:t>
            </a:r>
            <a:r>
              <a:rPr lang="hu-HU" baseline="-25000" dirty="0" err="1"/>
              <a:t>i</a:t>
            </a:r>
            <a:r>
              <a:rPr lang="hu-HU" dirty="0" err="1"/>
              <a:t>m</a:t>
            </a:r>
            <a:r>
              <a:rPr lang="hu-HU" baseline="-25000" dirty="0" err="1"/>
              <a:t>i</a:t>
            </a:r>
            <a:r>
              <a:rPr lang="hu-HU" dirty="0"/>
              <a:t>)/</a:t>
            </a:r>
            <a:r>
              <a:rPr lang="hu-HU" dirty="0">
                <a:sym typeface="Symbol"/>
              </a:rPr>
              <a:t></a:t>
            </a:r>
            <a:r>
              <a:rPr lang="hu-HU" dirty="0"/>
              <a:t>(m</a:t>
            </a:r>
            <a:r>
              <a:rPr lang="hu-HU" baseline="-25000" dirty="0"/>
              <a:t>i</a:t>
            </a:r>
            <a:r>
              <a:rPr lang="hu-HU" dirty="0"/>
              <a:t>), ezért </a:t>
            </a:r>
          </a:p>
          <a:p>
            <a:r>
              <a:rPr lang="hu-HU" dirty="0" smtClean="0">
                <a:sym typeface="Symbol"/>
              </a:rPr>
              <a:t>                    </a:t>
            </a:r>
            <a:r>
              <a:rPr lang="hu-HU" dirty="0"/>
              <a:t>(</a:t>
            </a:r>
            <a:r>
              <a:rPr lang="hu-HU" dirty="0" err="1"/>
              <a:t>x</a:t>
            </a:r>
            <a:r>
              <a:rPr lang="hu-HU" baseline="-25000" dirty="0" err="1"/>
              <a:t>i</a:t>
            </a:r>
            <a:r>
              <a:rPr lang="hu-HU" dirty="0" err="1"/>
              <a:t>m</a:t>
            </a:r>
            <a:r>
              <a:rPr lang="hu-HU" baseline="-25000" dirty="0" err="1"/>
              <a:t>i</a:t>
            </a:r>
            <a:r>
              <a:rPr lang="hu-HU" dirty="0"/>
              <a:t>) = </a:t>
            </a:r>
            <a:r>
              <a:rPr lang="hu-HU" dirty="0">
                <a:sym typeface="Symbol"/>
              </a:rPr>
              <a:t></a:t>
            </a:r>
            <a:r>
              <a:rPr lang="hu-HU" dirty="0"/>
              <a:t>(m</a:t>
            </a:r>
            <a:r>
              <a:rPr lang="hu-HU" baseline="-25000" dirty="0"/>
              <a:t>i</a:t>
            </a:r>
            <a:r>
              <a:rPr lang="hu-HU" dirty="0"/>
              <a:t>) ∙ </a:t>
            </a:r>
            <a:r>
              <a:rPr lang="hu-HU" dirty="0" err="1"/>
              <a:t>x</a:t>
            </a:r>
            <a:r>
              <a:rPr lang="hu-HU" baseline="-25000" dirty="0" err="1"/>
              <a:t>s</a:t>
            </a:r>
            <a:r>
              <a:rPr lang="hu-HU" dirty="0"/>
              <a:t> , </a:t>
            </a:r>
            <a:r>
              <a:rPr lang="hu-HU" dirty="0" smtClean="0"/>
              <a:t>    tehát         </a:t>
            </a:r>
            <a:r>
              <a:rPr lang="hu-HU" dirty="0"/>
              <a:t>M</a:t>
            </a:r>
            <a:r>
              <a:rPr lang="hu-HU" baseline="-25000" dirty="0"/>
              <a:t>0</a:t>
            </a:r>
            <a:r>
              <a:rPr lang="hu-HU" dirty="0"/>
              <a:t> = </a:t>
            </a:r>
            <a:r>
              <a:rPr lang="hu-HU" dirty="0">
                <a:sym typeface="Symbol"/>
              </a:rPr>
              <a:t></a:t>
            </a:r>
            <a:r>
              <a:rPr lang="hu-HU" dirty="0"/>
              <a:t>(m</a:t>
            </a:r>
            <a:r>
              <a:rPr lang="hu-HU" baseline="-25000" dirty="0"/>
              <a:t>i</a:t>
            </a:r>
            <a:r>
              <a:rPr lang="hu-HU" dirty="0"/>
              <a:t>)∙</a:t>
            </a:r>
            <a:r>
              <a:rPr lang="hu-HU" dirty="0" err="1"/>
              <a:t>x</a:t>
            </a:r>
            <a:r>
              <a:rPr lang="hu-HU" baseline="-25000" dirty="0" err="1"/>
              <a:t>s</a:t>
            </a:r>
            <a:r>
              <a:rPr lang="hu-HU" dirty="0"/>
              <a:t>∙g = 10·2·10 = 200 Nm.</a:t>
            </a:r>
          </a:p>
          <a:p>
            <a:r>
              <a:rPr lang="hu-HU" dirty="0"/>
              <a:t> </a:t>
            </a:r>
          </a:p>
        </p:txBody>
      </p:sp>
      <p:pic>
        <p:nvPicPr>
          <p:cNvPr id="33" name="mecha_gy9_1_1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96336" y="54272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6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3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03775" y="332656"/>
            <a:ext cx="809214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Az egyes testekre az </a:t>
            </a:r>
            <a:r>
              <a:rPr lang="hu-HU" b="1" dirty="0" err="1"/>
              <a:t>F</a:t>
            </a:r>
            <a:r>
              <a:rPr lang="hu-HU" b="1" baseline="-25000" dirty="0" err="1"/>
              <a:t>g</a:t>
            </a:r>
            <a:r>
              <a:rPr lang="hu-HU" dirty="0"/>
              <a:t> gravitációs erő fejt ki forgatónyomatékot, </a:t>
            </a:r>
            <a:r>
              <a:rPr lang="hu-HU" b="1" dirty="0" err="1"/>
              <a:t>F</a:t>
            </a:r>
            <a:r>
              <a:rPr lang="hu-HU" b="1" baseline="-25000" dirty="0" err="1"/>
              <a:t>g</a:t>
            </a:r>
            <a:r>
              <a:rPr lang="hu-HU" dirty="0"/>
              <a:t> függőleges</a:t>
            </a:r>
            <a:r>
              <a:rPr lang="hu-HU" dirty="0" smtClean="0"/>
              <a:t>.</a:t>
            </a:r>
          </a:p>
          <a:p>
            <a:endParaRPr lang="hu-HU" sz="1400" dirty="0"/>
          </a:p>
          <a:p>
            <a:r>
              <a:rPr lang="hu-HU" b="1" dirty="0" smtClean="0"/>
              <a:t>   M</a:t>
            </a:r>
            <a:r>
              <a:rPr lang="hu-HU" dirty="0" smtClean="0"/>
              <a:t> </a:t>
            </a:r>
            <a:r>
              <a:rPr lang="hu-HU" dirty="0"/>
              <a:t>= </a:t>
            </a:r>
            <a:r>
              <a:rPr lang="hu-HU" dirty="0">
                <a:sym typeface="Symbol"/>
              </a:rPr>
              <a:t></a:t>
            </a:r>
            <a:r>
              <a:rPr lang="hu-HU" dirty="0"/>
              <a:t>(</a:t>
            </a:r>
            <a:r>
              <a:rPr lang="hu-HU" b="1" dirty="0" err="1"/>
              <a:t>r</a:t>
            </a:r>
            <a:r>
              <a:rPr lang="hu-HU" b="1" baseline="-25000" dirty="0" err="1"/>
              <a:t>i</a:t>
            </a:r>
            <a:r>
              <a:rPr lang="hu-HU" dirty="0">
                <a:sym typeface="Symbol"/>
              </a:rPr>
              <a:t></a:t>
            </a:r>
            <a:r>
              <a:rPr lang="hu-HU" b="1" dirty="0" err="1"/>
              <a:t>F</a:t>
            </a:r>
            <a:r>
              <a:rPr lang="hu-HU" b="1" baseline="-25000" dirty="0" err="1"/>
              <a:t>gi</a:t>
            </a:r>
            <a:r>
              <a:rPr lang="hu-HU" dirty="0"/>
              <a:t>)      </a:t>
            </a:r>
            <a:r>
              <a:rPr lang="hu-HU" dirty="0" smtClean="0">
                <a:sym typeface="Symbol"/>
              </a:rPr>
              <a:t></a:t>
            </a:r>
            <a:r>
              <a:rPr lang="hu-HU" dirty="0" smtClean="0"/>
              <a:t>          M </a:t>
            </a:r>
            <a:r>
              <a:rPr lang="hu-HU" dirty="0"/>
              <a:t>= </a:t>
            </a:r>
            <a:r>
              <a:rPr lang="hu-HU" dirty="0">
                <a:sym typeface="Symbol"/>
              </a:rPr>
              <a:t></a:t>
            </a:r>
            <a:r>
              <a:rPr lang="hu-HU" dirty="0"/>
              <a:t>(k</a:t>
            </a:r>
            <a:r>
              <a:rPr lang="hu-HU" baseline="-25000" dirty="0"/>
              <a:t>i</a:t>
            </a:r>
            <a:r>
              <a:rPr lang="hu-HU" dirty="0"/>
              <a:t>∙m</a:t>
            </a:r>
            <a:r>
              <a:rPr lang="hu-HU" baseline="-25000" dirty="0"/>
              <a:t>i</a:t>
            </a:r>
            <a:r>
              <a:rPr lang="hu-HU" dirty="0">
                <a:sym typeface="Symbol"/>
              </a:rPr>
              <a:t></a:t>
            </a:r>
            <a:r>
              <a:rPr lang="hu-HU" dirty="0"/>
              <a:t>g) = </a:t>
            </a:r>
            <a:r>
              <a:rPr lang="hu-HU" dirty="0">
                <a:sym typeface="Symbol"/>
              </a:rPr>
              <a:t></a:t>
            </a:r>
            <a:r>
              <a:rPr lang="hu-HU" dirty="0"/>
              <a:t>(k</a:t>
            </a:r>
            <a:r>
              <a:rPr lang="hu-HU" baseline="-25000" dirty="0"/>
              <a:t>i</a:t>
            </a:r>
            <a:r>
              <a:rPr lang="hu-HU" dirty="0"/>
              <a:t>∙m</a:t>
            </a:r>
            <a:r>
              <a:rPr lang="hu-HU" baseline="-25000" dirty="0"/>
              <a:t>i</a:t>
            </a:r>
            <a:r>
              <a:rPr lang="hu-HU" dirty="0"/>
              <a:t>)∙g</a:t>
            </a:r>
          </a:p>
        </p:txBody>
      </p:sp>
      <p:grpSp>
        <p:nvGrpSpPr>
          <p:cNvPr id="3" name="Vászon 55"/>
          <p:cNvGrpSpPr/>
          <p:nvPr/>
        </p:nvGrpSpPr>
        <p:grpSpPr>
          <a:xfrm>
            <a:off x="576964" y="980728"/>
            <a:ext cx="3995036" cy="1878335"/>
            <a:chOff x="0" y="0"/>
            <a:chExt cx="2477978" cy="1092200"/>
          </a:xfrm>
        </p:grpSpPr>
        <p:sp>
          <p:nvSpPr>
            <p:cNvPr id="4" name="Téglalap 3"/>
            <p:cNvSpPr/>
            <p:nvPr/>
          </p:nvSpPr>
          <p:spPr>
            <a:xfrm>
              <a:off x="0" y="0"/>
              <a:ext cx="2477770" cy="1092200"/>
            </a:xfrm>
            <a:prstGeom prst="rect">
              <a:avLst/>
            </a:prstGeom>
            <a:noFill/>
          </p:spPr>
        </p:sp>
        <p:cxnSp>
          <p:nvCxnSpPr>
            <p:cNvPr id="5" name="AutoShape 3062"/>
            <p:cNvCxnSpPr>
              <a:cxnSpLocks noChangeShapeType="1"/>
            </p:cNvCxnSpPr>
            <p:nvPr/>
          </p:nvCxnSpPr>
          <p:spPr bwMode="auto">
            <a:xfrm flipV="1">
              <a:off x="291955" y="428828"/>
              <a:ext cx="190800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AutoShape 3084"/>
            <p:cNvCxnSpPr>
              <a:cxnSpLocks noChangeShapeType="1"/>
            </p:cNvCxnSpPr>
            <p:nvPr/>
          </p:nvCxnSpPr>
          <p:spPr bwMode="auto">
            <a:xfrm>
              <a:off x="370205" y="429463"/>
              <a:ext cx="1597660" cy="635"/>
            </a:xfrm>
            <a:prstGeom prst="straightConnector1">
              <a:avLst/>
            </a:prstGeom>
            <a:ln w="25400">
              <a:headEnd/>
              <a:tailEnd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3065"/>
            <p:cNvSpPr>
              <a:spLocks noChangeArrowheads="1"/>
            </p:cNvSpPr>
            <p:nvPr/>
          </p:nvSpPr>
          <p:spPr bwMode="auto">
            <a:xfrm>
              <a:off x="1898015" y="360987"/>
              <a:ext cx="125730" cy="125730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8" name="Oval 3066"/>
            <p:cNvSpPr>
              <a:spLocks noChangeArrowheads="1"/>
            </p:cNvSpPr>
            <p:nvPr/>
          </p:nvSpPr>
          <p:spPr bwMode="auto">
            <a:xfrm>
              <a:off x="1512793" y="363423"/>
              <a:ext cx="126365" cy="125730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9" name="Text Box 3067"/>
            <p:cNvSpPr txBox="1">
              <a:spLocks noChangeArrowheads="1"/>
            </p:cNvSpPr>
            <p:nvPr/>
          </p:nvSpPr>
          <p:spPr bwMode="auto">
            <a:xfrm>
              <a:off x="1035214" y="186570"/>
              <a:ext cx="348615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3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0" name="Text Box 3068"/>
            <p:cNvSpPr txBox="1">
              <a:spLocks noChangeArrowheads="1"/>
            </p:cNvSpPr>
            <p:nvPr/>
          </p:nvSpPr>
          <p:spPr bwMode="auto">
            <a:xfrm>
              <a:off x="1811163" y="176393"/>
              <a:ext cx="347980" cy="23558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1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1" name="Text Box 3069"/>
            <p:cNvSpPr txBox="1">
              <a:spLocks noChangeArrowheads="1"/>
            </p:cNvSpPr>
            <p:nvPr/>
          </p:nvSpPr>
          <p:spPr bwMode="auto">
            <a:xfrm>
              <a:off x="1456055" y="173558"/>
              <a:ext cx="347980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2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2" name="Text Box 3070"/>
            <p:cNvSpPr txBox="1">
              <a:spLocks noChangeArrowheads="1"/>
            </p:cNvSpPr>
            <p:nvPr/>
          </p:nvSpPr>
          <p:spPr bwMode="auto">
            <a:xfrm>
              <a:off x="674848" y="176048"/>
              <a:ext cx="347345" cy="23558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4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3" name="Text Box 3072"/>
            <p:cNvSpPr txBox="1">
              <a:spLocks noChangeArrowheads="1"/>
            </p:cNvSpPr>
            <p:nvPr/>
          </p:nvSpPr>
          <p:spPr bwMode="auto">
            <a:xfrm>
              <a:off x="286244" y="143019"/>
              <a:ext cx="295275" cy="29329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 dirty="0">
                  <a:solidFill>
                    <a:srgbClr val="E36C0A"/>
                  </a:solidFill>
                  <a:effectLst/>
                  <a:latin typeface="Calibri"/>
                  <a:ea typeface="Times New Roman"/>
                  <a:cs typeface="Calibri"/>
                </a:rPr>
                <a:t>y</a:t>
              </a:r>
              <a:r>
                <a:rPr lang="hu-HU" sz="1100" baseline="-25000" dirty="0">
                  <a:solidFill>
                    <a:srgbClr val="E36C0A"/>
                  </a:solidFill>
                  <a:effectLst/>
                  <a:latin typeface="Calibri"/>
                  <a:ea typeface="Times New Roman"/>
                  <a:cs typeface="Calibri"/>
                </a:rPr>
                <a:t>1</a:t>
              </a:r>
              <a:endParaRPr lang="hu-HU" sz="1100" dirty="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4" name="Text Box 3073"/>
            <p:cNvSpPr txBox="1">
              <a:spLocks noChangeArrowheads="1"/>
            </p:cNvSpPr>
            <p:nvPr/>
          </p:nvSpPr>
          <p:spPr bwMode="auto">
            <a:xfrm>
              <a:off x="1824990" y="455498"/>
              <a:ext cx="413385" cy="2374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4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5" name="Text Box 3075"/>
            <p:cNvSpPr txBox="1">
              <a:spLocks noChangeArrowheads="1"/>
            </p:cNvSpPr>
            <p:nvPr/>
          </p:nvSpPr>
          <p:spPr bwMode="auto">
            <a:xfrm>
              <a:off x="303530" y="429463"/>
              <a:ext cx="216535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0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16" name="AutoShape 3078"/>
            <p:cNvCxnSpPr>
              <a:cxnSpLocks noChangeShapeType="1"/>
            </p:cNvCxnSpPr>
            <p:nvPr/>
          </p:nvCxnSpPr>
          <p:spPr bwMode="auto">
            <a:xfrm>
              <a:off x="1190625" y="395808"/>
              <a:ext cx="0" cy="5905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" name="Oval 3080"/>
            <p:cNvSpPr>
              <a:spLocks noChangeArrowheads="1"/>
            </p:cNvSpPr>
            <p:nvPr/>
          </p:nvSpPr>
          <p:spPr bwMode="auto">
            <a:xfrm>
              <a:off x="737870" y="365328"/>
              <a:ext cx="126365" cy="126365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18" name="Oval 3081"/>
            <p:cNvSpPr>
              <a:spLocks noChangeArrowheads="1"/>
            </p:cNvSpPr>
            <p:nvPr/>
          </p:nvSpPr>
          <p:spPr bwMode="auto">
            <a:xfrm>
              <a:off x="1125525" y="367810"/>
              <a:ext cx="125095" cy="125730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19" name="Text Box 3082"/>
            <p:cNvSpPr txBox="1">
              <a:spLocks noChangeArrowheads="1"/>
            </p:cNvSpPr>
            <p:nvPr/>
          </p:nvSpPr>
          <p:spPr bwMode="auto">
            <a:xfrm>
              <a:off x="658495" y="449148"/>
              <a:ext cx="413385" cy="2368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1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0" name="Text Box 3083"/>
            <p:cNvSpPr txBox="1">
              <a:spLocks noChangeArrowheads="1"/>
            </p:cNvSpPr>
            <p:nvPr/>
          </p:nvSpPr>
          <p:spPr bwMode="auto">
            <a:xfrm>
              <a:off x="1046480" y="454863"/>
              <a:ext cx="413385" cy="2368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2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1" name="Text Box 3073"/>
            <p:cNvSpPr txBox="1">
              <a:spLocks noChangeArrowheads="1"/>
            </p:cNvSpPr>
            <p:nvPr/>
          </p:nvSpPr>
          <p:spPr bwMode="auto">
            <a:xfrm>
              <a:off x="1443369" y="449148"/>
              <a:ext cx="413385" cy="2374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3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2" name="Text Box 3072"/>
            <p:cNvSpPr txBox="1">
              <a:spLocks noChangeArrowheads="1"/>
            </p:cNvSpPr>
            <p:nvPr/>
          </p:nvSpPr>
          <p:spPr bwMode="auto">
            <a:xfrm>
              <a:off x="2182703" y="314757"/>
              <a:ext cx="295275" cy="29329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x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23" name="Egyenes összekötő nyíllal 22"/>
            <p:cNvCxnSpPr/>
            <p:nvPr/>
          </p:nvCxnSpPr>
          <p:spPr>
            <a:xfrm>
              <a:off x="800100" y="433719"/>
              <a:ext cx="0" cy="35783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Egyenes összekötő nyíllal 23"/>
            <p:cNvCxnSpPr/>
            <p:nvPr/>
          </p:nvCxnSpPr>
          <p:spPr>
            <a:xfrm>
              <a:off x="1189025" y="442532"/>
              <a:ext cx="0" cy="35783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Egyenes összekötő nyíllal 24"/>
            <p:cNvCxnSpPr/>
            <p:nvPr/>
          </p:nvCxnSpPr>
          <p:spPr>
            <a:xfrm>
              <a:off x="1575345" y="437015"/>
              <a:ext cx="0" cy="35783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Egyenes összekötő nyíllal 25"/>
            <p:cNvCxnSpPr/>
            <p:nvPr/>
          </p:nvCxnSpPr>
          <p:spPr>
            <a:xfrm>
              <a:off x="1961515" y="431138"/>
              <a:ext cx="0" cy="35783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7" name="Oval 3081"/>
            <p:cNvSpPr>
              <a:spLocks noChangeArrowheads="1"/>
            </p:cNvSpPr>
            <p:nvPr/>
          </p:nvSpPr>
          <p:spPr bwMode="auto">
            <a:xfrm>
              <a:off x="360367" y="391673"/>
              <a:ext cx="72000" cy="720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28" name="Text Box 3075"/>
            <p:cNvSpPr txBox="1">
              <a:spLocks noChangeArrowheads="1"/>
            </p:cNvSpPr>
            <p:nvPr/>
          </p:nvSpPr>
          <p:spPr bwMode="auto">
            <a:xfrm>
              <a:off x="680017" y="774700"/>
              <a:ext cx="278833" cy="26035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F</a:t>
              </a:r>
              <a:r>
                <a:rPr lang="hu-HU" sz="1100" baseline="-25000">
                  <a:effectLst/>
                  <a:latin typeface="Calibri"/>
                  <a:ea typeface="Times New Roman"/>
                  <a:cs typeface="Calibri"/>
                </a:rPr>
                <a:t>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9" name="Text Box 3075"/>
            <p:cNvSpPr txBox="1">
              <a:spLocks noChangeArrowheads="1"/>
            </p:cNvSpPr>
            <p:nvPr/>
          </p:nvSpPr>
          <p:spPr bwMode="auto">
            <a:xfrm>
              <a:off x="1066165" y="774596"/>
              <a:ext cx="278833" cy="26035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F</a:t>
              </a:r>
              <a:r>
                <a:rPr lang="hu-HU" sz="1100" baseline="-25000">
                  <a:effectLst/>
                  <a:latin typeface="Calibri"/>
                  <a:ea typeface="Times New Roman"/>
                  <a:cs typeface="Calibri"/>
                </a:rPr>
                <a:t>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30" name="Text Box 3075"/>
            <p:cNvSpPr txBox="1">
              <a:spLocks noChangeArrowheads="1"/>
            </p:cNvSpPr>
            <p:nvPr/>
          </p:nvSpPr>
          <p:spPr bwMode="auto">
            <a:xfrm>
              <a:off x="1433898" y="774700"/>
              <a:ext cx="278833" cy="26035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F</a:t>
              </a:r>
              <a:r>
                <a:rPr lang="hu-HU" sz="1100" baseline="-25000">
                  <a:effectLst/>
                  <a:latin typeface="Calibri"/>
                  <a:ea typeface="Times New Roman"/>
                  <a:cs typeface="Calibri"/>
                </a:rPr>
                <a:t>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31" name="Text Box 3075"/>
            <p:cNvSpPr txBox="1">
              <a:spLocks noChangeArrowheads="1"/>
            </p:cNvSpPr>
            <p:nvPr/>
          </p:nvSpPr>
          <p:spPr bwMode="auto">
            <a:xfrm>
              <a:off x="1830213" y="774700"/>
              <a:ext cx="278833" cy="26035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F</a:t>
              </a:r>
              <a:r>
                <a:rPr lang="hu-HU" sz="1100" baseline="-25000">
                  <a:effectLst/>
                  <a:latin typeface="Calibri"/>
                  <a:ea typeface="Times New Roman"/>
                  <a:cs typeface="Calibri"/>
                </a:rPr>
                <a:t>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</p:grpSp>
      <p:sp>
        <p:nvSpPr>
          <p:cNvPr id="32" name="Téglalap 31"/>
          <p:cNvSpPr/>
          <p:nvPr/>
        </p:nvSpPr>
        <p:spPr>
          <a:xfrm>
            <a:off x="338184" y="2564904"/>
            <a:ext cx="833827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Kiindulási állapotban az x tengely vízszintes   </a:t>
            </a:r>
            <a:r>
              <a:rPr lang="hu-HU" dirty="0">
                <a:sym typeface="Symbol"/>
              </a:rPr>
              <a:t></a:t>
            </a:r>
            <a:r>
              <a:rPr lang="hu-HU" dirty="0"/>
              <a:t>     </a:t>
            </a:r>
            <a:r>
              <a:rPr lang="hu-HU" b="1" dirty="0" err="1"/>
              <a:t>F</a:t>
            </a:r>
            <a:r>
              <a:rPr lang="hu-HU" b="1" baseline="-25000" dirty="0" err="1"/>
              <a:t>g</a:t>
            </a:r>
            <a:r>
              <a:rPr lang="hu-HU" dirty="0"/>
              <a:t> </a:t>
            </a:r>
            <a:r>
              <a:rPr lang="hu-HU" dirty="0">
                <a:sym typeface="Symbol"/>
              </a:rPr>
              <a:t></a:t>
            </a:r>
            <a:r>
              <a:rPr lang="hu-HU" dirty="0"/>
              <a:t> </a:t>
            </a:r>
            <a:r>
              <a:rPr lang="hu-HU" b="1" dirty="0"/>
              <a:t>r</a:t>
            </a:r>
            <a:r>
              <a:rPr lang="hu-HU" dirty="0"/>
              <a:t>     </a:t>
            </a:r>
            <a:r>
              <a:rPr lang="hu-HU" dirty="0">
                <a:sym typeface="Symbol"/>
              </a:rPr>
              <a:t></a:t>
            </a:r>
            <a:r>
              <a:rPr lang="hu-HU" dirty="0"/>
              <a:t>     k</a:t>
            </a:r>
            <a:r>
              <a:rPr lang="hu-HU" baseline="-25000" dirty="0"/>
              <a:t>i</a:t>
            </a:r>
            <a:r>
              <a:rPr lang="hu-HU" dirty="0"/>
              <a:t> = </a:t>
            </a:r>
            <a:r>
              <a:rPr lang="hu-HU" dirty="0" err="1"/>
              <a:t>x</a:t>
            </a:r>
            <a:r>
              <a:rPr lang="hu-HU" baseline="-25000" dirty="0" err="1"/>
              <a:t>i</a:t>
            </a:r>
            <a:r>
              <a:rPr lang="hu-HU" dirty="0"/>
              <a:t>    </a:t>
            </a:r>
            <a:endParaRPr lang="hu-HU" dirty="0" smtClean="0"/>
          </a:p>
          <a:p>
            <a:r>
              <a:rPr lang="hu-HU" dirty="0" smtClean="0">
                <a:sym typeface="Symbol"/>
              </a:rPr>
              <a:t></a:t>
            </a:r>
            <a:r>
              <a:rPr lang="hu-HU" dirty="0" smtClean="0"/>
              <a:t>  M</a:t>
            </a:r>
            <a:r>
              <a:rPr lang="hu-HU" baseline="-25000" dirty="0" smtClean="0"/>
              <a:t>0</a:t>
            </a:r>
            <a:r>
              <a:rPr lang="hu-HU" dirty="0" smtClean="0"/>
              <a:t> </a:t>
            </a:r>
            <a:r>
              <a:rPr lang="hu-HU" dirty="0"/>
              <a:t>= </a:t>
            </a:r>
            <a:r>
              <a:rPr lang="hu-HU" dirty="0">
                <a:sym typeface="Symbol"/>
              </a:rPr>
              <a:t></a:t>
            </a:r>
            <a:r>
              <a:rPr lang="hu-HU" dirty="0"/>
              <a:t>(</a:t>
            </a:r>
            <a:r>
              <a:rPr lang="hu-HU" dirty="0" err="1"/>
              <a:t>x</a:t>
            </a:r>
            <a:r>
              <a:rPr lang="hu-HU" baseline="-25000" dirty="0" err="1"/>
              <a:t>i</a:t>
            </a:r>
            <a:r>
              <a:rPr lang="hu-HU" dirty="0"/>
              <a:t>∙m</a:t>
            </a:r>
            <a:r>
              <a:rPr lang="hu-HU" baseline="-25000" dirty="0"/>
              <a:t>i</a:t>
            </a:r>
            <a:r>
              <a:rPr lang="hu-HU" dirty="0"/>
              <a:t>)∙g.</a:t>
            </a:r>
          </a:p>
          <a:p>
            <a:endParaRPr lang="hu-HU" dirty="0" smtClean="0"/>
          </a:p>
          <a:p>
            <a:r>
              <a:rPr lang="hu-HU" dirty="0" smtClean="0"/>
              <a:t>Behelyettesítve</a:t>
            </a:r>
            <a:endParaRPr lang="hu-HU" dirty="0"/>
          </a:p>
          <a:p>
            <a:r>
              <a:rPr lang="hu-HU" dirty="0" smtClean="0"/>
              <a:t>   M</a:t>
            </a:r>
            <a:r>
              <a:rPr lang="hu-HU" baseline="-25000" dirty="0" smtClean="0"/>
              <a:t>0</a:t>
            </a:r>
            <a:r>
              <a:rPr lang="hu-HU" dirty="0" smtClean="0"/>
              <a:t> </a:t>
            </a:r>
            <a:r>
              <a:rPr lang="hu-HU" dirty="0"/>
              <a:t>= </a:t>
            </a:r>
            <a:r>
              <a:rPr lang="hu-HU" dirty="0">
                <a:sym typeface="Symbol"/>
              </a:rPr>
              <a:t></a:t>
            </a:r>
            <a:r>
              <a:rPr lang="hu-HU" dirty="0"/>
              <a:t>(</a:t>
            </a:r>
            <a:r>
              <a:rPr lang="hu-HU" dirty="0" err="1"/>
              <a:t>x</a:t>
            </a:r>
            <a:r>
              <a:rPr lang="hu-HU" baseline="-25000" dirty="0" err="1"/>
              <a:t>i</a:t>
            </a:r>
            <a:r>
              <a:rPr lang="hu-HU" dirty="0"/>
              <a:t>∙m</a:t>
            </a:r>
            <a:r>
              <a:rPr lang="hu-HU" baseline="-25000" dirty="0"/>
              <a:t>i</a:t>
            </a:r>
            <a:r>
              <a:rPr lang="hu-HU" dirty="0"/>
              <a:t>)∙g = [1</a:t>
            </a:r>
            <a:r>
              <a:rPr lang="hu-HU" dirty="0">
                <a:sym typeface="Symbol"/>
              </a:rPr>
              <a:t></a:t>
            </a:r>
            <a:r>
              <a:rPr lang="hu-HU" dirty="0"/>
              <a:t>4+2</a:t>
            </a:r>
            <a:r>
              <a:rPr lang="hu-HU" dirty="0">
                <a:sym typeface="Symbol"/>
              </a:rPr>
              <a:t></a:t>
            </a:r>
            <a:r>
              <a:rPr lang="hu-HU" dirty="0"/>
              <a:t>3+</a:t>
            </a:r>
            <a:r>
              <a:rPr lang="hu-HU" dirty="0" err="1"/>
              <a:t>3</a:t>
            </a:r>
            <a:r>
              <a:rPr lang="hu-HU" dirty="0">
                <a:sym typeface="Symbol"/>
              </a:rPr>
              <a:t></a:t>
            </a:r>
            <a:r>
              <a:rPr lang="hu-HU" dirty="0"/>
              <a:t>2+4</a:t>
            </a:r>
            <a:r>
              <a:rPr lang="hu-HU" dirty="0">
                <a:sym typeface="Symbol"/>
              </a:rPr>
              <a:t></a:t>
            </a:r>
            <a:r>
              <a:rPr lang="hu-HU" dirty="0"/>
              <a:t>1]∙10 = 200 Nm.</a:t>
            </a:r>
          </a:p>
          <a:p>
            <a:endParaRPr lang="hu-HU" dirty="0" smtClean="0"/>
          </a:p>
          <a:p>
            <a:r>
              <a:rPr lang="hu-HU" dirty="0" smtClean="0"/>
              <a:t>Átalakíthatjuk </a:t>
            </a:r>
            <a:r>
              <a:rPr lang="hu-HU" dirty="0"/>
              <a:t>a forgatónyomaték képletét a tömegközéppontot bevezetve: </a:t>
            </a:r>
            <a:endParaRPr lang="hu-HU" dirty="0" smtClean="0"/>
          </a:p>
          <a:p>
            <a:r>
              <a:rPr lang="hu-HU" dirty="0"/>
              <a:t> </a:t>
            </a:r>
            <a:r>
              <a:rPr lang="hu-HU" dirty="0" smtClean="0"/>
              <a:t>  mivel </a:t>
            </a:r>
            <a:r>
              <a:rPr lang="hu-HU" dirty="0" err="1"/>
              <a:t>x</a:t>
            </a:r>
            <a:r>
              <a:rPr lang="hu-HU" baseline="-25000" dirty="0" err="1"/>
              <a:t>s</a:t>
            </a:r>
            <a:r>
              <a:rPr lang="hu-HU" dirty="0"/>
              <a:t> = </a:t>
            </a:r>
            <a:r>
              <a:rPr lang="hu-HU" dirty="0">
                <a:sym typeface="Symbol"/>
              </a:rPr>
              <a:t></a:t>
            </a:r>
            <a:r>
              <a:rPr lang="hu-HU" dirty="0"/>
              <a:t>(</a:t>
            </a:r>
            <a:r>
              <a:rPr lang="hu-HU" dirty="0" err="1"/>
              <a:t>x</a:t>
            </a:r>
            <a:r>
              <a:rPr lang="hu-HU" baseline="-25000" dirty="0" err="1"/>
              <a:t>i</a:t>
            </a:r>
            <a:r>
              <a:rPr lang="hu-HU" dirty="0" err="1"/>
              <a:t>m</a:t>
            </a:r>
            <a:r>
              <a:rPr lang="hu-HU" baseline="-25000" dirty="0" err="1"/>
              <a:t>i</a:t>
            </a:r>
            <a:r>
              <a:rPr lang="hu-HU" dirty="0"/>
              <a:t>)/</a:t>
            </a:r>
            <a:r>
              <a:rPr lang="hu-HU" dirty="0">
                <a:sym typeface="Symbol"/>
              </a:rPr>
              <a:t></a:t>
            </a:r>
            <a:r>
              <a:rPr lang="hu-HU" dirty="0"/>
              <a:t>(m</a:t>
            </a:r>
            <a:r>
              <a:rPr lang="hu-HU" baseline="-25000" dirty="0"/>
              <a:t>i</a:t>
            </a:r>
            <a:r>
              <a:rPr lang="hu-HU" dirty="0"/>
              <a:t>), ezért </a:t>
            </a:r>
          </a:p>
          <a:p>
            <a:r>
              <a:rPr lang="hu-HU" dirty="0" smtClean="0">
                <a:sym typeface="Symbol"/>
              </a:rPr>
              <a:t>                    </a:t>
            </a:r>
            <a:r>
              <a:rPr lang="hu-HU" dirty="0"/>
              <a:t>(</a:t>
            </a:r>
            <a:r>
              <a:rPr lang="hu-HU" dirty="0" err="1"/>
              <a:t>x</a:t>
            </a:r>
            <a:r>
              <a:rPr lang="hu-HU" baseline="-25000" dirty="0" err="1"/>
              <a:t>i</a:t>
            </a:r>
            <a:r>
              <a:rPr lang="hu-HU" dirty="0" err="1"/>
              <a:t>m</a:t>
            </a:r>
            <a:r>
              <a:rPr lang="hu-HU" baseline="-25000" dirty="0" err="1"/>
              <a:t>i</a:t>
            </a:r>
            <a:r>
              <a:rPr lang="hu-HU" dirty="0"/>
              <a:t>) = </a:t>
            </a:r>
            <a:r>
              <a:rPr lang="hu-HU" dirty="0">
                <a:sym typeface="Symbol"/>
              </a:rPr>
              <a:t></a:t>
            </a:r>
            <a:r>
              <a:rPr lang="hu-HU" dirty="0"/>
              <a:t>(m</a:t>
            </a:r>
            <a:r>
              <a:rPr lang="hu-HU" baseline="-25000" dirty="0"/>
              <a:t>i</a:t>
            </a:r>
            <a:r>
              <a:rPr lang="hu-HU" dirty="0"/>
              <a:t>) ∙ </a:t>
            </a:r>
            <a:r>
              <a:rPr lang="hu-HU" dirty="0" err="1"/>
              <a:t>x</a:t>
            </a:r>
            <a:r>
              <a:rPr lang="hu-HU" baseline="-25000" dirty="0" err="1"/>
              <a:t>s</a:t>
            </a:r>
            <a:r>
              <a:rPr lang="hu-HU" dirty="0"/>
              <a:t> , </a:t>
            </a:r>
            <a:r>
              <a:rPr lang="hu-HU" dirty="0" smtClean="0"/>
              <a:t>    tehát         </a:t>
            </a:r>
            <a:r>
              <a:rPr lang="hu-HU" dirty="0"/>
              <a:t>M</a:t>
            </a:r>
            <a:r>
              <a:rPr lang="hu-HU" baseline="-25000" dirty="0"/>
              <a:t>0</a:t>
            </a:r>
            <a:r>
              <a:rPr lang="hu-HU" dirty="0"/>
              <a:t> = </a:t>
            </a:r>
            <a:r>
              <a:rPr lang="hu-HU" dirty="0">
                <a:sym typeface="Symbol"/>
              </a:rPr>
              <a:t></a:t>
            </a:r>
            <a:r>
              <a:rPr lang="hu-HU" dirty="0"/>
              <a:t>(m</a:t>
            </a:r>
            <a:r>
              <a:rPr lang="hu-HU" baseline="-25000" dirty="0"/>
              <a:t>i</a:t>
            </a:r>
            <a:r>
              <a:rPr lang="hu-HU" dirty="0"/>
              <a:t>)∙</a:t>
            </a:r>
            <a:r>
              <a:rPr lang="hu-HU" dirty="0" err="1"/>
              <a:t>x</a:t>
            </a:r>
            <a:r>
              <a:rPr lang="hu-HU" baseline="-25000" dirty="0" err="1"/>
              <a:t>s</a:t>
            </a:r>
            <a:r>
              <a:rPr lang="hu-HU" dirty="0"/>
              <a:t>∙g = 10·2·10 = 200 Nm.</a:t>
            </a:r>
          </a:p>
          <a:p>
            <a:r>
              <a:rPr lang="hu-HU" dirty="0"/>
              <a:t> </a:t>
            </a:r>
          </a:p>
          <a:p>
            <a:r>
              <a:rPr lang="hu-HU" dirty="0" smtClean="0"/>
              <a:t>M</a:t>
            </a:r>
            <a:r>
              <a:rPr lang="hu-HU" baseline="-25000" dirty="0" smtClean="0"/>
              <a:t>0</a:t>
            </a:r>
            <a:r>
              <a:rPr lang="hu-HU" dirty="0" smtClean="0"/>
              <a:t> </a:t>
            </a:r>
            <a:r>
              <a:rPr lang="hu-HU" dirty="0"/>
              <a:t>= </a:t>
            </a:r>
            <a:r>
              <a:rPr lang="hu-HU" dirty="0">
                <a:sym typeface="Symbol"/>
              </a:rPr>
              <a:t></a:t>
            </a:r>
            <a:r>
              <a:rPr lang="hu-HU" baseline="-25000" dirty="0"/>
              <a:t>0</a:t>
            </a:r>
            <a:r>
              <a:rPr lang="hu-HU" dirty="0"/>
              <a:t>    </a:t>
            </a:r>
            <a:endParaRPr lang="hu-HU" dirty="0" smtClean="0"/>
          </a:p>
          <a:p>
            <a:r>
              <a:rPr lang="hu-HU" dirty="0" smtClean="0"/>
              <a:t>A tehetetlenségi nyomaték a megfelelő forgástengelyre </a:t>
            </a:r>
            <a:r>
              <a:rPr lang="hu-HU" dirty="0" smtClean="0"/>
              <a:t> </a:t>
            </a:r>
            <a:r>
              <a:rPr lang="hu-HU" dirty="0" smtClean="0">
                <a:sym typeface="Symbol"/>
              </a:rPr>
              <a:t></a:t>
            </a:r>
            <a:r>
              <a:rPr lang="hu-HU" dirty="0" smtClean="0"/>
              <a:t> </a:t>
            </a:r>
            <a:r>
              <a:rPr lang="hu-HU" dirty="0" smtClean="0"/>
              <a:t>= </a:t>
            </a:r>
            <a:r>
              <a:rPr lang="hu-HU" dirty="0" smtClean="0">
                <a:sym typeface="Symbol"/>
              </a:rPr>
              <a:t></a:t>
            </a:r>
            <a:r>
              <a:rPr lang="hu-HU" baseline="-25000" dirty="0" smtClean="0"/>
              <a:t>y1</a:t>
            </a:r>
            <a:r>
              <a:rPr lang="hu-HU" dirty="0" smtClean="0"/>
              <a:t> = 50 kgm</a:t>
            </a:r>
            <a:r>
              <a:rPr lang="hu-HU" baseline="30000" dirty="0" smtClean="0"/>
              <a:t>2</a:t>
            </a:r>
            <a:endParaRPr lang="hu-HU" dirty="0" smtClean="0"/>
          </a:p>
          <a:p>
            <a:r>
              <a:rPr lang="hu-HU" dirty="0" smtClean="0">
                <a:sym typeface="Symbol"/>
              </a:rPr>
              <a:t></a:t>
            </a:r>
            <a:r>
              <a:rPr lang="hu-HU" dirty="0" smtClean="0"/>
              <a:t>   </a:t>
            </a:r>
            <a:r>
              <a:rPr lang="hu-HU" dirty="0"/>
              <a:t>vízszintes helyzetben </a:t>
            </a:r>
            <a:r>
              <a:rPr lang="hu-HU" dirty="0">
                <a:sym typeface="Symbol"/>
              </a:rPr>
              <a:t></a:t>
            </a:r>
            <a:r>
              <a:rPr lang="hu-HU" baseline="-25000" dirty="0"/>
              <a:t>0</a:t>
            </a:r>
            <a:r>
              <a:rPr lang="hu-HU" dirty="0"/>
              <a:t> = M</a:t>
            </a:r>
            <a:r>
              <a:rPr lang="hu-HU" baseline="-25000" dirty="0"/>
              <a:t>0</a:t>
            </a:r>
            <a:r>
              <a:rPr lang="hu-HU" dirty="0"/>
              <a:t> / </a:t>
            </a:r>
            <a:r>
              <a:rPr lang="hu-HU" dirty="0">
                <a:sym typeface="Symbol"/>
              </a:rPr>
              <a:t></a:t>
            </a:r>
            <a:r>
              <a:rPr lang="hu-HU" baseline="-25000" dirty="0"/>
              <a:t>y1</a:t>
            </a:r>
            <a:r>
              <a:rPr lang="hu-HU" dirty="0"/>
              <a:t> = 200 / 50 = 4 s</a:t>
            </a:r>
            <a:r>
              <a:rPr lang="hu-HU" baseline="30000" dirty="0"/>
              <a:t>–2</a:t>
            </a:r>
            <a:r>
              <a:rPr lang="hu-HU" dirty="0"/>
              <a:t>  szöggyorsulással indul a keret.</a:t>
            </a:r>
          </a:p>
        </p:txBody>
      </p:sp>
      <p:pic>
        <p:nvPicPr>
          <p:cNvPr id="33" name="mecha_gy9_1_1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69552" y="5013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7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4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67544" y="548680"/>
            <a:ext cx="41764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/>
              <a:t>c)</a:t>
            </a:r>
            <a:r>
              <a:rPr lang="hu-HU" dirty="0"/>
              <a:t> Adjuk meg a 4 kg-os és az 1 kg-os test gyorsulását a kiinduló helyzetben</a:t>
            </a:r>
            <a:r>
              <a:rPr lang="hu-HU" dirty="0" smtClean="0"/>
              <a:t>!</a:t>
            </a:r>
          </a:p>
          <a:p>
            <a:endParaRPr lang="hu-HU" dirty="0" smtClean="0"/>
          </a:p>
        </p:txBody>
      </p:sp>
      <p:grpSp>
        <p:nvGrpSpPr>
          <p:cNvPr id="3" name="Vászon 55"/>
          <p:cNvGrpSpPr/>
          <p:nvPr/>
        </p:nvGrpSpPr>
        <p:grpSpPr>
          <a:xfrm>
            <a:off x="4585345" y="434522"/>
            <a:ext cx="3995036" cy="1878335"/>
            <a:chOff x="0" y="0"/>
            <a:chExt cx="2477978" cy="1092200"/>
          </a:xfrm>
        </p:grpSpPr>
        <p:sp>
          <p:nvSpPr>
            <p:cNvPr id="4" name="Téglalap 3"/>
            <p:cNvSpPr/>
            <p:nvPr/>
          </p:nvSpPr>
          <p:spPr>
            <a:xfrm>
              <a:off x="0" y="0"/>
              <a:ext cx="2477770" cy="1092200"/>
            </a:xfrm>
            <a:prstGeom prst="rect">
              <a:avLst/>
            </a:prstGeom>
            <a:noFill/>
          </p:spPr>
        </p:sp>
        <p:cxnSp>
          <p:nvCxnSpPr>
            <p:cNvPr id="5" name="AutoShape 3062"/>
            <p:cNvCxnSpPr>
              <a:cxnSpLocks noChangeShapeType="1"/>
            </p:cNvCxnSpPr>
            <p:nvPr/>
          </p:nvCxnSpPr>
          <p:spPr bwMode="auto">
            <a:xfrm flipV="1">
              <a:off x="291955" y="428828"/>
              <a:ext cx="190800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AutoShape 3084"/>
            <p:cNvCxnSpPr>
              <a:cxnSpLocks noChangeShapeType="1"/>
            </p:cNvCxnSpPr>
            <p:nvPr/>
          </p:nvCxnSpPr>
          <p:spPr bwMode="auto">
            <a:xfrm>
              <a:off x="370205" y="429463"/>
              <a:ext cx="1597660" cy="635"/>
            </a:xfrm>
            <a:prstGeom prst="straightConnector1">
              <a:avLst/>
            </a:prstGeom>
            <a:ln w="25400">
              <a:headEnd/>
              <a:tailEnd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3065"/>
            <p:cNvSpPr>
              <a:spLocks noChangeArrowheads="1"/>
            </p:cNvSpPr>
            <p:nvPr/>
          </p:nvSpPr>
          <p:spPr bwMode="auto">
            <a:xfrm>
              <a:off x="1898015" y="360987"/>
              <a:ext cx="125730" cy="125730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8" name="Oval 3066"/>
            <p:cNvSpPr>
              <a:spLocks noChangeArrowheads="1"/>
            </p:cNvSpPr>
            <p:nvPr/>
          </p:nvSpPr>
          <p:spPr bwMode="auto">
            <a:xfrm>
              <a:off x="1512793" y="363423"/>
              <a:ext cx="126365" cy="125730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9" name="Text Box 3067"/>
            <p:cNvSpPr txBox="1">
              <a:spLocks noChangeArrowheads="1"/>
            </p:cNvSpPr>
            <p:nvPr/>
          </p:nvSpPr>
          <p:spPr bwMode="auto">
            <a:xfrm>
              <a:off x="1035214" y="186570"/>
              <a:ext cx="348615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3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0" name="Text Box 3068"/>
            <p:cNvSpPr txBox="1">
              <a:spLocks noChangeArrowheads="1"/>
            </p:cNvSpPr>
            <p:nvPr/>
          </p:nvSpPr>
          <p:spPr bwMode="auto">
            <a:xfrm>
              <a:off x="1811163" y="176393"/>
              <a:ext cx="347980" cy="23558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1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1" name="Text Box 3069"/>
            <p:cNvSpPr txBox="1">
              <a:spLocks noChangeArrowheads="1"/>
            </p:cNvSpPr>
            <p:nvPr/>
          </p:nvSpPr>
          <p:spPr bwMode="auto">
            <a:xfrm>
              <a:off x="1456055" y="173558"/>
              <a:ext cx="347980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2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2" name="Text Box 3070"/>
            <p:cNvSpPr txBox="1">
              <a:spLocks noChangeArrowheads="1"/>
            </p:cNvSpPr>
            <p:nvPr/>
          </p:nvSpPr>
          <p:spPr bwMode="auto">
            <a:xfrm>
              <a:off x="674848" y="176048"/>
              <a:ext cx="347345" cy="23558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4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3" name="Text Box 3072"/>
            <p:cNvSpPr txBox="1">
              <a:spLocks noChangeArrowheads="1"/>
            </p:cNvSpPr>
            <p:nvPr/>
          </p:nvSpPr>
          <p:spPr bwMode="auto">
            <a:xfrm>
              <a:off x="286244" y="143019"/>
              <a:ext cx="295275" cy="29329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 dirty="0">
                  <a:solidFill>
                    <a:srgbClr val="E36C0A"/>
                  </a:solidFill>
                  <a:effectLst/>
                  <a:latin typeface="Calibri"/>
                  <a:ea typeface="Times New Roman"/>
                  <a:cs typeface="Calibri"/>
                </a:rPr>
                <a:t>y</a:t>
              </a:r>
              <a:r>
                <a:rPr lang="hu-HU" sz="1100" baseline="-25000" dirty="0">
                  <a:solidFill>
                    <a:srgbClr val="E36C0A"/>
                  </a:solidFill>
                  <a:effectLst/>
                  <a:latin typeface="Calibri"/>
                  <a:ea typeface="Times New Roman"/>
                  <a:cs typeface="Calibri"/>
                </a:rPr>
                <a:t>1</a:t>
              </a:r>
              <a:endParaRPr lang="hu-HU" sz="1100" dirty="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4" name="Text Box 3073"/>
            <p:cNvSpPr txBox="1">
              <a:spLocks noChangeArrowheads="1"/>
            </p:cNvSpPr>
            <p:nvPr/>
          </p:nvSpPr>
          <p:spPr bwMode="auto">
            <a:xfrm>
              <a:off x="1824990" y="455498"/>
              <a:ext cx="413385" cy="2374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4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5" name="Text Box 3075"/>
            <p:cNvSpPr txBox="1">
              <a:spLocks noChangeArrowheads="1"/>
            </p:cNvSpPr>
            <p:nvPr/>
          </p:nvSpPr>
          <p:spPr bwMode="auto">
            <a:xfrm>
              <a:off x="303530" y="429463"/>
              <a:ext cx="216535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0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16" name="AutoShape 3078"/>
            <p:cNvCxnSpPr>
              <a:cxnSpLocks noChangeShapeType="1"/>
            </p:cNvCxnSpPr>
            <p:nvPr/>
          </p:nvCxnSpPr>
          <p:spPr bwMode="auto">
            <a:xfrm>
              <a:off x="1190625" y="395808"/>
              <a:ext cx="0" cy="5905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" name="Oval 3080"/>
            <p:cNvSpPr>
              <a:spLocks noChangeArrowheads="1"/>
            </p:cNvSpPr>
            <p:nvPr/>
          </p:nvSpPr>
          <p:spPr bwMode="auto">
            <a:xfrm>
              <a:off x="737870" y="365328"/>
              <a:ext cx="126365" cy="126365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18" name="Oval 3081"/>
            <p:cNvSpPr>
              <a:spLocks noChangeArrowheads="1"/>
            </p:cNvSpPr>
            <p:nvPr/>
          </p:nvSpPr>
          <p:spPr bwMode="auto">
            <a:xfrm>
              <a:off x="1125525" y="367810"/>
              <a:ext cx="125095" cy="125730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19" name="Text Box 3082"/>
            <p:cNvSpPr txBox="1">
              <a:spLocks noChangeArrowheads="1"/>
            </p:cNvSpPr>
            <p:nvPr/>
          </p:nvSpPr>
          <p:spPr bwMode="auto">
            <a:xfrm>
              <a:off x="658495" y="449148"/>
              <a:ext cx="413385" cy="2368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1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0" name="Text Box 3083"/>
            <p:cNvSpPr txBox="1">
              <a:spLocks noChangeArrowheads="1"/>
            </p:cNvSpPr>
            <p:nvPr/>
          </p:nvSpPr>
          <p:spPr bwMode="auto">
            <a:xfrm>
              <a:off x="1046480" y="454863"/>
              <a:ext cx="413385" cy="2368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2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1" name="Text Box 3073"/>
            <p:cNvSpPr txBox="1">
              <a:spLocks noChangeArrowheads="1"/>
            </p:cNvSpPr>
            <p:nvPr/>
          </p:nvSpPr>
          <p:spPr bwMode="auto">
            <a:xfrm>
              <a:off x="1443369" y="449148"/>
              <a:ext cx="413385" cy="2374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3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2" name="Text Box 3072"/>
            <p:cNvSpPr txBox="1">
              <a:spLocks noChangeArrowheads="1"/>
            </p:cNvSpPr>
            <p:nvPr/>
          </p:nvSpPr>
          <p:spPr bwMode="auto">
            <a:xfrm>
              <a:off x="2182703" y="314757"/>
              <a:ext cx="295275" cy="29329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x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23" name="Egyenes összekötő nyíllal 22"/>
            <p:cNvCxnSpPr/>
            <p:nvPr/>
          </p:nvCxnSpPr>
          <p:spPr>
            <a:xfrm>
              <a:off x="800100" y="433719"/>
              <a:ext cx="0" cy="35783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Egyenes összekötő nyíllal 23"/>
            <p:cNvCxnSpPr/>
            <p:nvPr/>
          </p:nvCxnSpPr>
          <p:spPr>
            <a:xfrm>
              <a:off x="1189025" y="442532"/>
              <a:ext cx="0" cy="35783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Egyenes összekötő nyíllal 24"/>
            <p:cNvCxnSpPr/>
            <p:nvPr/>
          </p:nvCxnSpPr>
          <p:spPr>
            <a:xfrm>
              <a:off x="1575345" y="437015"/>
              <a:ext cx="0" cy="35783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Egyenes összekötő nyíllal 25"/>
            <p:cNvCxnSpPr/>
            <p:nvPr/>
          </p:nvCxnSpPr>
          <p:spPr>
            <a:xfrm>
              <a:off x="1961515" y="431138"/>
              <a:ext cx="0" cy="35783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7" name="Oval 3081"/>
            <p:cNvSpPr>
              <a:spLocks noChangeArrowheads="1"/>
            </p:cNvSpPr>
            <p:nvPr/>
          </p:nvSpPr>
          <p:spPr bwMode="auto">
            <a:xfrm>
              <a:off x="360367" y="391673"/>
              <a:ext cx="72000" cy="720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28" name="Text Box 3075"/>
            <p:cNvSpPr txBox="1">
              <a:spLocks noChangeArrowheads="1"/>
            </p:cNvSpPr>
            <p:nvPr/>
          </p:nvSpPr>
          <p:spPr bwMode="auto">
            <a:xfrm>
              <a:off x="680017" y="774700"/>
              <a:ext cx="278833" cy="26035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F</a:t>
              </a:r>
              <a:r>
                <a:rPr lang="hu-HU" sz="1100" baseline="-25000">
                  <a:effectLst/>
                  <a:latin typeface="Calibri"/>
                  <a:ea typeface="Times New Roman"/>
                  <a:cs typeface="Calibri"/>
                </a:rPr>
                <a:t>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9" name="Text Box 3075"/>
            <p:cNvSpPr txBox="1">
              <a:spLocks noChangeArrowheads="1"/>
            </p:cNvSpPr>
            <p:nvPr/>
          </p:nvSpPr>
          <p:spPr bwMode="auto">
            <a:xfrm>
              <a:off x="1066165" y="774596"/>
              <a:ext cx="278833" cy="26035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F</a:t>
              </a:r>
              <a:r>
                <a:rPr lang="hu-HU" sz="1100" baseline="-25000">
                  <a:effectLst/>
                  <a:latin typeface="Calibri"/>
                  <a:ea typeface="Times New Roman"/>
                  <a:cs typeface="Calibri"/>
                </a:rPr>
                <a:t>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30" name="Text Box 3075"/>
            <p:cNvSpPr txBox="1">
              <a:spLocks noChangeArrowheads="1"/>
            </p:cNvSpPr>
            <p:nvPr/>
          </p:nvSpPr>
          <p:spPr bwMode="auto">
            <a:xfrm>
              <a:off x="1433898" y="774700"/>
              <a:ext cx="278833" cy="26035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F</a:t>
              </a:r>
              <a:r>
                <a:rPr lang="hu-HU" sz="1100" baseline="-25000">
                  <a:effectLst/>
                  <a:latin typeface="Calibri"/>
                  <a:ea typeface="Times New Roman"/>
                  <a:cs typeface="Calibri"/>
                </a:rPr>
                <a:t>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31" name="Text Box 3075"/>
            <p:cNvSpPr txBox="1">
              <a:spLocks noChangeArrowheads="1"/>
            </p:cNvSpPr>
            <p:nvPr/>
          </p:nvSpPr>
          <p:spPr bwMode="auto">
            <a:xfrm>
              <a:off x="1830213" y="774700"/>
              <a:ext cx="278833" cy="26035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F</a:t>
              </a:r>
              <a:r>
                <a:rPr lang="hu-HU" sz="1100" baseline="-25000">
                  <a:effectLst/>
                  <a:latin typeface="Calibri"/>
                  <a:ea typeface="Times New Roman"/>
                  <a:cs typeface="Calibri"/>
                </a:rPr>
                <a:t>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</p:grpSp>
      <p:sp>
        <p:nvSpPr>
          <p:cNvPr id="32" name="Téglalap 31"/>
          <p:cNvSpPr/>
          <p:nvPr/>
        </p:nvSpPr>
        <p:spPr>
          <a:xfrm>
            <a:off x="461050" y="2214394"/>
            <a:ext cx="811899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Az egyes pontok gyorsulása </a:t>
            </a:r>
          </a:p>
          <a:p>
            <a:r>
              <a:rPr lang="hu-HU" dirty="0"/>
              <a:t> </a:t>
            </a:r>
            <a:r>
              <a:rPr lang="hu-HU" dirty="0" smtClean="0"/>
              <a:t>  </a:t>
            </a:r>
            <a:r>
              <a:rPr lang="hu-HU" dirty="0" err="1" smtClean="0"/>
              <a:t>a</a:t>
            </a:r>
            <a:r>
              <a:rPr lang="hu-HU" baseline="-25000" dirty="0" err="1" smtClean="0"/>
              <a:t>i</a:t>
            </a:r>
            <a:r>
              <a:rPr lang="hu-HU" dirty="0" smtClean="0"/>
              <a:t> = </a:t>
            </a:r>
            <a:r>
              <a:rPr lang="hu-HU" dirty="0" err="1" smtClean="0"/>
              <a:t>R</a:t>
            </a:r>
            <a:r>
              <a:rPr lang="hu-HU" baseline="-25000" dirty="0" err="1" smtClean="0"/>
              <a:t>i</a:t>
            </a:r>
            <a:r>
              <a:rPr lang="hu-HU" dirty="0" smtClean="0">
                <a:sym typeface="Symbol"/>
              </a:rPr>
              <a:t></a:t>
            </a:r>
            <a:r>
              <a:rPr lang="hu-HU" dirty="0" smtClean="0"/>
              <a:t>, ahol </a:t>
            </a:r>
            <a:r>
              <a:rPr lang="hu-HU" dirty="0" err="1" smtClean="0"/>
              <a:t>R</a:t>
            </a:r>
            <a:r>
              <a:rPr lang="hu-HU" baseline="-25000" dirty="0" err="1" smtClean="0"/>
              <a:t>i</a:t>
            </a:r>
            <a:r>
              <a:rPr lang="hu-HU" dirty="0" smtClean="0"/>
              <a:t> a körpálya sugara, a test távolsága a forgástengelytől. </a:t>
            </a:r>
          </a:p>
          <a:p>
            <a:endParaRPr lang="hu-HU" dirty="0" smtClean="0"/>
          </a:p>
          <a:p>
            <a:r>
              <a:rPr lang="hu-HU" dirty="0" smtClean="0"/>
              <a:t>Itt most </a:t>
            </a:r>
            <a:r>
              <a:rPr lang="hu-HU" dirty="0" err="1" smtClean="0"/>
              <a:t>R</a:t>
            </a:r>
            <a:r>
              <a:rPr lang="hu-HU" baseline="-25000" dirty="0" err="1" smtClean="0"/>
              <a:t>i</a:t>
            </a:r>
            <a:r>
              <a:rPr lang="hu-HU" dirty="0" smtClean="0"/>
              <a:t> = </a:t>
            </a:r>
            <a:r>
              <a:rPr lang="hu-HU" dirty="0" err="1" smtClean="0"/>
              <a:t>x</a:t>
            </a:r>
            <a:r>
              <a:rPr lang="hu-HU" baseline="-25000" dirty="0" err="1" smtClean="0"/>
              <a:t>i</a:t>
            </a:r>
            <a:r>
              <a:rPr lang="hu-HU" dirty="0" smtClean="0"/>
              <a:t>.</a:t>
            </a:r>
          </a:p>
          <a:p>
            <a:endParaRPr lang="hu-HU" dirty="0" smtClean="0"/>
          </a:p>
          <a:p>
            <a:r>
              <a:rPr lang="hu-HU" dirty="0" smtClean="0"/>
              <a:t>A 4 kg-os testre   a</a:t>
            </a:r>
            <a:r>
              <a:rPr lang="hu-HU" baseline="-25000" dirty="0" smtClean="0"/>
              <a:t>4</a:t>
            </a:r>
            <a:r>
              <a:rPr lang="hu-HU" dirty="0" smtClean="0"/>
              <a:t> = x</a:t>
            </a:r>
            <a:r>
              <a:rPr lang="hu-HU" baseline="-25000" dirty="0" smtClean="0"/>
              <a:t>4</a:t>
            </a:r>
            <a:r>
              <a:rPr lang="hu-HU" dirty="0" smtClean="0">
                <a:sym typeface="Symbol"/>
              </a:rPr>
              <a:t></a:t>
            </a:r>
            <a:r>
              <a:rPr lang="hu-HU" dirty="0" smtClean="0"/>
              <a:t> = 1</a:t>
            </a:r>
            <a:r>
              <a:rPr lang="hu-HU" dirty="0" smtClean="0">
                <a:sym typeface="Symbol"/>
              </a:rPr>
              <a:t></a:t>
            </a:r>
            <a:r>
              <a:rPr lang="hu-HU" dirty="0" smtClean="0"/>
              <a:t>4 = </a:t>
            </a:r>
            <a:r>
              <a:rPr lang="hu-HU" dirty="0" err="1" smtClean="0"/>
              <a:t>4</a:t>
            </a:r>
            <a:r>
              <a:rPr lang="hu-HU" dirty="0" smtClean="0"/>
              <a:t> m/s</a:t>
            </a:r>
            <a:r>
              <a:rPr lang="hu-HU" baseline="30000" dirty="0" smtClean="0"/>
              <a:t>2</a:t>
            </a:r>
            <a:r>
              <a:rPr lang="hu-HU" dirty="0" smtClean="0"/>
              <a:t>,   </a:t>
            </a:r>
          </a:p>
          <a:p>
            <a:r>
              <a:rPr lang="hu-HU" dirty="0" smtClean="0"/>
              <a:t>az 1 kg-os testre   a</a:t>
            </a:r>
            <a:r>
              <a:rPr lang="hu-HU" baseline="-25000" dirty="0" smtClean="0"/>
              <a:t>1</a:t>
            </a:r>
            <a:r>
              <a:rPr lang="hu-HU" dirty="0" smtClean="0"/>
              <a:t> = x</a:t>
            </a:r>
            <a:r>
              <a:rPr lang="hu-HU" baseline="-25000" dirty="0" smtClean="0"/>
              <a:t>1</a:t>
            </a:r>
            <a:r>
              <a:rPr lang="hu-HU" dirty="0" smtClean="0">
                <a:sym typeface="Symbol"/>
              </a:rPr>
              <a:t></a:t>
            </a:r>
            <a:r>
              <a:rPr lang="hu-HU" dirty="0" smtClean="0"/>
              <a:t> = 4</a:t>
            </a:r>
            <a:r>
              <a:rPr lang="hu-HU" dirty="0" smtClean="0">
                <a:sym typeface="Symbol"/>
              </a:rPr>
              <a:t></a:t>
            </a:r>
            <a:r>
              <a:rPr lang="hu-HU" dirty="0" err="1" smtClean="0"/>
              <a:t>4</a:t>
            </a:r>
            <a:r>
              <a:rPr lang="hu-HU" dirty="0" smtClean="0"/>
              <a:t> = 16 m/s</a:t>
            </a:r>
            <a:r>
              <a:rPr lang="hu-HU" baseline="30000" dirty="0" smtClean="0"/>
              <a:t>2</a:t>
            </a:r>
            <a:r>
              <a:rPr lang="hu-HU" dirty="0" smtClean="0"/>
              <a:t> (ami nagyobb g-nél!)</a:t>
            </a:r>
            <a:endParaRPr lang="hu-HU" dirty="0"/>
          </a:p>
        </p:txBody>
      </p:sp>
      <p:pic>
        <p:nvPicPr>
          <p:cNvPr id="33" name="mecha_gy9_1_1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57968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32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1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67544" y="47667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b="1" dirty="0"/>
              <a:t>d)</a:t>
            </a:r>
            <a:r>
              <a:rPr lang="hu-HU" dirty="0"/>
              <a:t> Mekkora a gravitációs erők forgatónyomatéka az y</a:t>
            </a:r>
            <a:r>
              <a:rPr lang="hu-HU" baseline="-25000" dirty="0"/>
              <a:t>1</a:t>
            </a:r>
            <a:r>
              <a:rPr lang="hu-HU" dirty="0"/>
              <a:t> tengelyre, amikor a keret a vízszintessel 30</a:t>
            </a:r>
            <a:r>
              <a:rPr lang="hu-HU" dirty="0">
                <a:sym typeface="Symbol"/>
              </a:rPr>
              <a:t></a:t>
            </a:r>
            <a:r>
              <a:rPr lang="hu-HU" dirty="0" err="1"/>
              <a:t>-os</a:t>
            </a:r>
            <a:r>
              <a:rPr lang="hu-HU" dirty="0"/>
              <a:t> szöget zár be</a:t>
            </a:r>
            <a:r>
              <a:rPr lang="hu-HU" dirty="0" smtClean="0"/>
              <a:t>?</a:t>
            </a:r>
            <a:endParaRPr lang="hu-HU" dirty="0"/>
          </a:p>
        </p:txBody>
      </p:sp>
      <p:grpSp>
        <p:nvGrpSpPr>
          <p:cNvPr id="3" name="Vászon 55"/>
          <p:cNvGrpSpPr/>
          <p:nvPr/>
        </p:nvGrpSpPr>
        <p:grpSpPr>
          <a:xfrm>
            <a:off x="5220073" y="387680"/>
            <a:ext cx="3489742" cy="2825296"/>
            <a:chOff x="0" y="0"/>
            <a:chExt cx="2430780" cy="2093595"/>
          </a:xfrm>
        </p:grpSpPr>
        <p:sp>
          <p:nvSpPr>
            <p:cNvPr id="4" name="Téglalap 3"/>
            <p:cNvSpPr/>
            <p:nvPr/>
          </p:nvSpPr>
          <p:spPr>
            <a:xfrm>
              <a:off x="0" y="0"/>
              <a:ext cx="2430780" cy="2093595"/>
            </a:xfrm>
            <a:prstGeom prst="rect">
              <a:avLst/>
            </a:prstGeom>
            <a:noFill/>
          </p:spPr>
        </p:sp>
        <p:sp>
          <p:nvSpPr>
            <p:cNvPr id="5" name="Text Box 3083"/>
            <p:cNvSpPr txBox="1">
              <a:spLocks noChangeArrowheads="1"/>
            </p:cNvSpPr>
            <p:nvPr/>
          </p:nvSpPr>
          <p:spPr bwMode="auto">
            <a:xfrm>
              <a:off x="1055120" y="735317"/>
              <a:ext cx="413385" cy="2368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2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" name="Text Box 3073"/>
            <p:cNvSpPr txBox="1">
              <a:spLocks noChangeArrowheads="1"/>
            </p:cNvSpPr>
            <p:nvPr/>
          </p:nvSpPr>
          <p:spPr bwMode="auto">
            <a:xfrm>
              <a:off x="1438083" y="731986"/>
              <a:ext cx="413385" cy="2374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3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7" name="Text Box 3069"/>
            <p:cNvSpPr txBox="1">
              <a:spLocks noChangeArrowheads="1"/>
            </p:cNvSpPr>
            <p:nvPr/>
          </p:nvSpPr>
          <p:spPr bwMode="auto">
            <a:xfrm>
              <a:off x="1456055" y="407138"/>
              <a:ext cx="347980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2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8" name="Text Box 3067"/>
            <p:cNvSpPr txBox="1">
              <a:spLocks noChangeArrowheads="1"/>
            </p:cNvSpPr>
            <p:nvPr/>
          </p:nvSpPr>
          <p:spPr bwMode="auto">
            <a:xfrm>
              <a:off x="1040500" y="414864"/>
              <a:ext cx="348615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3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9" name="Text Box 3068"/>
            <p:cNvSpPr txBox="1">
              <a:spLocks noChangeArrowheads="1"/>
            </p:cNvSpPr>
            <p:nvPr/>
          </p:nvSpPr>
          <p:spPr bwMode="auto">
            <a:xfrm>
              <a:off x="1811163" y="404687"/>
              <a:ext cx="347980" cy="23558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1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0" name="Text Box 3070"/>
            <p:cNvSpPr txBox="1">
              <a:spLocks noChangeArrowheads="1"/>
            </p:cNvSpPr>
            <p:nvPr/>
          </p:nvSpPr>
          <p:spPr bwMode="auto">
            <a:xfrm>
              <a:off x="637846" y="404342"/>
              <a:ext cx="347345" cy="23558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4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1" name="Text Box 3072"/>
            <p:cNvSpPr txBox="1">
              <a:spLocks noChangeArrowheads="1"/>
            </p:cNvSpPr>
            <p:nvPr/>
          </p:nvSpPr>
          <p:spPr bwMode="auto">
            <a:xfrm>
              <a:off x="286244" y="429459"/>
              <a:ext cx="295275" cy="29329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solidFill>
                    <a:srgbClr val="E36C0A"/>
                  </a:solidFill>
                  <a:effectLst/>
                  <a:latin typeface="Calibri"/>
                  <a:ea typeface="Times New Roman"/>
                  <a:cs typeface="Calibri"/>
                </a:rPr>
                <a:t>y</a:t>
              </a:r>
              <a:r>
                <a:rPr lang="hu-HU" sz="1100" baseline="-25000">
                  <a:solidFill>
                    <a:srgbClr val="E36C0A"/>
                  </a:solidFill>
                  <a:effectLst/>
                  <a:latin typeface="Calibri"/>
                  <a:ea typeface="Times New Roman"/>
                  <a:cs typeface="Calibri"/>
                </a:rPr>
                <a:t>1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2" name="Text Box 3073"/>
            <p:cNvSpPr txBox="1">
              <a:spLocks noChangeArrowheads="1"/>
            </p:cNvSpPr>
            <p:nvPr/>
          </p:nvSpPr>
          <p:spPr bwMode="auto">
            <a:xfrm>
              <a:off x="1819704" y="736390"/>
              <a:ext cx="413385" cy="2374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4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3" name="Text Box 3075"/>
            <p:cNvSpPr txBox="1">
              <a:spLocks noChangeArrowheads="1"/>
            </p:cNvSpPr>
            <p:nvPr/>
          </p:nvSpPr>
          <p:spPr bwMode="auto">
            <a:xfrm>
              <a:off x="303530" y="715903"/>
              <a:ext cx="216535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0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grpSp>
          <p:nvGrpSpPr>
            <p:cNvPr id="14" name="Csoportba foglalás 13"/>
            <p:cNvGrpSpPr/>
            <p:nvPr/>
          </p:nvGrpSpPr>
          <p:grpSpPr>
            <a:xfrm>
              <a:off x="291955" y="647427"/>
              <a:ext cx="1908000" cy="132553"/>
              <a:chOff x="291955" y="360987"/>
              <a:chExt cx="1908000" cy="132553"/>
            </a:xfrm>
          </p:grpSpPr>
          <p:cxnSp>
            <p:nvCxnSpPr>
              <p:cNvPr id="41" name="AutoShape 3062"/>
              <p:cNvCxnSpPr>
                <a:cxnSpLocks noChangeShapeType="1"/>
              </p:cNvCxnSpPr>
              <p:nvPr/>
            </p:nvCxnSpPr>
            <p:spPr bwMode="auto">
              <a:xfrm flipV="1">
                <a:off x="291955" y="428828"/>
                <a:ext cx="190800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2" name="AutoShape 3084"/>
              <p:cNvCxnSpPr>
                <a:cxnSpLocks noChangeShapeType="1"/>
              </p:cNvCxnSpPr>
              <p:nvPr/>
            </p:nvCxnSpPr>
            <p:spPr bwMode="auto">
              <a:xfrm>
                <a:off x="370205" y="429463"/>
                <a:ext cx="1597660" cy="635"/>
              </a:xfrm>
              <a:prstGeom prst="straightConnector1">
                <a:avLst/>
              </a:prstGeom>
              <a:ln w="254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Oval 3065"/>
              <p:cNvSpPr>
                <a:spLocks noChangeArrowheads="1"/>
              </p:cNvSpPr>
              <p:nvPr/>
            </p:nvSpPr>
            <p:spPr bwMode="auto">
              <a:xfrm>
                <a:off x="1898015" y="360987"/>
                <a:ext cx="125730" cy="125730"/>
              </a:xfrm>
              <a:prstGeom prst="ellipse">
                <a:avLst/>
              </a:prstGeom>
              <a:ln>
                <a:noFill/>
              </a:ln>
              <a:effectLst/>
              <a:extLst/>
            </p:spPr>
            <p:style>
              <a:lnRef idx="0">
                <a:scrgbClr r="0" g="0" b="0"/>
              </a:lnRef>
              <a:fillRef idx="1003">
                <a:schemeClr val="dk2"/>
              </a:fillRef>
              <a:effectRef idx="0">
                <a:scrgbClr r="0" g="0" b="0"/>
              </a:effectRef>
              <a:fontRef idx="major"/>
            </p:style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4" name="Oval 3066"/>
              <p:cNvSpPr>
                <a:spLocks noChangeArrowheads="1"/>
              </p:cNvSpPr>
              <p:nvPr/>
            </p:nvSpPr>
            <p:spPr bwMode="auto">
              <a:xfrm>
                <a:off x="1523365" y="363423"/>
                <a:ext cx="126365" cy="125730"/>
              </a:xfrm>
              <a:prstGeom prst="ellipse">
                <a:avLst/>
              </a:prstGeom>
              <a:ln>
                <a:noFill/>
              </a:ln>
              <a:effectLst/>
              <a:extLst/>
            </p:spPr>
            <p:style>
              <a:lnRef idx="0">
                <a:scrgbClr r="0" g="0" b="0"/>
              </a:lnRef>
              <a:fillRef idx="1003">
                <a:schemeClr val="dk2"/>
              </a:fillRef>
              <a:effectRef idx="0">
                <a:scrgbClr r="0" g="0" b="0"/>
              </a:effectRef>
              <a:fontRef idx="major"/>
            </p:style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5" name="Oval 3080"/>
              <p:cNvSpPr>
                <a:spLocks noChangeArrowheads="1"/>
              </p:cNvSpPr>
              <p:nvPr/>
            </p:nvSpPr>
            <p:spPr bwMode="auto">
              <a:xfrm>
                <a:off x="737870" y="365328"/>
                <a:ext cx="126365" cy="126365"/>
              </a:xfrm>
              <a:prstGeom prst="ellipse">
                <a:avLst/>
              </a:prstGeom>
              <a:ln>
                <a:noFill/>
              </a:ln>
              <a:effectLst/>
              <a:extLst/>
            </p:spPr>
            <p:style>
              <a:lnRef idx="0">
                <a:scrgbClr r="0" g="0" b="0"/>
              </a:lnRef>
              <a:fillRef idx="1003">
                <a:schemeClr val="dk2"/>
              </a:fillRef>
              <a:effectRef idx="0">
                <a:scrgbClr r="0" g="0" b="0"/>
              </a:effectRef>
              <a:fontRef idx="major"/>
            </p:style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6" name="Oval 3081"/>
              <p:cNvSpPr>
                <a:spLocks noChangeArrowheads="1"/>
              </p:cNvSpPr>
              <p:nvPr/>
            </p:nvSpPr>
            <p:spPr bwMode="auto">
              <a:xfrm>
                <a:off x="1109667" y="367810"/>
                <a:ext cx="125095" cy="125730"/>
              </a:xfrm>
              <a:prstGeom prst="ellipse">
                <a:avLst/>
              </a:prstGeom>
              <a:ln>
                <a:noFill/>
              </a:ln>
              <a:effectLst/>
              <a:extLst/>
            </p:spPr>
            <p:style>
              <a:lnRef idx="0">
                <a:scrgbClr r="0" g="0" b="0"/>
              </a:lnRef>
              <a:fillRef idx="1003">
                <a:schemeClr val="dk2"/>
              </a:fillRef>
              <a:effectRef idx="0">
                <a:scrgbClr r="0" g="0" b="0"/>
              </a:effectRef>
              <a:fontRef idx="major"/>
            </p:style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hu-HU"/>
              </a:p>
            </p:txBody>
          </p:sp>
        </p:grpSp>
        <p:sp>
          <p:nvSpPr>
            <p:cNvPr id="15" name="Text Box 3082"/>
            <p:cNvSpPr txBox="1">
              <a:spLocks noChangeArrowheads="1"/>
            </p:cNvSpPr>
            <p:nvPr/>
          </p:nvSpPr>
          <p:spPr bwMode="auto">
            <a:xfrm>
              <a:off x="658495" y="709448"/>
              <a:ext cx="413385" cy="2368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1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6" name="Text Box 3072"/>
            <p:cNvSpPr txBox="1">
              <a:spLocks noChangeArrowheads="1"/>
            </p:cNvSpPr>
            <p:nvPr/>
          </p:nvSpPr>
          <p:spPr bwMode="auto">
            <a:xfrm>
              <a:off x="2182520" y="601120"/>
              <a:ext cx="158978" cy="21916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x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17" name="Egyenes összekötő nyíllal 16"/>
            <p:cNvCxnSpPr/>
            <p:nvPr/>
          </p:nvCxnSpPr>
          <p:spPr>
            <a:xfrm>
              <a:off x="769738" y="867027"/>
              <a:ext cx="0" cy="35783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Egyenes összekötő nyíllal 17"/>
            <p:cNvCxnSpPr/>
            <p:nvPr/>
          </p:nvCxnSpPr>
          <p:spPr>
            <a:xfrm>
              <a:off x="1096031" y="1046853"/>
              <a:ext cx="0" cy="35783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Egyenes összekötő nyíllal 18"/>
            <p:cNvCxnSpPr/>
            <p:nvPr/>
          </p:nvCxnSpPr>
          <p:spPr>
            <a:xfrm>
              <a:off x="1445459" y="1251098"/>
              <a:ext cx="0" cy="35783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Egyenes összekötő nyíllal 19"/>
            <p:cNvCxnSpPr/>
            <p:nvPr/>
          </p:nvCxnSpPr>
          <p:spPr>
            <a:xfrm>
              <a:off x="1783416" y="1440858"/>
              <a:ext cx="0" cy="35783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1" name="Oval 3081"/>
            <p:cNvSpPr>
              <a:spLocks noChangeArrowheads="1"/>
            </p:cNvSpPr>
            <p:nvPr/>
          </p:nvSpPr>
          <p:spPr bwMode="auto">
            <a:xfrm>
              <a:off x="360367" y="678113"/>
              <a:ext cx="72000" cy="720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22" name="Text Box 3075"/>
            <p:cNvSpPr txBox="1">
              <a:spLocks noChangeArrowheads="1"/>
            </p:cNvSpPr>
            <p:nvPr/>
          </p:nvSpPr>
          <p:spPr bwMode="auto">
            <a:xfrm>
              <a:off x="658493" y="1224871"/>
              <a:ext cx="278833" cy="26035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F</a:t>
              </a:r>
              <a:r>
                <a:rPr lang="hu-HU" sz="1100" baseline="-25000">
                  <a:effectLst/>
                  <a:latin typeface="Calibri"/>
                  <a:ea typeface="Times New Roman"/>
                  <a:cs typeface="Calibri"/>
                </a:rPr>
                <a:t>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3" name="Text Box 3075"/>
            <p:cNvSpPr txBox="1">
              <a:spLocks noChangeArrowheads="1"/>
            </p:cNvSpPr>
            <p:nvPr/>
          </p:nvSpPr>
          <p:spPr bwMode="auto">
            <a:xfrm>
              <a:off x="966999" y="1402447"/>
              <a:ext cx="278833" cy="26035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F</a:t>
              </a:r>
              <a:r>
                <a:rPr lang="hu-HU" sz="1100" baseline="-25000">
                  <a:effectLst/>
                  <a:latin typeface="Calibri"/>
                  <a:ea typeface="Times New Roman"/>
                  <a:cs typeface="Calibri"/>
                </a:rPr>
                <a:t>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4" name="Text Box 3075"/>
            <p:cNvSpPr txBox="1">
              <a:spLocks noChangeArrowheads="1"/>
            </p:cNvSpPr>
            <p:nvPr/>
          </p:nvSpPr>
          <p:spPr bwMode="auto">
            <a:xfrm>
              <a:off x="1345203" y="1586729"/>
              <a:ext cx="278833" cy="26035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F</a:t>
              </a:r>
              <a:r>
                <a:rPr lang="hu-HU" sz="1100" baseline="-25000">
                  <a:effectLst/>
                  <a:latin typeface="Calibri"/>
                  <a:ea typeface="Times New Roman"/>
                  <a:cs typeface="Calibri"/>
                </a:rPr>
                <a:t>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5" name="Text Box 3075"/>
            <p:cNvSpPr txBox="1">
              <a:spLocks noChangeArrowheads="1"/>
            </p:cNvSpPr>
            <p:nvPr/>
          </p:nvSpPr>
          <p:spPr bwMode="auto">
            <a:xfrm>
              <a:off x="1659704" y="1751693"/>
              <a:ext cx="278833" cy="26035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F</a:t>
              </a:r>
              <a:r>
                <a:rPr lang="hu-HU" sz="1100" baseline="-25000">
                  <a:effectLst/>
                  <a:latin typeface="Calibri"/>
                  <a:ea typeface="Times New Roman"/>
                  <a:cs typeface="Calibri"/>
                </a:rPr>
                <a:t>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grpSp>
          <p:nvGrpSpPr>
            <p:cNvPr id="26" name="Csoportba foglalás 25"/>
            <p:cNvGrpSpPr/>
            <p:nvPr/>
          </p:nvGrpSpPr>
          <p:grpSpPr>
            <a:xfrm rot="1800000">
              <a:off x="205476" y="1096252"/>
              <a:ext cx="1908000" cy="132553"/>
              <a:chOff x="0" y="0"/>
              <a:chExt cx="1908000" cy="132553"/>
            </a:xfrm>
          </p:grpSpPr>
          <p:cxnSp>
            <p:nvCxnSpPr>
              <p:cNvPr id="35" name="AutoShape 3062"/>
              <p:cNvCxnSpPr>
                <a:cxnSpLocks noChangeShapeType="1"/>
              </p:cNvCxnSpPr>
              <p:nvPr/>
            </p:nvCxnSpPr>
            <p:spPr bwMode="auto">
              <a:xfrm flipV="1">
                <a:off x="0" y="67841"/>
                <a:ext cx="190800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6" name="AutoShape 3084"/>
              <p:cNvCxnSpPr>
                <a:cxnSpLocks noChangeShapeType="1"/>
              </p:cNvCxnSpPr>
              <p:nvPr/>
            </p:nvCxnSpPr>
            <p:spPr bwMode="auto">
              <a:xfrm>
                <a:off x="78250" y="68476"/>
                <a:ext cx="1597660" cy="635"/>
              </a:xfrm>
              <a:prstGeom prst="straightConnector1">
                <a:avLst/>
              </a:prstGeom>
              <a:ln w="254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Oval 3065"/>
              <p:cNvSpPr>
                <a:spLocks noChangeArrowheads="1"/>
              </p:cNvSpPr>
              <p:nvPr/>
            </p:nvSpPr>
            <p:spPr bwMode="auto">
              <a:xfrm>
                <a:off x="1606060" y="0"/>
                <a:ext cx="125730" cy="125730"/>
              </a:xfrm>
              <a:prstGeom prst="ellipse">
                <a:avLst/>
              </a:prstGeom>
              <a:ln>
                <a:noFill/>
              </a:ln>
              <a:effectLst/>
              <a:extLst/>
            </p:spPr>
            <p:style>
              <a:lnRef idx="0">
                <a:scrgbClr r="0" g="0" b="0"/>
              </a:lnRef>
              <a:fillRef idx="1003">
                <a:schemeClr val="dk2"/>
              </a:fillRef>
              <a:effectRef idx="0">
                <a:scrgbClr r="0" g="0" b="0"/>
              </a:effectRef>
              <a:fontRef idx="major"/>
            </p:style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38" name="Oval 3066"/>
              <p:cNvSpPr>
                <a:spLocks noChangeArrowheads="1"/>
              </p:cNvSpPr>
              <p:nvPr/>
            </p:nvSpPr>
            <p:spPr bwMode="auto">
              <a:xfrm>
                <a:off x="1231410" y="2436"/>
                <a:ext cx="126365" cy="125730"/>
              </a:xfrm>
              <a:prstGeom prst="ellipse">
                <a:avLst/>
              </a:prstGeom>
              <a:ln>
                <a:noFill/>
              </a:ln>
              <a:effectLst/>
              <a:extLst/>
            </p:spPr>
            <p:style>
              <a:lnRef idx="0">
                <a:scrgbClr r="0" g="0" b="0"/>
              </a:lnRef>
              <a:fillRef idx="1003">
                <a:schemeClr val="dk2"/>
              </a:fillRef>
              <a:effectRef idx="0">
                <a:scrgbClr r="0" g="0" b="0"/>
              </a:effectRef>
              <a:fontRef idx="major"/>
            </p:style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39" name="Oval 3080"/>
              <p:cNvSpPr>
                <a:spLocks noChangeArrowheads="1"/>
              </p:cNvSpPr>
              <p:nvPr/>
            </p:nvSpPr>
            <p:spPr bwMode="auto">
              <a:xfrm>
                <a:off x="445915" y="4341"/>
                <a:ext cx="126365" cy="126365"/>
              </a:xfrm>
              <a:prstGeom prst="ellipse">
                <a:avLst/>
              </a:prstGeom>
              <a:ln>
                <a:noFill/>
              </a:ln>
              <a:effectLst/>
              <a:extLst/>
            </p:spPr>
            <p:style>
              <a:lnRef idx="0">
                <a:scrgbClr r="0" g="0" b="0"/>
              </a:lnRef>
              <a:fillRef idx="1003">
                <a:schemeClr val="dk2"/>
              </a:fillRef>
              <a:effectRef idx="0">
                <a:scrgbClr r="0" g="0" b="0"/>
              </a:effectRef>
              <a:fontRef idx="major"/>
            </p:style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0" name="Oval 3081"/>
              <p:cNvSpPr>
                <a:spLocks noChangeArrowheads="1"/>
              </p:cNvSpPr>
              <p:nvPr/>
            </p:nvSpPr>
            <p:spPr bwMode="auto">
              <a:xfrm>
                <a:off x="817712" y="6823"/>
                <a:ext cx="125095" cy="125730"/>
              </a:xfrm>
              <a:prstGeom prst="ellipse">
                <a:avLst/>
              </a:prstGeom>
              <a:ln>
                <a:noFill/>
              </a:ln>
              <a:effectLst/>
              <a:extLst/>
            </p:spPr>
            <p:style>
              <a:lnRef idx="0">
                <a:scrgbClr r="0" g="0" b="0"/>
              </a:lnRef>
              <a:fillRef idx="1003">
                <a:schemeClr val="dk2"/>
              </a:fillRef>
              <a:effectRef idx="0">
                <a:scrgbClr r="0" g="0" b="0"/>
              </a:effectRef>
              <a:fontRef idx="major"/>
            </p:style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hu-HU"/>
              </a:p>
            </p:txBody>
          </p:sp>
        </p:grpSp>
        <p:sp>
          <p:nvSpPr>
            <p:cNvPr id="27" name="Text Box 3072"/>
            <p:cNvSpPr txBox="1">
              <a:spLocks noChangeArrowheads="1"/>
            </p:cNvSpPr>
            <p:nvPr/>
          </p:nvSpPr>
          <p:spPr bwMode="auto">
            <a:xfrm>
              <a:off x="1965989" y="1543548"/>
              <a:ext cx="295275" cy="29329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x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28" name="Egyenes összekötő 27"/>
            <p:cNvCxnSpPr/>
            <p:nvPr/>
          </p:nvCxnSpPr>
          <p:spPr>
            <a:xfrm>
              <a:off x="764128" y="239163"/>
              <a:ext cx="0" cy="79200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Egyenes összekötő 28"/>
            <p:cNvCxnSpPr/>
            <p:nvPr/>
          </p:nvCxnSpPr>
          <p:spPr>
            <a:xfrm>
              <a:off x="1091593" y="246869"/>
              <a:ext cx="0" cy="104400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Egyenes összekötő 29"/>
            <p:cNvCxnSpPr/>
            <p:nvPr/>
          </p:nvCxnSpPr>
          <p:spPr>
            <a:xfrm>
              <a:off x="1439109" y="245043"/>
              <a:ext cx="0" cy="108000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Egyenes összekötő 30"/>
            <p:cNvCxnSpPr/>
            <p:nvPr/>
          </p:nvCxnSpPr>
          <p:spPr>
            <a:xfrm>
              <a:off x="1783416" y="254724"/>
              <a:ext cx="0" cy="133200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Egyenes összekötő 31"/>
            <p:cNvCxnSpPr/>
            <p:nvPr/>
          </p:nvCxnSpPr>
          <p:spPr>
            <a:xfrm>
              <a:off x="405562" y="266425"/>
              <a:ext cx="1368000" cy="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3" name="Egyenes összekötő 32"/>
            <p:cNvCxnSpPr/>
            <p:nvPr/>
          </p:nvCxnSpPr>
          <p:spPr>
            <a:xfrm>
              <a:off x="406372" y="235723"/>
              <a:ext cx="0" cy="930942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Text Box 3072"/>
            <p:cNvSpPr txBox="1">
              <a:spLocks noChangeArrowheads="1"/>
            </p:cNvSpPr>
            <p:nvPr/>
          </p:nvSpPr>
          <p:spPr bwMode="auto">
            <a:xfrm>
              <a:off x="967001" y="51544"/>
              <a:ext cx="212503" cy="217333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solidFill>
                    <a:srgbClr val="74B230"/>
                  </a:solidFill>
                  <a:effectLst/>
                  <a:latin typeface="Calibri"/>
                  <a:ea typeface="Times New Roman"/>
                  <a:cs typeface="Calibri"/>
                </a:rPr>
                <a:t>k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</p:grpSp>
      <p:sp>
        <p:nvSpPr>
          <p:cNvPr id="47" name="Téglalap 46"/>
          <p:cNvSpPr/>
          <p:nvPr/>
        </p:nvSpPr>
        <p:spPr>
          <a:xfrm>
            <a:off x="2233089" y="3632188"/>
            <a:ext cx="6192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Az erőkar   k</a:t>
            </a:r>
            <a:r>
              <a:rPr lang="hu-HU" baseline="-25000" dirty="0"/>
              <a:t>i</a:t>
            </a:r>
            <a:r>
              <a:rPr lang="hu-HU" dirty="0"/>
              <a:t> = </a:t>
            </a:r>
            <a:r>
              <a:rPr lang="hu-HU" dirty="0" err="1"/>
              <a:t>x</a:t>
            </a:r>
            <a:r>
              <a:rPr lang="hu-HU" baseline="-25000" dirty="0" err="1"/>
              <a:t>i</a:t>
            </a:r>
            <a:r>
              <a:rPr lang="hu-HU" dirty="0">
                <a:sym typeface="Symbol"/>
              </a:rPr>
              <a:t></a:t>
            </a:r>
            <a:r>
              <a:rPr lang="hu-HU" dirty="0"/>
              <a:t>cos</a:t>
            </a:r>
            <a:r>
              <a:rPr lang="hu-HU" dirty="0">
                <a:sym typeface="Symbol"/>
              </a:rPr>
              <a:t></a:t>
            </a:r>
            <a:r>
              <a:rPr lang="hu-HU" dirty="0"/>
              <a:t> </a:t>
            </a:r>
            <a:r>
              <a:rPr lang="hu-HU" dirty="0" smtClean="0"/>
              <a:t>;</a:t>
            </a:r>
          </a:p>
          <a:p>
            <a:endParaRPr lang="hu-HU" dirty="0"/>
          </a:p>
          <a:p>
            <a:r>
              <a:rPr lang="hu-HU" dirty="0"/>
              <a:t>a forgatónyomaték  M</a:t>
            </a:r>
            <a:r>
              <a:rPr lang="hu-HU" baseline="-25000" dirty="0">
                <a:sym typeface="Symbol"/>
              </a:rPr>
              <a:t></a:t>
            </a:r>
            <a:r>
              <a:rPr lang="hu-HU" dirty="0"/>
              <a:t> = </a:t>
            </a:r>
            <a:r>
              <a:rPr lang="hu-HU" dirty="0">
                <a:sym typeface="Symbol"/>
              </a:rPr>
              <a:t></a:t>
            </a:r>
            <a:r>
              <a:rPr lang="hu-HU" dirty="0"/>
              <a:t>(k</a:t>
            </a:r>
            <a:r>
              <a:rPr lang="hu-HU" baseline="-25000" dirty="0"/>
              <a:t>i</a:t>
            </a:r>
            <a:r>
              <a:rPr lang="hu-HU" dirty="0"/>
              <a:t>∙</a:t>
            </a:r>
            <a:r>
              <a:rPr lang="hu-HU" dirty="0" err="1"/>
              <a:t>F</a:t>
            </a:r>
            <a:r>
              <a:rPr lang="hu-HU" baseline="-25000" dirty="0" err="1"/>
              <a:t>gi</a:t>
            </a:r>
            <a:r>
              <a:rPr lang="hu-HU" dirty="0"/>
              <a:t>) = </a:t>
            </a:r>
            <a:r>
              <a:rPr lang="hu-HU" dirty="0">
                <a:sym typeface="Symbol"/>
              </a:rPr>
              <a:t></a:t>
            </a:r>
            <a:r>
              <a:rPr lang="hu-HU" dirty="0"/>
              <a:t>(</a:t>
            </a:r>
            <a:r>
              <a:rPr lang="hu-HU" dirty="0" err="1"/>
              <a:t>x</a:t>
            </a:r>
            <a:r>
              <a:rPr lang="hu-HU" baseline="-25000" dirty="0" err="1"/>
              <a:t>i</a:t>
            </a:r>
            <a:r>
              <a:rPr lang="hu-HU" dirty="0">
                <a:sym typeface="Symbol"/>
              </a:rPr>
              <a:t></a:t>
            </a:r>
            <a:r>
              <a:rPr lang="hu-HU" dirty="0"/>
              <a:t>cos</a:t>
            </a:r>
            <a:r>
              <a:rPr lang="hu-HU" dirty="0">
                <a:sym typeface="Symbol"/>
              </a:rPr>
              <a:t></a:t>
            </a:r>
            <a:r>
              <a:rPr lang="hu-HU" dirty="0"/>
              <a:t> ∙ m</a:t>
            </a:r>
            <a:r>
              <a:rPr lang="hu-HU" baseline="-25000" dirty="0"/>
              <a:t>i</a:t>
            </a:r>
            <a:r>
              <a:rPr lang="hu-HU" dirty="0">
                <a:sym typeface="Symbol"/>
              </a:rPr>
              <a:t></a:t>
            </a:r>
            <a:r>
              <a:rPr lang="hu-HU" dirty="0"/>
              <a:t>g) = M</a:t>
            </a:r>
            <a:r>
              <a:rPr lang="hu-HU" baseline="-25000" dirty="0"/>
              <a:t>0</a:t>
            </a:r>
            <a:r>
              <a:rPr lang="hu-HU" dirty="0">
                <a:sym typeface="Symbol"/>
              </a:rPr>
              <a:t></a:t>
            </a:r>
            <a:r>
              <a:rPr lang="hu-HU" dirty="0"/>
              <a:t>cos</a:t>
            </a:r>
            <a:r>
              <a:rPr lang="hu-HU" dirty="0">
                <a:sym typeface="Symbol"/>
              </a:rPr>
              <a:t></a:t>
            </a:r>
            <a:endParaRPr lang="hu-HU" dirty="0"/>
          </a:p>
          <a:p>
            <a:endParaRPr lang="hu-HU" dirty="0" smtClean="0">
              <a:sym typeface="Symbol"/>
            </a:endParaRPr>
          </a:p>
          <a:p>
            <a:r>
              <a:rPr lang="hu-HU" dirty="0" smtClean="0">
                <a:sym typeface="Symbol"/>
              </a:rPr>
              <a:t></a:t>
            </a:r>
            <a:r>
              <a:rPr lang="hu-HU" dirty="0" smtClean="0"/>
              <a:t>   </a:t>
            </a:r>
            <a:r>
              <a:rPr lang="hu-HU" dirty="0"/>
              <a:t>M</a:t>
            </a:r>
            <a:r>
              <a:rPr lang="hu-HU" baseline="-25000" dirty="0"/>
              <a:t>30</a:t>
            </a:r>
            <a:r>
              <a:rPr lang="hu-HU" baseline="-25000" dirty="0">
                <a:sym typeface="Symbol"/>
              </a:rPr>
              <a:t></a:t>
            </a:r>
            <a:r>
              <a:rPr lang="hu-HU" dirty="0"/>
              <a:t> = M</a:t>
            </a:r>
            <a:r>
              <a:rPr lang="hu-HU" baseline="-25000" dirty="0"/>
              <a:t>0</a:t>
            </a:r>
            <a:r>
              <a:rPr lang="hu-HU" dirty="0">
                <a:sym typeface="Symbol"/>
              </a:rPr>
              <a:t></a:t>
            </a:r>
            <a:r>
              <a:rPr lang="hu-HU" dirty="0"/>
              <a:t>cos30</a:t>
            </a:r>
            <a:r>
              <a:rPr lang="hu-HU" dirty="0">
                <a:sym typeface="Symbol"/>
              </a:rPr>
              <a:t></a:t>
            </a:r>
            <a:r>
              <a:rPr lang="hu-HU" dirty="0"/>
              <a:t> = 200</a:t>
            </a:r>
            <a:r>
              <a:rPr lang="hu-HU" dirty="0">
                <a:sym typeface="Symbol"/>
              </a:rPr>
              <a:t></a:t>
            </a:r>
            <a:r>
              <a:rPr lang="hu-HU" dirty="0"/>
              <a:t>cos30</a:t>
            </a:r>
            <a:r>
              <a:rPr lang="hu-HU" dirty="0">
                <a:sym typeface="Symbol"/>
              </a:rPr>
              <a:t></a:t>
            </a:r>
            <a:r>
              <a:rPr lang="hu-HU" dirty="0"/>
              <a:t> = 173,2 Nm.</a:t>
            </a:r>
          </a:p>
        </p:txBody>
      </p:sp>
      <p:grpSp>
        <p:nvGrpSpPr>
          <p:cNvPr id="48" name="Vászon 240"/>
          <p:cNvGrpSpPr/>
          <p:nvPr/>
        </p:nvGrpSpPr>
        <p:grpSpPr>
          <a:xfrm>
            <a:off x="453398" y="3070157"/>
            <a:ext cx="1675390" cy="1704340"/>
            <a:chOff x="0" y="0"/>
            <a:chExt cx="1675390" cy="1704340"/>
          </a:xfrm>
        </p:grpSpPr>
        <p:sp>
          <p:nvSpPr>
            <p:cNvPr id="49" name="Téglalap 48"/>
            <p:cNvSpPr/>
            <p:nvPr/>
          </p:nvSpPr>
          <p:spPr>
            <a:xfrm>
              <a:off x="0" y="0"/>
              <a:ext cx="1673225" cy="1704340"/>
            </a:xfrm>
            <a:prstGeom prst="rect">
              <a:avLst/>
            </a:prstGeom>
          </p:spPr>
        </p:sp>
        <p:sp>
          <p:nvSpPr>
            <p:cNvPr id="50" name="Oval 3081"/>
            <p:cNvSpPr>
              <a:spLocks noChangeArrowheads="1"/>
            </p:cNvSpPr>
            <p:nvPr/>
          </p:nvSpPr>
          <p:spPr bwMode="auto">
            <a:xfrm flipH="1" flipV="1">
              <a:off x="156953" y="416443"/>
              <a:ext cx="72000" cy="720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cxnSp>
          <p:nvCxnSpPr>
            <p:cNvPr id="51" name="Egyenes összekötő 50"/>
            <p:cNvCxnSpPr/>
            <p:nvPr/>
          </p:nvCxnSpPr>
          <p:spPr>
            <a:xfrm>
              <a:off x="191457" y="441146"/>
              <a:ext cx="1080000" cy="0"/>
            </a:xfrm>
            <a:prstGeom prst="line">
              <a:avLst/>
            </a:prstGeom>
            <a:ln>
              <a:solidFill>
                <a:srgbClr val="74B23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Egyenes összekötő 51"/>
            <p:cNvCxnSpPr/>
            <p:nvPr/>
          </p:nvCxnSpPr>
          <p:spPr>
            <a:xfrm>
              <a:off x="1280086" y="18459"/>
              <a:ext cx="0" cy="1620000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Egyenes összekötő nyíllal 52"/>
            <p:cNvCxnSpPr/>
            <p:nvPr/>
          </p:nvCxnSpPr>
          <p:spPr>
            <a:xfrm>
              <a:off x="220327" y="467024"/>
              <a:ext cx="1080000" cy="360000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54" name="Text Box 3072"/>
            <p:cNvSpPr txBox="1">
              <a:spLocks noChangeArrowheads="1"/>
            </p:cNvSpPr>
            <p:nvPr/>
          </p:nvSpPr>
          <p:spPr bwMode="auto">
            <a:xfrm>
              <a:off x="1380750" y="965021"/>
              <a:ext cx="294640" cy="42384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2000" b="1">
                  <a:solidFill>
                    <a:srgbClr val="C00000"/>
                  </a:solidFill>
                  <a:effectLst/>
                  <a:latin typeface="Calibri"/>
                  <a:ea typeface="Times New Roman"/>
                  <a:cs typeface="Calibri"/>
                </a:rPr>
                <a:t>F</a:t>
              </a:r>
              <a:endParaRPr lang="hu-HU" sz="120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55" name="Egyenes összekötő nyíllal 54"/>
            <p:cNvCxnSpPr/>
            <p:nvPr/>
          </p:nvCxnSpPr>
          <p:spPr>
            <a:xfrm>
              <a:off x="1280083" y="829327"/>
              <a:ext cx="0" cy="698739"/>
            </a:xfrm>
            <a:prstGeom prst="straightConnector1">
              <a:avLst/>
            </a:prstGeom>
            <a:ln>
              <a:tailEnd type="arrow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56" name="Text Box 3072"/>
            <p:cNvSpPr txBox="1">
              <a:spLocks noChangeArrowheads="1"/>
            </p:cNvSpPr>
            <p:nvPr/>
          </p:nvSpPr>
          <p:spPr bwMode="auto">
            <a:xfrm>
              <a:off x="647494" y="603905"/>
              <a:ext cx="294640" cy="42384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2000" b="1">
                  <a:solidFill>
                    <a:srgbClr val="74B230"/>
                  </a:solidFill>
                  <a:effectLst/>
                  <a:latin typeface="Calibri"/>
                  <a:ea typeface="Times New Roman"/>
                  <a:cs typeface="Calibri"/>
                </a:rPr>
                <a:t>r</a:t>
              </a:r>
              <a:endParaRPr lang="hu-HU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57" name="Text Box 3072"/>
            <p:cNvSpPr txBox="1">
              <a:spLocks noChangeArrowheads="1"/>
            </p:cNvSpPr>
            <p:nvPr/>
          </p:nvSpPr>
          <p:spPr bwMode="auto">
            <a:xfrm>
              <a:off x="1042980" y="774119"/>
              <a:ext cx="294640" cy="42384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800">
                  <a:effectLst/>
                  <a:latin typeface="Calibri"/>
                  <a:ea typeface="Times New Roman"/>
                  <a:cs typeface="Calibri"/>
                </a:rPr>
                <a:t>α</a:t>
              </a:r>
              <a:endParaRPr lang="hu-HU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58" name="Text Box 3072"/>
            <p:cNvSpPr txBox="1">
              <a:spLocks noChangeArrowheads="1"/>
            </p:cNvSpPr>
            <p:nvPr/>
          </p:nvSpPr>
          <p:spPr bwMode="auto">
            <a:xfrm>
              <a:off x="707855" y="125949"/>
              <a:ext cx="639534" cy="42384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2000">
                  <a:solidFill>
                    <a:srgbClr val="74B230"/>
                  </a:solidFill>
                  <a:effectLst/>
                  <a:latin typeface="Calibri"/>
                  <a:ea typeface="Times New Roman"/>
                  <a:cs typeface="Calibri"/>
                </a:rPr>
                <a:t>k </a:t>
              </a:r>
              <a:endParaRPr lang="hu-HU" sz="1200"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59" name="Text Box 3072"/>
            <p:cNvSpPr txBox="1">
              <a:spLocks noChangeArrowheads="1"/>
            </p:cNvSpPr>
            <p:nvPr/>
          </p:nvSpPr>
          <p:spPr bwMode="auto">
            <a:xfrm>
              <a:off x="572746" y="306112"/>
              <a:ext cx="294640" cy="42384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800">
                  <a:effectLst/>
                  <a:latin typeface="Calibri"/>
                  <a:ea typeface="Times New Roman"/>
                  <a:cs typeface="Calibri"/>
                  <a:sym typeface="Symbol"/>
                </a:rPr>
                <a:t></a:t>
              </a:r>
              <a:endParaRPr lang="hu-HU" sz="1200">
                <a:effectLst/>
                <a:latin typeface="Times New Roman"/>
                <a:ea typeface="Times New Roman"/>
              </a:endParaRPr>
            </a:p>
          </p:txBody>
        </p:sp>
      </p:grpSp>
      <p:pic>
        <p:nvPicPr>
          <p:cNvPr id="60" name="mecha_gy9_1_1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98328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54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89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95536" y="548680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/>
              <a:t>e)</a:t>
            </a:r>
            <a:r>
              <a:rPr lang="hu-HU" dirty="0"/>
              <a:t> Adjuk meg a keret szögsebességét a vízszintessel bezárt szög függvényében!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églalap 3"/>
              <p:cNvSpPr/>
              <p:nvPr/>
            </p:nvSpPr>
            <p:spPr>
              <a:xfrm>
                <a:off x="395536" y="1268760"/>
                <a:ext cx="7848872" cy="48597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hu-HU" dirty="0" smtClean="0">
                    <a:solidFill>
                      <a:schemeClr val="bg1">
                        <a:lumMod val="65000"/>
                      </a:schemeClr>
                    </a:solidFill>
                  </a:rPr>
                  <a:t>ÍGY NEM KELL TUDNI MEGOLDANI A ZH-N:</a:t>
                </a:r>
              </a:p>
              <a:p>
                <a:endParaRPr lang="hu-HU" dirty="0" smtClean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r>
                  <a:rPr lang="hu-HU" dirty="0" smtClean="0">
                    <a:solidFill>
                      <a:schemeClr val="bg1">
                        <a:lumMod val="65000"/>
                      </a:schemeClr>
                    </a:solidFill>
                  </a:rPr>
                  <a:t>Az 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impulzusmomentum-tétel szerint</a:t>
                </a:r>
              </a:p>
              <a:p>
                <a:r>
                  <a:rPr lang="hu-HU" dirty="0" smtClean="0">
                    <a:solidFill>
                      <a:schemeClr val="bg1">
                        <a:lumMod val="65000"/>
                      </a:schemeClr>
                    </a:solidFill>
                    <a:sym typeface="Symbol"/>
                  </a:rPr>
                  <a:t> </a:t>
                </a:r>
                <a:r>
                  <a:rPr lang="hu-HU" dirty="0" smtClean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= M    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  <a:sym typeface="Symbol"/>
                  </a:rPr>
                  <a:t>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    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  <a:sym typeface="Symbol"/>
                  </a:rPr>
                  <a:t>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hu-HU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hu-HU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  <a:sym typeface="Symbol"/>
                          </a:rPr>
                          <m:t></m:t>
                        </m:r>
                      </m:e>
                    </m:acc>
                  </m:oMath>
                </a14:m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hu-HU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hu-HU">
                            <a:solidFill>
                              <a:srgbClr val="C00000"/>
                            </a:solidFill>
                            <a:latin typeface="Cambria Math"/>
                            <a:sym typeface="Symbol"/>
                          </a:rPr>
                          <m:t></m:t>
                        </m:r>
                      </m:e>
                    </m:acc>
                  </m:oMath>
                </a14:m>
                <a:r>
                  <a:rPr lang="hu-HU" dirty="0">
                    <a:solidFill>
                      <a:srgbClr val="C00000"/>
                    </a:solidFill>
                  </a:rPr>
                  <a:t> =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 M</a:t>
                </a:r>
                <a:r>
                  <a:rPr lang="hu-HU" baseline="-25000" dirty="0">
                    <a:solidFill>
                      <a:schemeClr val="bg1">
                        <a:lumMod val="65000"/>
                      </a:schemeClr>
                    </a:solidFill>
                    <a:sym typeface="Symbol"/>
                  </a:rPr>
                  <a:t>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 / 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  <a:sym typeface="Symbol"/>
                  </a:rPr>
                  <a:t>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 =</a:t>
                </a:r>
                <a:r>
                  <a:rPr lang="hu-HU" dirty="0">
                    <a:solidFill>
                      <a:srgbClr val="C00000"/>
                    </a:solidFill>
                  </a:rPr>
                  <a:t> M</a:t>
                </a:r>
                <a:r>
                  <a:rPr lang="hu-HU" baseline="-25000" dirty="0">
                    <a:solidFill>
                      <a:srgbClr val="C00000"/>
                    </a:solidFill>
                  </a:rPr>
                  <a:t>0</a:t>
                </a:r>
                <a:r>
                  <a:rPr lang="hu-HU" dirty="0">
                    <a:solidFill>
                      <a:srgbClr val="C00000"/>
                    </a:solidFill>
                  </a:rPr>
                  <a:t> / </a:t>
                </a:r>
                <a:r>
                  <a:rPr lang="hu-HU" dirty="0">
                    <a:solidFill>
                      <a:srgbClr val="C00000"/>
                    </a:solidFill>
                    <a:sym typeface="Symbol"/>
                  </a:rPr>
                  <a:t></a:t>
                </a:r>
                <a:r>
                  <a:rPr lang="hu-HU" dirty="0">
                    <a:solidFill>
                      <a:srgbClr val="C00000"/>
                    </a:solidFill>
                  </a:rPr>
                  <a:t> </a:t>
                </a:r>
                <a:r>
                  <a:rPr lang="hu-HU" dirty="0">
                    <a:solidFill>
                      <a:srgbClr val="C00000"/>
                    </a:solidFill>
                    <a:sym typeface="Symbol"/>
                  </a:rPr>
                  <a:t></a:t>
                </a:r>
                <a:r>
                  <a:rPr lang="hu-HU" dirty="0">
                    <a:solidFill>
                      <a:srgbClr val="C00000"/>
                    </a:solidFill>
                  </a:rPr>
                  <a:t>cos</a:t>
                </a:r>
                <a:r>
                  <a:rPr lang="hu-HU" dirty="0">
                    <a:solidFill>
                      <a:srgbClr val="C00000"/>
                    </a:solidFill>
                    <a:sym typeface="Symbol"/>
                  </a:rPr>
                  <a:t>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.</a:t>
                </a:r>
              </a:p>
              <a:p>
                <a:endParaRPr lang="hu-HU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r>
                  <a:rPr lang="hu-HU" dirty="0" smtClean="0">
                    <a:solidFill>
                      <a:schemeClr val="bg1">
                        <a:lumMod val="65000"/>
                      </a:schemeClr>
                    </a:solidFill>
                  </a:rPr>
                  <a:t>A 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differenciálegyenlet megoldása a 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  <a:sym typeface="Symbol"/>
                  </a:rPr>
                  <a:t>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(t) függvény, amiből kifejezhető 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  <a:sym typeface="Symbol"/>
                  </a:rPr>
                  <a:t>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(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  <a:sym typeface="Symbol"/>
                  </a:rPr>
                  <a:t>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),</a:t>
                </a:r>
              </a:p>
              <a:p>
                <a:endParaRPr lang="hu-HU" dirty="0" smtClean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r>
                  <a:rPr lang="hu-HU" dirty="0" smtClean="0">
                    <a:solidFill>
                      <a:schemeClr val="bg1">
                        <a:lumMod val="65000"/>
                      </a:schemeClr>
                    </a:solidFill>
                  </a:rPr>
                  <a:t>de 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az alábbi átalakítással közvetlenül a szögsebességet kaphatjuk meg a szög függvényében:</a:t>
                </a:r>
              </a:p>
              <a:p>
                <a:endParaRPr lang="hu-HU" dirty="0" smtClean="0">
                  <a:solidFill>
                    <a:schemeClr val="bg1">
                      <a:lumMod val="65000"/>
                    </a:schemeClr>
                  </a:solidFill>
                  <a:sym typeface="Symbol"/>
                </a:endParaRPr>
              </a:p>
              <a:p>
                <a:r>
                  <a:rPr lang="hu-HU" dirty="0" smtClean="0">
                    <a:solidFill>
                      <a:schemeClr val="bg1">
                        <a:lumMod val="65000"/>
                      </a:schemeClr>
                    </a:solidFill>
                    <a:sym typeface="Symbol"/>
                  </a:rPr>
                  <a:t></a:t>
                </a:r>
                <a:r>
                  <a:rPr lang="hu-HU" dirty="0" smtClean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=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hu-HU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hu-HU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  <a:sym typeface="Symbol"/>
                          </a:rPr>
                          <m:t></m:t>
                        </m:r>
                      </m:e>
                    </m:acc>
                  </m:oMath>
                </a14:m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 = d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  <a:sym typeface="Symbol"/>
                  </a:rPr>
                  <a:t>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/</a:t>
                </a:r>
                <a:r>
                  <a:rPr lang="hu-HU" dirty="0" err="1">
                    <a:solidFill>
                      <a:schemeClr val="bg1">
                        <a:lumMod val="65000"/>
                      </a:schemeClr>
                    </a:solidFill>
                  </a:rPr>
                  <a:t>dt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 = </a:t>
                </a:r>
                <a:r>
                  <a:rPr lang="hu-HU" dirty="0" err="1">
                    <a:solidFill>
                      <a:schemeClr val="bg1">
                        <a:lumMod val="65000"/>
                      </a:schemeClr>
                    </a:solidFill>
                  </a:rPr>
                  <a:t>d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  <a:sym typeface="Symbol"/>
                  </a:rPr>
                  <a:t>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/</a:t>
                </a:r>
                <a:r>
                  <a:rPr lang="hu-HU" dirty="0" err="1">
                    <a:solidFill>
                      <a:schemeClr val="bg1">
                        <a:lumMod val="65000"/>
                      </a:schemeClr>
                    </a:solidFill>
                  </a:rPr>
                  <a:t>d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  <a:sym typeface="Symbol"/>
                  </a:rPr>
                  <a:t>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  <a:sym typeface="Symbol"/>
                  </a:rPr>
                  <a:t>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  <a:r>
                  <a:rPr lang="hu-HU" dirty="0" err="1">
                    <a:solidFill>
                      <a:schemeClr val="bg1">
                        <a:lumMod val="65000"/>
                      </a:schemeClr>
                    </a:solidFill>
                  </a:rPr>
                  <a:t>d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  <a:sym typeface="Symbol"/>
                  </a:rPr>
                  <a:t>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/</a:t>
                </a:r>
                <a:r>
                  <a:rPr lang="hu-HU" dirty="0" err="1">
                    <a:solidFill>
                      <a:schemeClr val="bg1">
                        <a:lumMod val="65000"/>
                      </a:schemeClr>
                    </a:solidFill>
                  </a:rPr>
                  <a:t>dt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 = 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  <a:sym typeface="Symbol"/>
                  </a:rPr>
                  <a:t>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 · </a:t>
                </a:r>
                <a:r>
                  <a:rPr lang="hu-HU" dirty="0" err="1">
                    <a:solidFill>
                      <a:schemeClr val="bg1">
                        <a:lumMod val="65000"/>
                      </a:schemeClr>
                    </a:solidFill>
                  </a:rPr>
                  <a:t>d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  <a:sym typeface="Symbol"/>
                  </a:rPr>
                  <a:t>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/</a:t>
                </a:r>
                <a:r>
                  <a:rPr lang="hu-HU" dirty="0" err="1">
                    <a:solidFill>
                      <a:schemeClr val="bg1">
                        <a:lumMod val="65000"/>
                      </a:schemeClr>
                    </a:solidFill>
                  </a:rPr>
                  <a:t>d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  <a:sym typeface="Symbol"/>
                  </a:rPr>
                  <a:t>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, </a:t>
                </a:r>
                <a:r>
                  <a:rPr lang="hu-HU" dirty="0" smtClean="0">
                    <a:solidFill>
                      <a:schemeClr val="bg1">
                        <a:lumMod val="65000"/>
                      </a:schemeClr>
                    </a:solidFill>
                  </a:rPr>
                  <a:t>   tehát </a:t>
                </a:r>
                <a:endParaRPr lang="hu-HU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endParaRPr lang="hu-HU" i="1" dirty="0" smtClean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r>
                  <a:rPr lang="hu-HU" dirty="0" smtClean="0">
                    <a:solidFill>
                      <a:schemeClr val="bg1">
                        <a:lumMod val="65000"/>
                      </a:schemeClr>
                    </a:solidFill>
                    <a:sym typeface="Symbol"/>
                  </a:rPr>
                  <a:t></a:t>
                </a:r>
                <a:r>
                  <a:rPr lang="hu-HU" dirty="0" smtClean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· d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  <a:sym typeface="Symbol"/>
                  </a:rPr>
                  <a:t>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/</a:t>
                </a:r>
                <a:r>
                  <a:rPr lang="hu-HU" dirty="0" err="1">
                    <a:solidFill>
                      <a:schemeClr val="bg1">
                        <a:lumMod val="65000"/>
                      </a:schemeClr>
                    </a:solidFill>
                  </a:rPr>
                  <a:t>d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  <a:sym typeface="Symbol"/>
                  </a:rPr>
                  <a:t>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 = M</a:t>
                </a:r>
                <a:r>
                  <a:rPr lang="hu-HU" baseline="-25000" dirty="0">
                    <a:solidFill>
                      <a:schemeClr val="bg1">
                        <a:lumMod val="65000"/>
                      </a:schemeClr>
                    </a:solidFill>
                  </a:rPr>
                  <a:t>0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/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  <a:sym typeface="Symbol"/>
                  </a:rPr>
                  <a:t>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  <a:sym typeface="Symbol"/>
                  </a:rPr>
                  <a:t>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cos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  <a:sym typeface="Symbol"/>
                  </a:rPr>
                  <a:t>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    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  <a:sym typeface="Symbol"/>
                  </a:rPr>
                  <a:t>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      szeparálva      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  <a:sym typeface="Symbol"/>
                  </a:rPr>
                  <a:t>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 d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  <a:sym typeface="Symbol"/>
                  </a:rPr>
                  <a:t>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 = M</a:t>
                </a:r>
                <a:r>
                  <a:rPr lang="hu-HU" baseline="-25000" dirty="0">
                    <a:solidFill>
                      <a:schemeClr val="bg1">
                        <a:lumMod val="65000"/>
                      </a:schemeClr>
                    </a:solidFill>
                  </a:rPr>
                  <a:t>0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/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  <a:sym typeface="Symbol"/>
                  </a:rPr>
                  <a:t>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  <a:sym typeface="Symbol"/>
                  </a:rPr>
                  <a:t>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 cos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  <a:sym typeface="Symbol"/>
                  </a:rPr>
                  <a:t>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 d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  <a:sym typeface="Symbol"/>
                  </a:rPr>
                  <a:t>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      </a:t>
                </a:r>
              </a:p>
              <a:p>
                <a:endParaRPr lang="hu-HU" dirty="0" smtClean="0">
                  <a:solidFill>
                    <a:schemeClr val="bg1">
                      <a:lumMod val="65000"/>
                    </a:schemeClr>
                  </a:solidFill>
                  <a:sym typeface="Symbol"/>
                </a:endParaRPr>
              </a:p>
              <a:p>
                <a:r>
                  <a:rPr lang="hu-HU" dirty="0" smtClean="0">
                    <a:solidFill>
                      <a:schemeClr val="bg1">
                        <a:lumMod val="65000"/>
                      </a:schemeClr>
                    </a:solidFill>
                    <a:sym typeface="Symbol"/>
                  </a:rPr>
                  <a:t></a:t>
                </a:r>
                <a:r>
                  <a:rPr lang="hu-HU" dirty="0" smtClean="0">
                    <a:solidFill>
                      <a:schemeClr val="bg1">
                        <a:lumMod val="65000"/>
                      </a:schemeClr>
                    </a:solidFill>
                  </a:rPr>
                  <a:t>    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integrálva, és felhasználva, hogy 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  <a:sym typeface="Symbol"/>
                  </a:rPr>
                  <a:t>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 = 0-nál 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  <a:sym typeface="Symbol"/>
                  </a:rPr>
                  <a:t>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 = 0:      ½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  <a:sym typeface="Symbol"/>
                  </a:rPr>
                  <a:t></a:t>
                </a:r>
                <a:r>
                  <a:rPr lang="hu-HU" baseline="30000" dirty="0">
                    <a:solidFill>
                      <a:schemeClr val="bg1">
                        <a:lumMod val="65000"/>
                      </a:schemeClr>
                    </a:solidFill>
                  </a:rPr>
                  <a:t>2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 = M</a:t>
                </a:r>
                <a:r>
                  <a:rPr lang="hu-HU" baseline="-25000" dirty="0">
                    <a:solidFill>
                      <a:schemeClr val="bg1">
                        <a:lumMod val="65000"/>
                      </a:schemeClr>
                    </a:solidFill>
                  </a:rPr>
                  <a:t>0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/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  <a:sym typeface="Symbol"/>
                  </a:rPr>
                  <a:t>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  <a:sym typeface="Symbol"/>
                  </a:rPr>
                  <a:t>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sin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  <a:sym typeface="Symbol"/>
                  </a:rPr>
                  <a:t>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. </a:t>
                </a:r>
              </a:p>
              <a:p>
                <a:endParaRPr lang="hu-HU" dirty="0" smtClean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r>
                  <a:rPr lang="hu-HU" dirty="0" smtClean="0">
                    <a:solidFill>
                      <a:schemeClr val="bg1">
                        <a:lumMod val="65000"/>
                      </a:schemeClr>
                    </a:solidFill>
                  </a:rPr>
                  <a:t>Behelyettesítve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:   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  <a:sym typeface="Symbol"/>
                  </a:rPr>
                  <a:t></a:t>
                </a:r>
                <a:r>
                  <a:rPr lang="hu-HU" baseline="30000" dirty="0">
                    <a:solidFill>
                      <a:schemeClr val="bg1">
                        <a:lumMod val="65000"/>
                      </a:schemeClr>
                    </a:solidFill>
                  </a:rPr>
                  <a:t>2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 = </a:t>
                </a:r>
                <a:r>
                  <a:rPr lang="hu-HU" dirty="0" err="1">
                    <a:solidFill>
                      <a:schemeClr val="bg1">
                        <a:lumMod val="65000"/>
                      </a:schemeClr>
                    </a:solidFill>
                  </a:rPr>
                  <a:t>2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∙M</a:t>
                </a:r>
                <a:r>
                  <a:rPr lang="hu-HU" baseline="-25000" dirty="0">
                    <a:solidFill>
                      <a:schemeClr val="bg1">
                        <a:lumMod val="65000"/>
                      </a:schemeClr>
                    </a:solidFill>
                  </a:rPr>
                  <a:t>0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/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  <a:sym typeface="Symbol"/>
                  </a:rPr>
                  <a:t></a:t>
                </a:r>
                <a:r>
                  <a:rPr lang="hu-HU" baseline="-25000" dirty="0">
                    <a:solidFill>
                      <a:schemeClr val="bg1">
                        <a:lumMod val="65000"/>
                      </a:schemeClr>
                    </a:solidFill>
                  </a:rPr>
                  <a:t>y1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 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  <a:sym typeface="Symbol"/>
                  </a:rPr>
                  <a:t>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sin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  <a:sym typeface="Symbol"/>
                  </a:rPr>
                  <a:t>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 = 2∙200/50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  <a:sym typeface="Symbol"/>
                  </a:rPr>
                  <a:t>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sin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  <a:sym typeface="Symbol"/>
                  </a:rPr>
                  <a:t>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 = 8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  <a:sym typeface="Symbol"/>
                  </a:rPr>
                  <a:t>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sin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  <a:sym typeface="Symbol"/>
                  </a:rPr>
                  <a:t>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   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  <a:sym typeface="Symbol"/>
                  </a:rPr>
                  <a:t>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 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hu-HU">
                        <a:solidFill>
                          <a:schemeClr val="bg1">
                            <a:lumMod val="65000"/>
                          </a:schemeClr>
                        </a:solidFill>
                        <a:sym typeface="Symbol"/>
                      </a:rPr>
                      <m:t></m:t>
                    </m:r>
                    <m:r>
                      <m:rPr>
                        <m:nor/>
                      </m:rPr>
                      <a:rPr lang="hu-HU">
                        <a:solidFill>
                          <a:schemeClr val="bg1">
                            <a:lumMod val="65000"/>
                          </a:schemeClr>
                        </a:solidFill>
                      </a:rPr>
                      <m:t> </m:t>
                    </m:r>
                    <m:rad>
                      <m:radPr>
                        <m:degHide m:val="on"/>
                        <m:ctrlPr>
                          <a:rPr lang="hu-HU" i="1">
                            <a:solidFill>
                              <a:schemeClr val="bg1">
                                <a:lumMod val="65000"/>
                              </a:schemeClr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hu-HU" i="0">
                            <a:solidFill>
                              <a:schemeClr val="bg1">
                                <a:lumMod val="65000"/>
                              </a:schemeClr>
                            </a:solidFill>
                          </a:rPr>
                          <m:t>8</m:t>
                        </m:r>
                        <m:r>
                          <m:rPr>
                            <m:nor/>
                          </m:rPr>
                          <a:rPr lang="hu-HU" i="0">
                            <a:solidFill>
                              <a:schemeClr val="bg1">
                                <a:lumMod val="65000"/>
                              </a:schemeClr>
                            </a:solidFill>
                          </a:rPr>
                          <m:t>sin</m:t>
                        </m:r>
                        <m:r>
                          <m:rPr>
                            <m:nor/>
                          </m:rPr>
                          <a:rPr lang="hu-HU" i="0">
                            <a:solidFill>
                              <a:schemeClr val="bg1">
                                <a:lumMod val="65000"/>
                              </a:schemeClr>
                            </a:solidFill>
                            <a:sym typeface="Symbol"/>
                          </a:rPr>
                          <m:t></m:t>
                        </m:r>
                      </m:e>
                    </m:rad>
                  </m:oMath>
                </a14:m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 s</a:t>
                </a:r>
                <a:r>
                  <a:rPr lang="hu-HU" baseline="30000" dirty="0">
                    <a:solidFill>
                      <a:schemeClr val="bg1">
                        <a:lumMod val="65000"/>
                      </a:schemeClr>
                    </a:solidFill>
                  </a:rPr>
                  <a:t>–1</a:t>
                </a:r>
                <a:r>
                  <a:rPr lang="hu-HU" dirty="0">
                    <a:solidFill>
                      <a:schemeClr val="bg1">
                        <a:lumMod val="65000"/>
                      </a:schemeClr>
                    </a:solidFill>
                  </a:rPr>
                  <a:t>.</a:t>
                </a:r>
              </a:p>
            </p:txBody>
          </p:sp>
        </mc:Choice>
        <mc:Fallback>
          <p:sp>
            <p:nvSpPr>
              <p:cNvPr id="4" name="Téglalap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1268760"/>
                <a:ext cx="7848872" cy="4859728"/>
              </a:xfrm>
              <a:prstGeom prst="rect">
                <a:avLst/>
              </a:prstGeom>
              <a:blipFill rotWithShape="1">
                <a:blip r:embed="rId4"/>
                <a:stretch>
                  <a:fillRect l="-699" t="-627" r="-78" b="-753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mecha_gy9_1_1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94848" y="5085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48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577923" y="489140"/>
            <a:ext cx="54726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/>
              <a:t>9/1.</a:t>
            </a:r>
            <a:r>
              <a:rPr lang="hu-HU" dirty="0"/>
              <a:t> Az ábrán látható 4 test egy elhanyagolható tömegű keretre van rögzítve</a:t>
            </a:r>
            <a:r>
              <a:rPr lang="hu-HU" dirty="0" smtClean="0"/>
              <a:t>.</a:t>
            </a:r>
          </a:p>
          <a:p>
            <a:endParaRPr lang="hu-HU" b="1" dirty="0" smtClean="0"/>
          </a:p>
          <a:p>
            <a:r>
              <a:rPr lang="hu-HU" b="1" dirty="0" smtClean="0"/>
              <a:t>a)</a:t>
            </a:r>
            <a:r>
              <a:rPr lang="hu-HU" dirty="0" smtClean="0"/>
              <a:t> Számoljuk </a:t>
            </a:r>
            <a:r>
              <a:rPr lang="hu-HU" dirty="0"/>
              <a:t>ki a kerettel összefogott testek y</a:t>
            </a:r>
            <a:r>
              <a:rPr lang="hu-HU" baseline="-25000" dirty="0"/>
              <a:t>1</a:t>
            </a:r>
            <a:r>
              <a:rPr lang="hu-HU" dirty="0"/>
              <a:t>, y</a:t>
            </a:r>
            <a:r>
              <a:rPr lang="hu-HU" baseline="-25000" dirty="0"/>
              <a:t>2</a:t>
            </a:r>
            <a:r>
              <a:rPr lang="hu-HU" dirty="0"/>
              <a:t>, ill. y</a:t>
            </a:r>
            <a:r>
              <a:rPr lang="hu-HU" baseline="-25000" dirty="0"/>
              <a:t>3</a:t>
            </a:r>
            <a:r>
              <a:rPr lang="hu-HU" dirty="0"/>
              <a:t> tengelyekre vonatkozó tehetetlenségi nyomatékát</a:t>
            </a:r>
            <a:r>
              <a:rPr lang="hu-HU" dirty="0" smtClean="0"/>
              <a:t>!</a:t>
            </a:r>
          </a:p>
          <a:p>
            <a:endParaRPr lang="hu-HU" dirty="0" smtClean="0"/>
          </a:p>
          <a:p>
            <a:endParaRPr lang="hu-HU" dirty="0"/>
          </a:p>
          <a:p>
            <a:r>
              <a:rPr lang="hu-HU" dirty="0" smtClean="0"/>
              <a:t>A </a:t>
            </a:r>
            <a:r>
              <a:rPr lang="hu-HU" dirty="0"/>
              <a:t>keretet vízszintes helyzetbe fordítjuk, az </a:t>
            </a:r>
            <a:r>
              <a:rPr lang="hu-HU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hu-HU" baseline="-25000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hu-HU" dirty="0"/>
              <a:t> forgástengelyt vízszintesen rögzítjük, majd a keretet </a:t>
            </a:r>
            <a:endParaRPr lang="hu-HU" dirty="0" smtClean="0"/>
          </a:p>
          <a:p>
            <a:r>
              <a:rPr lang="hu-HU" dirty="0" smtClean="0"/>
              <a:t>(az </a:t>
            </a:r>
            <a:r>
              <a:rPr lang="hu-HU" dirty="0"/>
              <a:t>x tengelyt) elengedjük, így a keret a testekkel a vízszintes helyzetű </a:t>
            </a:r>
            <a:r>
              <a:rPr lang="hu-HU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hu-HU" baseline="-25000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hu-HU" dirty="0"/>
              <a:t> tengely körül függőleges síkban forogni kezd</a:t>
            </a:r>
            <a:r>
              <a:rPr lang="hu-HU" dirty="0" smtClean="0"/>
              <a:t>.</a:t>
            </a:r>
          </a:p>
        </p:txBody>
      </p:sp>
      <p:grpSp>
        <p:nvGrpSpPr>
          <p:cNvPr id="6" name="Vászon 55"/>
          <p:cNvGrpSpPr/>
          <p:nvPr/>
        </p:nvGrpSpPr>
        <p:grpSpPr>
          <a:xfrm>
            <a:off x="6228184" y="534041"/>
            <a:ext cx="2531745" cy="2486660"/>
            <a:chOff x="0" y="0"/>
            <a:chExt cx="2531745" cy="2486660"/>
          </a:xfrm>
        </p:grpSpPr>
        <p:sp>
          <p:nvSpPr>
            <p:cNvPr id="7" name="Téglalap 6"/>
            <p:cNvSpPr/>
            <p:nvPr/>
          </p:nvSpPr>
          <p:spPr>
            <a:xfrm>
              <a:off x="0" y="0"/>
              <a:ext cx="2531745" cy="2486660"/>
            </a:xfrm>
            <a:prstGeom prst="rect">
              <a:avLst/>
            </a:prstGeom>
            <a:noFill/>
          </p:spPr>
        </p:sp>
        <p:cxnSp>
          <p:nvCxnSpPr>
            <p:cNvPr id="8" name="AutoShape 3084"/>
            <p:cNvCxnSpPr>
              <a:cxnSpLocks noChangeShapeType="1"/>
            </p:cNvCxnSpPr>
            <p:nvPr/>
          </p:nvCxnSpPr>
          <p:spPr bwMode="auto">
            <a:xfrm>
              <a:off x="370205" y="2177164"/>
              <a:ext cx="1597660" cy="635"/>
            </a:xfrm>
            <a:prstGeom prst="straightConnector1">
              <a:avLst/>
            </a:prstGeom>
            <a:ln w="31750">
              <a:headEnd/>
              <a:tailEnd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AutoShape 3062"/>
            <p:cNvCxnSpPr>
              <a:cxnSpLocks noChangeShapeType="1"/>
            </p:cNvCxnSpPr>
            <p:nvPr/>
          </p:nvCxnSpPr>
          <p:spPr bwMode="auto">
            <a:xfrm flipV="1">
              <a:off x="1592554" y="302644"/>
              <a:ext cx="0" cy="197294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AutoShape 3062"/>
            <p:cNvCxnSpPr>
              <a:cxnSpLocks noChangeShapeType="1"/>
            </p:cNvCxnSpPr>
            <p:nvPr/>
          </p:nvCxnSpPr>
          <p:spPr bwMode="auto">
            <a:xfrm flipV="1">
              <a:off x="1188085" y="302644"/>
              <a:ext cx="0" cy="197294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AutoShape 3062"/>
            <p:cNvCxnSpPr>
              <a:cxnSpLocks noChangeShapeType="1"/>
            </p:cNvCxnSpPr>
            <p:nvPr/>
          </p:nvCxnSpPr>
          <p:spPr bwMode="auto">
            <a:xfrm flipV="1">
              <a:off x="306419" y="2174879"/>
              <a:ext cx="190800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AutoShape 3062"/>
            <p:cNvCxnSpPr>
              <a:cxnSpLocks noChangeShapeType="1"/>
            </p:cNvCxnSpPr>
            <p:nvPr/>
          </p:nvCxnSpPr>
          <p:spPr bwMode="auto">
            <a:xfrm flipV="1">
              <a:off x="368935" y="316268"/>
              <a:ext cx="0" cy="1972945"/>
            </a:xfrm>
            <a:prstGeom prst="straightConnector1">
              <a:avLst/>
            </a:prstGeom>
            <a:noFill/>
            <a:ln w="9525">
              <a:solidFill>
                <a:schemeClr val="accent6">
                  <a:lumMod val="7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AutoShape 3063"/>
            <p:cNvCxnSpPr>
              <a:cxnSpLocks noChangeShapeType="1"/>
            </p:cNvCxnSpPr>
            <p:nvPr/>
          </p:nvCxnSpPr>
          <p:spPr bwMode="auto">
            <a:xfrm>
              <a:off x="361950" y="683644"/>
              <a:ext cx="1597660" cy="0"/>
            </a:xfrm>
            <a:prstGeom prst="straightConnector1">
              <a:avLst/>
            </a:prstGeom>
            <a:ln w="31750">
              <a:headEnd/>
              <a:tailEnd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AutoShape 3064"/>
            <p:cNvCxnSpPr>
              <a:cxnSpLocks noChangeShapeType="1"/>
            </p:cNvCxnSpPr>
            <p:nvPr/>
          </p:nvCxnSpPr>
          <p:spPr bwMode="auto">
            <a:xfrm>
              <a:off x="1965960" y="690629"/>
              <a:ext cx="0" cy="1485900"/>
            </a:xfrm>
            <a:prstGeom prst="straightConnector1">
              <a:avLst/>
            </a:prstGeom>
            <a:ln w="31750">
              <a:headEnd/>
              <a:tailEnd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3065"/>
            <p:cNvSpPr>
              <a:spLocks noChangeArrowheads="1"/>
            </p:cNvSpPr>
            <p:nvPr/>
          </p:nvSpPr>
          <p:spPr bwMode="auto">
            <a:xfrm>
              <a:off x="1898015" y="623954"/>
              <a:ext cx="125730" cy="125730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16" name="Oval 3066"/>
            <p:cNvSpPr>
              <a:spLocks noChangeArrowheads="1"/>
            </p:cNvSpPr>
            <p:nvPr/>
          </p:nvSpPr>
          <p:spPr bwMode="auto">
            <a:xfrm>
              <a:off x="1523365" y="2104774"/>
              <a:ext cx="126365" cy="125730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17" name="Text Box 3067"/>
            <p:cNvSpPr txBox="1">
              <a:spLocks noChangeArrowheads="1"/>
            </p:cNvSpPr>
            <p:nvPr/>
          </p:nvSpPr>
          <p:spPr bwMode="auto">
            <a:xfrm>
              <a:off x="1170744" y="716921"/>
              <a:ext cx="348615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3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8" name="Text Box 3068"/>
            <p:cNvSpPr txBox="1">
              <a:spLocks noChangeArrowheads="1"/>
            </p:cNvSpPr>
            <p:nvPr/>
          </p:nvSpPr>
          <p:spPr bwMode="auto">
            <a:xfrm>
              <a:off x="1946972" y="732672"/>
              <a:ext cx="347980" cy="23558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1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9" name="Text Box 3069"/>
            <p:cNvSpPr txBox="1">
              <a:spLocks noChangeArrowheads="1"/>
            </p:cNvSpPr>
            <p:nvPr/>
          </p:nvSpPr>
          <p:spPr bwMode="auto">
            <a:xfrm>
              <a:off x="1456055" y="1921259"/>
              <a:ext cx="347980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2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0" name="Text Box 3070"/>
            <p:cNvSpPr txBox="1">
              <a:spLocks noChangeArrowheads="1"/>
            </p:cNvSpPr>
            <p:nvPr/>
          </p:nvSpPr>
          <p:spPr bwMode="auto">
            <a:xfrm>
              <a:off x="674848" y="1942799"/>
              <a:ext cx="347345" cy="23558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4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1" name="Text Box 3072"/>
            <p:cNvSpPr txBox="1">
              <a:spLocks noChangeArrowheads="1"/>
            </p:cNvSpPr>
            <p:nvPr/>
          </p:nvSpPr>
          <p:spPr bwMode="auto">
            <a:xfrm>
              <a:off x="264451" y="0"/>
              <a:ext cx="295275" cy="40044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600">
                  <a:solidFill>
                    <a:srgbClr val="E36C0A"/>
                  </a:solidFill>
                  <a:effectLst/>
                  <a:latin typeface="Calibri"/>
                  <a:ea typeface="Times New Roman"/>
                  <a:cs typeface="Calibri"/>
                </a:rPr>
                <a:t>y</a:t>
              </a:r>
              <a:r>
                <a:rPr lang="hu-HU" sz="1600" baseline="-25000">
                  <a:solidFill>
                    <a:srgbClr val="E36C0A"/>
                  </a:solidFill>
                  <a:effectLst/>
                  <a:latin typeface="Calibri"/>
                  <a:ea typeface="Times New Roman"/>
                  <a:cs typeface="Calibri"/>
                </a:rPr>
                <a:t>1</a:t>
              </a:r>
              <a:endParaRPr lang="hu-HU" sz="16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2" name="Text Box 3073"/>
            <p:cNvSpPr txBox="1">
              <a:spLocks noChangeArrowheads="1"/>
            </p:cNvSpPr>
            <p:nvPr/>
          </p:nvSpPr>
          <p:spPr bwMode="auto">
            <a:xfrm>
              <a:off x="1799590" y="2247649"/>
              <a:ext cx="413385" cy="2374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4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3" name="Text Box 3074"/>
            <p:cNvSpPr txBox="1">
              <a:spLocks noChangeArrowheads="1"/>
            </p:cNvSpPr>
            <p:nvPr/>
          </p:nvSpPr>
          <p:spPr bwMode="auto">
            <a:xfrm>
              <a:off x="77313" y="600830"/>
              <a:ext cx="413385" cy="2368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4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4" name="Text Box 3075"/>
            <p:cNvSpPr txBox="1">
              <a:spLocks noChangeArrowheads="1"/>
            </p:cNvSpPr>
            <p:nvPr/>
          </p:nvSpPr>
          <p:spPr bwMode="auto">
            <a:xfrm>
              <a:off x="176530" y="2145414"/>
              <a:ext cx="216535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0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25" name="AutoShape 3076"/>
            <p:cNvCxnSpPr>
              <a:cxnSpLocks noChangeShapeType="1"/>
            </p:cNvCxnSpPr>
            <p:nvPr/>
          </p:nvCxnSpPr>
          <p:spPr bwMode="auto">
            <a:xfrm>
              <a:off x="335915" y="1407544"/>
              <a:ext cx="6604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" name="Text Box 3077"/>
            <p:cNvSpPr txBox="1">
              <a:spLocks noChangeArrowheads="1"/>
            </p:cNvSpPr>
            <p:nvPr/>
          </p:nvSpPr>
          <p:spPr bwMode="auto">
            <a:xfrm>
              <a:off x="73660" y="1298959"/>
              <a:ext cx="413385" cy="2374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2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27" name="AutoShape 3078"/>
            <p:cNvCxnSpPr>
              <a:cxnSpLocks noChangeShapeType="1"/>
            </p:cNvCxnSpPr>
            <p:nvPr/>
          </p:nvCxnSpPr>
          <p:spPr bwMode="auto">
            <a:xfrm>
              <a:off x="1190625" y="2143509"/>
              <a:ext cx="0" cy="5905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" name="Oval 3080"/>
            <p:cNvSpPr>
              <a:spLocks noChangeArrowheads="1"/>
            </p:cNvSpPr>
            <p:nvPr/>
          </p:nvSpPr>
          <p:spPr bwMode="auto">
            <a:xfrm>
              <a:off x="737870" y="2106679"/>
              <a:ext cx="126365" cy="126365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29" name="Oval 3081"/>
            <p:cNvSpPr>
              <a:spLocks noChangeArrowheads="1"/>
            </p:cNvSpPr>
            <p:nvPr/>
          </p:nvSpPr>
          <p:spPr bwMode="auto">
            <a:xfrm>
              <a:off x="1120775" y="615064"/>
              <a:ext cx="125095" cy="125730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30" name="Text Box 3082"/>
            <p:cNvSpPr txBox="1">
              <a:spLocks noChangeArrowheads="1"/>
            </p:cNvSpPr>
            <p:nvPr/>
          </p:nvSpPr>
          <p:spPr bwMode="auto">
            <a:xfrm>
              <a:off x="645795" y="2247649"/>
              <a:ext cx="413385" cy="2368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1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31" name="Text Box 3083"/>
            <p:cNvSpPr txBox="1">
              <a:spLocks noChangeArrowheads="1"/>
            </p:cNvSpPr>
            <p:nvPr/>
          </p:nvSpPr>
          <p:spPr bwMode="auto">
            <a:xfrm>
              <a:off x="1059180" y="2247014"/>
              <a:ext cx="413385" cy="2368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2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32" name="AutoShape 3085"/>
            <p:cNvCxnSpPr>
              <a:cxnSpLocks noChangeShapeType="1"/>
            </p:cNvCxnSpPr>
            <p:nvPr/>
          </p:nvCxnSpPr>
          <p:spPr bwMode="auto">
            <a:xfrm>
              <a:off x="368935" y="677294"/>
              <a:ext cx="635" cy="1512000"/>
            </a:xfrm>
            <a:prstGeom prst="straightConnector1">
              <a:avLst/>
            </a:prstGeom>
            <a:ln w="38100">
              <a:headEnd/>
              <a:tailEnd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 Box 3073"/>
            <p:cNvSpPr txBox="1">
              <a:spLocks noChangeArrowheads="1"/>
            </p:cNvSpPr>
            <p:nvPr/>
          </p:nvSpPr>
          <p:spPr bwMode="auto">
            <a:xfrm>
              <a:off x="1443369" y="2247649"/>
              <a:ext cx="413385" cy="2374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3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34" name="Text Box 3072"/>
            <p:cNvSpPr txBox="1">
              <a:spLocks noChangeArrowheads="1"/>
            </p:cNvSpPr>
            <p:nvPr/>
          </p:nvSpPr>
          <p:spPr bwMode="auto">
            <a:xfrm>
              <a:off x="1085607" y="0"/>
              <a:ext cx="295275" cy="385373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600">
                  <a:effectLst/>
                  <a:latin typeface="Calibri"/>
                  <a:ea typeface="Times New Roman"/>
                  <a:cs typeface="Calibri"/>
                </a:rPr>
                <a:t>y</a:t>
              </a:r>
              <a:r>
                <a:rPr lang="hu-HU" sz="1600" baseline="-25000">
                  <a:effectLst/>
                  <a:latin typeface="Calibri"/>
                  <a:ea typeface="Times New Roman"/>
                  <a:cs typeface="Calibri"/>
                </a:rPr>
                <a:t>2</a:t>
              </a:r>
              <a:endParaRPr lang="hu-HU" sz="16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35" name="Text Box 3072"/>
            <p:cNvSpPr txBox="1">
              <a:spLocks noChangeArrowheads="1"/>
            </p:cNvSpPr>
            <p:nvPr/>
          </p:nvSpPr>
          <p:spPr bwMode="auto">
            <a:xfrm>
              <a:off x="1474337" y="0"/>
              <a:ext cx="295275" cy="39903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600">
                  <a:effectLst/>
                  <a:latin typeface="Calibri"/>
                  <a:ea typeface="Times New Roman"/>
                  <a:cs typeface="Calibri"/>
                </a:rPr>
                <a:t>y</a:t>
              </a:r>
              <a:r>
                <a:rPr lang="hu-HU" sz="1600" baseline="-25000">
                  <a:effectLst/>
                  <a:latin typeface="Calibri"/>
                  <a:ea typeface="Times New Roman"/>
                  <a:cs typeface="Calibri"/>
                </a:rPr>
                <a:t>3</a:t>
              </a:r>
              <a:endParaRPr lang="hu-HU" sz="16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36" name="Text Box 3072"/>
            <p:cNvSpPr txBox="1">
              <a:spLocks noChangeArrowheads="1"/>
            </p:cNvSpPr>
            <p:nvPr/>
          </p:nvSpPr>
          <p:spPr bwMode="auto">
            <a:xfrm>
              <a:off x="2182703" y="2062458"/>
              <a:ext cx="295275" cy="29329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x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grpSp>
          <p:nvGrpSpPr>
            <p:cNvPr id="37" name="Csoportba foglalás 36"/>
            <p:cNvGrpSpPr/>
            <p:nvPr/>
          </p:nvGrpSpPr>
          <p:grpSpPr>
            <a:xfrm>
              <a:off x="180000" y="355846"/>
              <a:ext cx="417195" cy="114935"/>
              <a:chOff x="0" y="0"/>
              <a:chExt cx="483079" cy="278639"/>
            </a:xfrm>
          </p:grpSpPr>
          <p:sp>
            <p:nvSpPr>
              <p:cNvPr id="50" name="Ív 49"/>
              <p:cNvSpPr/>
              <p:nvPr/>
            </p:nvSpPr>
            <p:spPr>
              <a:xfrm flipH="1">
                <a:off x="0" y="11220"/>
                <a:ext cx="257098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51" name="Ív 50"/>
              <p:cNvSpPr/>
              <p:nvPr/>
            </p:nvSpPr>
            <p:spPr>
              <a:xfrm flipH="1" flipV="1">
                <a:off x="0" y="11220"/>
                <a:ext cx="483079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52" name="Ív 51"/>
              <p:cNvSpPr/>
              <p:nvPr/>
            </p:nvSpPr>
            <p:spPr>
              <a:xfrm flipV="1">
                <a:off x="0" y="11220"/>
                <a:ext cx="483079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53" name="Ív 52"/>
              <p:cNvSpPr/>
              <p:nvPr/>
            </p:nvSpPr>
            <p:spPr>
              <a:xfrm>
                <a:off x="225981" y="11220"/>
                <a:ext cx="257098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cxnSp>
            <p:nvCxnSpPr>
              <p:cNvPr id="54" name="Egyenes összekötő nyíllal 53"/>
              <p:cNvCxnSpPr/>
              <p:nvPr/>
            </p:nvCxnSpPr>
            <p:spPr>
              <a:xfrm flipH="1" flipV="1">
                <a:off x="300926" y="0"/>
                <a:ext cx="82799" cy="1800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38" name="Csoportba foglalás 37"/>
            <p:cNvGrpSpPr/>
            <p:nvPr/>
          </p:nvGrpSpPr>
          <p:grpSpPr>
            <a:xfrm>
              <a:off x="964885" y="401063"/>
              <a:ext cx="417195" cy="114935"/>
              <a:chOff x="0" y="0"/>
              <a:chExt cx="483079" cy="278639"/>
            </a:xfrm>
          </p:grpSpPr>
          <p:sp>
            <p:nvSpPr>
              <p:cNvPr id="45" name="Ív 44"/>
              <p:cNvSpPr/>
              <p:nvPr/>
            </p:nvSpPr>
            <p:spPr>
              <a:xfrm flipH="1">
                <a:off x="0" y="11220"/>
                <a:ext cx="257098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6" name="Ív 45"/>
              <p:cNvSpPr/>
              <p:nvPr/>
            </p:nvSpPr>
            <p:spPr>
              <a:xfrm flipH="1" flipV="1">
                <a:off x="0" y="11220"/>
                <a:ext cx="483079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7" name="Ív 46"/>
              <p:cNvSpPr/>
              <p:nvPr/>
            </p:nvSpPr>
            <p:spPr>
              <a:xfrm flipV="1">
                <a:off x="0" y="11220"/>
                <a:ext cx="483079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8" name="Ív 47"/>
              <p:cNvSpPr/>
              <p:nvPr/>
            </p:nvSpPr>
            <p:spPr>
              <a:xfrm>
                <a:off x="225981" y="11220"/>
                <a:ext cx="257098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cxnSp>
            <p:nvCxnSpPr>
              <p:cNvPr id="49" name="Egyenes összekötő nyíllal 48"/>
              <p:cNvCxnSpPr/>
              <p:nvPr/>
            </p:nvCxnSpPr>
            <p:spPr>
              <a:xfrm flipH="1" flipV="1">
                <a:off x="300926" y="0"/>
                <a:ext cx="82799" cy="1800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39" name="Csoportba foglalás 38"/>
            <p:cNvGrpSpPr/>
            <p:nvPr/>
          </p:nvGrpSpPr>
          <p:grpSpPr>
            <a:xfrm>
              <a:off x="1404685" y="401063"/>
              <a:ext cx="417195" cy="114935"/>
              <a:chOff x="0" y="0"/>
              <a:chExt cx="483079" cy="278639"/>
            </a:xfrm>
          </p:grpSpPr>
          <p:sp>
            <p:nvSpPr>
              <p:cNvPr id="40" name="Ív 39"/>
              <p:cNvSpPr/>
              <p:nvPr/>
            </p:nvSpPr>
            <p:spPr>
              <a:xfrm flipH="1">
                <a:off x="0" y="11220"/>
                <a:ext cx="257098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1" name="Ív 40"/>
              <p:cNvSpPr/>
              <p:nvPr/>
            </p:nvSpPr>
            <p:spPr>
              <a:xfrm flipH="1" flipV="1">
                <a:off x="0" y="11220"/>
                <a:ext cx="483079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2" name="Ív 41"/>
              <p:cNvSpPr/>
              <p:nvPr/>
            </p:nvSpPr>
            <p:spPr>
              <a:xfrm flipV="1">
                <a:off x="0" y="11220"/>
                <a:ext cx="483079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3" name="Ív 42"/>
              <p:cNvSpPr/>
              <p:nvPr/>
            </p:nvSpPr>
            <p:spPr>
              <a:xfrm>
                <a:off x="225981" y="11220"/>
                <a:ext cx="257098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cxnSp>
            <p:nvCxnSpPr>
              <p:cNvPr id="44" name="Egyenes összekötő nyíllal 43"/>
              <p:cNvCxnSpPr/>
              <p:nvPr/>
            </p:nvCxnSpPr>
            <p:spPr>
              <a:xfrm flipH="1" flipV="1">
                <a:off x="300926" y="0"/>
                <a:ext cx="82799" cy="1800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55" name="Téglalap 54"/>
          <p:cNvSpPr/>
          <p:nvPr/>
        </p:nvSpPr>
        <p:spPr>
          <a:xfrm>
            <a:off x="608236" y="4077072"/>
            <a:ext cx="75482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smtClean="0"/>
              <a:t>b)</a:t>
            </a:r>
            <a:r>
              <a:rPr lang="hu-HU" dirty="0" smtClean="0"/>
              <a:t> Adjuk meg a keret szöggyorsulását a kiinduló helyzetben!</a:t>
            </a:r>
          </a:p>
          <a:p>
            <a:r>
              <a:rPr lang="hu-HU" b="1" dirty="0" smtClean="0"/>
              <a:t>c)</a:t>
            </a:r>
            <a:r>
              <a:rPr lang="hu-HU" dirty="0" smtClean="0"/>
              <a:t> Adjuk meg a 4 kg-os és az 1 kg-os test gyorsulását a kiinduló helyzetben!</a:t>
            </a:r>
          </a:p>
          <a:p>
            <a:r>
              <a:rPr lang="hu-HU" b="1" dirty="0" smtClean="0"/>
              <a:t>d)</a:t>
            </a:r>
            <a:r>
              <a:rPr lang="hu-HU" dirty="0" smtClean="0"/>
              <a:t> Mekkora a gravitációs erők forgatónyomatéka az </a:t>
            </a:r>
            <a:r>
              <a:rPr lang="hu-HU" dirty="0" smtClean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hu-HU" baseline="-25000" dirty="0" smtClean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hu-HU" dirty="0" smtClean="0"/>
              <a:t> tengelyre, amikor a keret a vízszintessel 30</a:t>
            </a:r>
            <a:r>
              <a:rPr lang="hu-HU" dirty="0" smtClean="0">
                <a:sym typeface="Symbol"/>
              </a:rPr>
              <a:t></a:t>
            </a:r>
            <a:r>
              <a:rPr lang="hu-HU" dirty="0" err="1" smtClean="0"/>
              <a:t>-os</a:t>
            </a:r>
            <a:r>
              <a:rPr lang="hu-HU" dirty="0" smtClean="0"/>
              <a:t> szöget zár be?</a:t>
            </a:r>
          </a:p>
          <a:p>
            <a:r>
              <a:rPr lang="hu-HU" b="1" dirty="0" smtClean="0"/>
              <a:t>e)</a:t>
            </a:r>
            <a:r>
              <a:rPr lang="hu-HU" dirty="0" smtClean="0"/>
              <a:t> Adjuk meg a keret szögsebességét a vízszintessel bezárt szög függvényében!</a:t>
            </a:r>
            <a:endParaRPr lang="hu-HU" dirty="0"/>
          </a:p>
        </p:txBody>
      </p:sp>
      <p:grpSp>
        <p:nvGrpSpPr>
          <p:cNvPr id="56" name="Vászon 55"/>
          <p:cNvGrpSpPr/>
          <p:nvPr/>
        </p:nvGrpSpPr>
        <p:grpSpPr>
          <a:xfrm>
            <a:off x="6249718" y="3058948"/>
            <a:ext cx="2477978" cy="1092200"/>
            <a:chOff x="0" y="0"/>
            <a:chExt cx="2477978" cy="1092200"/>
          </a:xfrm>
        </p:grpSpPr>
        <p:sp>
          <p:nvSpPr>
            <p:cNvPr id="57" name="Téglalap 56"/>
            <p:cNvSpPr/>
            <p:nvPr/>
          </p:nvSpPr>
          <p:spPr>
            <a:xfrm>
              <a:off x="0" y="0"/>
              <a:ext cx="2477770" cy="1092200"/>
            </a:xfrm>
            <a:prstGeom prst="rect">
              <a:avLst/>
            </a:prstGeom>
            <a:noFill/>
          </p:spPr>
        </p:sp>
        <p:cxnSp>
          <p:nvCxnSpPr>
            <p:cNvPr id="58" name="AutoShape 3062"/>
            <p:cNvCxnSpPr>
              <a:cxnSpLocks noChangeShapeType="1"/>
            </p:cNvCxnSpPr>
            <p:nvPr/>
          </p:nvCxnSpPr>
          <p:spPr bwMode="auto">
            <a:xfrm flipV="1">
              <a:off x="291955" y="428828"/>
              <a:ext cx="190800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9" name="AutoShape 3084"/>
            <p:cNvCxnSpPr>
              <a:cxnSpLocks noChangeShapeType="1"/>
            </p:cNvCxnSpPr>
            <p:nvPr/>
          </p:nvCxnSpPr>
          <p:spPr bwMode="auto">
            <a:xfrm>
              <a:off x="370205" y="429463"/>
              <a:ext cx="1597660" cy="635"/>
            </a:xfrm>
            <a:prstGeom prst="straightConnector1">
              <a:avLst/>
            </a:prstGeom>
            <a:ln w="25400">
              <a:headEnd/>
              <a:tailEnd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Oval 3065"/>
            <p:cNvSpPr>
              <a:spLocks noChangeArrowheads="1"/>
            </p:cNvSpPr>
            <p:nvPr/>
          </p:nvSpPr>
          <p:spPr bwMode="auto">
            <a:xfrm>
              <a:off x="1898015" y="360987"/>
              <a:ext cx="125730" cy="125730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61" name="Oval 3066"/>
            <p:cNvSpPr>
              <a:spLocks noChangeArrowheads="1"/>
            </p:cNvSpPr>
            <p:nvPr/>
          </p:nvSpPr>
          <p:spPr bwMode="auto">
            <a:xfrm>
              <a:off x="1512793" y="363423"/>
              <a:ext cx="126365" cy="125730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62" name="Text Box 3067"/>
            <p:cNvSpPr txBox="1">
              <a:spLocks noChangeArrowheads="1"/>
            </p:cNvSpPr>
            <p:nvPr/>
          </p:nvSpPr>
          <p:spPr bwMode="auto">
            <a:xfrm>
              <a:off x="1035214" y="186570"/>
              <a:ext cx="348615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3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3" name="Text Box 3068"/>
            <p:cNvSpPr txBox="1">
              <a:spLocks noChangeArrowheads="1"/>
            </p:cNvSpPr>
            <p:nvPr/>
          </p:nvSpPr>
          <p:spPr bwMode="auto">
            <a:xfrm>
              <a:off x="1811163" y="176393"/>
              <a:ext cx="347980" cy="23558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1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4" name="Text Box 3069"/>
            <p:cNvSpPr txBox="1">
              <a:spLocks noChangeArrowheads="1"/>
            </p:cNvSpPr>
            <p:nvPr/>
          </p:nvSpPr>
          <p:spPr bwMode="auto">
            <a:xfrm>
              <a:off x="1456055" y="173558"/>
              <a:ext cx="347980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2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5" name="Text Box 3070"/>
            <p:cNvSpPr txBox="1">
              <a:spLocks noChangeArrowheads="1"/>
            </p:cNvSpPr>
            <p:nvPr/>
          </p:nvSpPr>
          <p:spPr bwMode="auto">
            <a:xfrm>
              <a:off x="674848" y="176048"/>
              <a:ext cx="347345" cy="23558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4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6" name="Text Box 3072"/>
            <p:cNvSpPr txBox="1">
              <a:spLocks noChangeArrowheads="1"/>
            </p:cNvSpPr>
            <p:nvPr/>
          </p:nvSpPr>
          <p:spPr bwMode="auto">
            <a:xfrm>
              <a:off x="286244" y="0"/>
              <a:ext cx="295275" cy="436317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600">
                  <a:solidFill>
                    <a:srgbClr val="E36C0A"/>
                  </a:solidFill>
                  <a:effectLst/>
                  <a:latin typeface="Calibri"/>
                  <a:ea typeface="Times New Roman"/>
                  <a:cs typeface="Calibri"/>
                </a:rPr>
                <a:t>y</a:t>
              </a:r>
              <a:r>
                <a:rPr lang="hu-HU" sz="1600" baseline="-25000">
                  <a:solidFill>
                    <a:srgbClr val="E36C0A"/>
                  </a:solidFill>
                  <a:effectLst/>
                  <a:latin typeface="Calibri"/>
                  <a:ea typeface="Times New Roman"/>
                  <a:cs typeface="Calibri"/>
                </a:rPr>
                <a:t>1</a:t>
              </a:r>
              <a:endParaRPr lang="hu-HU" sz="16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7" name="Text Box 3073"/>
            <p:cNvSpPr txBox="1">
              <a:spLocks noChangeArrowheads="1"/>
            </p:cNvSpPr>
            <p:nvPr/>
          </p:nvSpPr>
          <p:spPr bwMode="auto">
            <a:xfrm>
              <a:off x="1824990" y="455498"/>
              <a:ext cx="413385" cy="2374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4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8" name="Text Box 3075"/>
            <p:cNvSpPr txBox="1">
              <a:spLocks noChangeArrowheads="1"/>
            </p:cNvSpPr>
            <p:nvPr/>
          </p:nvSpPr>
          <p:spPr bwMode="auto">
            <a:xfrm>
              <a:off x="303530" y="429463"/>
              <a:ext cx="216535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0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69" name="AutoShape 3078"/>
            <p:cNvCxnSpPr>
              <a:cxnSpLocks noChangeShapeType="1"/>
            </p:cNvCxnSpPr>
            <p:nvPr/>
          </p:nvCxnSpPr>
          <p:spPr bwMode="auto">
            <a:xfrm>
              <a:off x="1190625" y="395808"/>
              <a:ext cx="0" cy="5905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0" name="Oval 3080"/>
            <p:cNvSpPr>
              <a:spLocks noChangeArrowheads="1"/>
            </p:cNvSpPr>
            <p:nvPr/>
          </p:nvSpPr>
          <p:spPr bwMode="auto">
            <a:xfrm>
              <a:off x="737870" y="365328"/>
              <a:ext cx="126365" cy="126365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71" name="Oval 3081"/>
            <p:cNvSpPr>
              <a:spLocks noChangeArrowheads="1"/>
            </p:cNvSpPr>
            <p:nvPr/>
          </p:nvSpPr>
          <p:spPr bwMode="auto">
            <a:xfrm>
              <a:off x="1125525" y="367810"/>
              <a:ext cx="125095" cy="125730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72" name="Text Box 3082"/>
            <p:cNvSpPr txBox="1">
              <a:spLocks noChangeArrowheads="1"/>
            </p:cNvSpPr>
            <p:nvPr/>
          </p:nvSpPr>
          <p:spPr bwMode="auto">
            <a:xfrm>
              <a:off x="658495" y="449148"/>
              <a:ext cx="413385" cy="2368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1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73" name="Text Box 3083"/>
            <p:cNvSpPr txBox="1">
              <a:spLocks noChangeArrowheads="1"/>
            </p:cNvSpPr>
            <p:nvPr/>
          </p:nvSpPr>
          <p:spPr bwMode="auto">
            <a:xfrm>
              <a:off x="1046480" y="454863"/>
              <a:ext cx="413385" cy="2368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2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74" name="Text Box 3073"/>
            <p:cNvSpPr txBox="1">
              <a:spLocks noChangeArrowheads="1"/>
            </p:cNvSpPr>
            <p:nvPr/>
          </p:nvSpPr>
          <p:spPr bwMode="auto">
            <a:xfrm>
              <a:off x="1443369" y="449148"/>
              <a:ext cx="413385" cy="2374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3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75" name="Text Box 3072"/>
            <p:cNvSpPr txBox="1">
              <a:spLocks noChangeArrowheads="1"/>
            </p:cNvSpPr>
            <p:nvPr/>
          </p:nvSpPr>
          <p:spPr bwMode="auto">
            <a:xfrm>
              <a:off x="2182703" y="314757"/>
              <a:ext cx="295275" cy="29329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x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80" name="Oval 3081"/>
            <p:cNvSpPr>
              <a:spLocks noChangeArrowheads="1"/>
            </p:cNvSpPr>
            <p:nvPr/>
          </p:nvSpPr>
          <p:spPr bwMode="auto">
            <a:xfrm>
              <a:off x="360367" y="391673"/>
              <a:ext cx="72000" cy="720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</p:grpSp>
      <p:pic>
        <p:nvPicPr>
          <p:cNvPr id="2" name="mecha_gy9_1_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05798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83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95536" y="548680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/>
              <a:t>e)</a:t>
            </a:r>
            <a:r>
              <a:rPr lang="hu-HU" dirty="0"/>
              <a:t> Adjuk meg a keret szögsebességét a vízszintessel bezárt szög függvényében!</a:t>
            </a:r>
          </a:p>
        </p:txBody>
      </p:sp>
      <p:sp>
        <p:nvSpPr>
          <p:cNvPr id="3" name="Téglalap 2"/>
          <p:cNvSpPr/>
          <p:nvPr/>
        </p:nvSpPr>
        <p:spPr>
          <a:xfrm>
            <a:off x="395536" y="931882"/>
            <a:ext cx="56166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Ha a keret a tengely körül súrlódásmentesen fordul el, akkor a feladat megoldható energia-megmaradással:</a:t>
            </a:r>
          </a:p>
          <a:p>
            <a:r>
              <a:rPr lang="hu-HU" dirty="0" smtClean="0"/>
              <a:t>   </a:t>
            </a:r>
            <a:r>
              <a:rPr lang="hu-HU" dirty="0" err="1" smtClean="0"/>
              <a:t>E</a:t>
            </a:r>
            <a:r>
              <a:rPr lang="hu-HU" baseline="-25000" dirty="0" err="1" smtClean="0"/>
              <a:t>mech</a:t>
            </a:r>
            <a:r>
              <a:rPr lang="hu-HU" dirty="0" smtClean="0"/>
              <a:t> </a:t>
            </a:r>
            <a:r>
              <a:rPr lang="hu-HU" dirty="0"/>
              <a:t>=</a:t>
            </a:r>
            <a:r>
              <a:rPr lang="hu-HU" baseline="-25000" dirty="0"/>
              <a:t> </a:t>
            </a:r>
            <a:r>
              <a:rPr lang="hu-HU" dirty="0" err="1"/>
              <a:t>E</a:t>
            </a:r>
            <a:r>
              <a:rPr lang="hu-HU" baseline="-25000" dirty="0" err="1"/>
              <a:t>pot</a:t>
            </a:r>
            <a:r>
              <a:rPr lang="hu-HU" dirty="0"/>
              <a:t> + </a:t>
            </a:r>
            <a:r>
              <a:rPr lang="hu-HU" dirty="0" err="1"/>
              <a:t>E</a:t>
            </a:r>
            <a:r>
              <a:rPr lang="hu-HU" baseline="-25000" dirty="0" err="1"/>
              <a:t>kin</a:t>
            </a:r>
            <a:r>
              <a:rPr lang="hu-HU" baseline="-25000" dirty="0"/>
              <a:t>,</a:t>
            </a:r>
            <a:r>
              <a:rPr lang="hu-HU" baseline="-25000" dirty="0" err="1"/>
              <a:t>forg</a:t>
            </a:r>
            <a:r>
              <a:rPr lang="hu-HU" dirty="0"/>
              <a:t> = </a:t>
            </a:r>
            <a:r>
              <a:rPr lang="hu-HU" dirty="0" err="1"/>
              <a:t>konst</a:t>
            </a:r>
            <a:r>
              <a:rPr lang="hu-HU" dirty="0"/>
              <a:t>.</a:t>
            </a:r>
          </a:p>
          <a:p>
            <a:r>
              <a:rPr lang="hu-HU" dirty="0" smtClean="0"/>
              <a:t>                </a:t>
            </a:r>
            <a:r>
              <a:rPr lang="hu-HU" dirty="0" err="1" smtClean="0"/>
              <a:t>E</a:t>
            </a:r>
            <a:r>
              <a:rPr lang="hu-HU" baseline="-25000" dirty="0" err="1" smtClean="0"/>
              <a:t>pot</a:t>
            </a:r>
            <a:r>
              <a:rPr lang="hu-HU" dirty="0" smtClean="0"/>
              <a:t> </a:t>
            </a:r>
            <a:r>
              <a:rPr lang="hu-HU" dirty="0"/>
              <a:t>= </a:t>
            </a:r>
            <a:r>
              <a:rPr lang="hu-HU" dirty="0" err="1"/>
              <a:t>mgz</a:t>
            </a:r>
            <a:r>
              <a:rPr lang="hu-HU" dirty="0"/>
              <a:t>, </a:t>
            </a:r>
            <a:endParaRPr lang="hu-HU" dirty="0" smtClean="0"/>
          </a:p>
          <a:p>
            <a:r>
              <a:rPr lang="hu-HU" dirty="0" smtClean="0"/>
              <a:t>                a </a:t>
            </a:r>
            <a:r>
              <a:rPr lang="hu-HU" dirty="0"/>
              <a:t>forgási kinetikus energia   </a:t>
            </a:r>
            <a:r>
              <a:rPr lang="hu-HU" dirty="0" err="1"/>
              <a:t>E</a:t>
            </a:r>
            <a:r>
              <a:rPr lang="hu-HU" baseline="-25000" dirty="0" err="1"/>
              <a:t>kin</a:t>
            </a:r>
            <a:r>
              <a:rPr lang="hu-HU" baseline="-25000" dirty="0"/>
              <a:t>,</a:t>
            </a:r>
            <a:r>
              <a:rPr lang="hu-HU" baseline="-25000" dirty="0" err="1"/>
              <a:t>forg</a:t>
            </a:r>
            <a:r>
              <a:rPr lang="hu-HU" dirty="0"/>
              <a:t> = ½</a:t>
            </a:r>
            <a:r>
              <a:rPr lang="hu-HU" dirty="0">
                <a:sym typeface="Symbol"/>
              </a:rPr>
              <a:t></a:t>
            </a:r>
            <a:r>
              <a:rPr lang="hu-HU" baseline="30000" dirty="0"/>
              <a:t>2</a:t>
            </a:r>
            <a:r>
              <a:rPr lang="hu-HU" dirty="0"/>
              <a:t>, </a:t>
            </a:r>
            <a:endParaRPr lang="hu-HU" dirty="0" smtClean="0"/>
          </a:p>
          <a:p>
            <a:r>
              <a:rPr lang="hu-HU" dirty="0" smtClean="0"/>
              <a:t>tehát</a:t>
            </a:r>
            <a:endParaRPr lang="hu-HU" dirty="0"/>
          </a:p>
          <a:p>
            <a:r>
              <a:rPr lang="hu-HU" dirty="0" smtClean="0"/>
              <a:t>  </a:t>
            </a:r>
            <a:r>
              <a:rPr lang="hu-HU" dirty="0" err="1" smtClean="0"/>
              <a:t>E</a:t>
            </a:r>
            <a:r>
              <a:rPr lang="hu-HU" baseline="-25000" dirty="0" err="1" smtClean="0"/>
              <a:t>mech</a:t>
            </a:r>
            <a:r>
              <a:rPr lang="hu-HU" dirty="0" smtClean="0"/>
              <a:t> </a:t>
            </a:r>
            <a:r>
              <a:rPr lang="hu-HU" dirty="0"/>
              <a:t>= </a:t>
            </a:r>
            <a:r>
              <a:rPr lang="hu-HU" dirty="0" err="1"/>
              <a:t>mgz</a:t>
            </a:r>
            <a:r>
              <a:rPr lang="hu-HU" dirty="0"/>
              <a:t> + ½</a:t>
            </a:r>
            <a:r>
              <a:rPr lang="hu-HU" dirty="0">
                <a:sym typeface="Symbol"/>
              </a:rPr>
              <a:t></a:t>
            </a:r>
            <a:r>
              <a:rPr lang="hu-HU" baseline="30000" dirty="0"/>
              <a:t>2</a:t>
            </a:r>
            <a:r>
              <a:rPr lang="hu-HU" dirty="0"/>
              <a:t> = </a:t>
            </a:r>
            <a:r>
              <a:rPr lang="hu-HU" dirty="0" err="1"/>
              <a:t>konst</a:t>
            </a:r>
            <a:r>
              <a:rPr lang="hu-HU" dirty="0" smtClean="0"/>
              <a:t>.</a:t>
            </a:r>
            <a:endParaRPr lang="hu-HU" dirty="0"/>
          </a:p>
        </p:txBody>
      </p:sp>
      <p:grpSp>
        <p:nvGrpSpPr>
          <p:cNvPr id="5" name="Vászon 55"/>
          <p:cNvGrpSpPr/>
          <p:nvPr/>
        </p:nvGrpSpPr>
        <p:grpSpPr>
          <a:xfrm>
            <a:off x="6012160" y="404664"/>
            <a:ext cx="2702595" cy="2380868"/>
            <a:chOff x="0" y="0"/>
            <a:chExt cx="2430780" cy="2093595"/>
          </a:xfrm>
        </p:grpSpPr>
        <p:sp>
          <p:nvSpPr>
            <p:cNvPr id="6" name="Téglalap 5"/>
            <p:cNvSpPr/>
            <p:nvPr/>
          </p:nvSpPr>
          <p:spPr>
            <a:xfrm>
              <a:off x="0" y="0"/>
              <a:ext cx="2430780" cy="2093595"/>
            </a:xfrm>
            <a:prstGeom prst="rect">
              <a:avLst/>
            </a:prstGeom>
            <a:noFill/>
          </p:spPr>
        </p:sp>
        <p:sp>
          <p:nvSpPr>
            <p:cNvPr id="8" name="Text Box 3083"/>
            <p:cNvSpPr txBox="1">
              <a:spLocks noChangeArrowheads="1"/>
            </p:cNvSpPr>
            <p:nvPr/>
          </p:nvSpPr>
          <p:spPr bwMode="auto">
            <a:xfrm>
              <a:off x="1055120" y="735317"/>
              <a:ext cx="413385" cy="2368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2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9" name="Text Box 3073"/>
            <p:cNvSpPr txBox="1">
              <a:spLocks noChangeArrowheads="1"/>
            </p:cNvSpPr>
            <p:nvPr/>
          </p:nvSpPr>
          <p:spPr bwMode="auto">
            <a:xfrm>
              <a:off x="1438083" y="731986"/>
              <a:ext cx="413385" cy="2374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3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0" name="Text Box 3069"/>
            <p:cNvSpPr txBox="1">
              <a:spLocks noChangeArrowheads="1"/>
            </p:cNvSpPr>
            <p:nvPr/>
          </p:nvSpPr>
          <p:spPr bwMode="auto">
            <a:xfrm>
              <a:off x="1456055" y="407138"/>
              <a:ext cx="347980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2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1" name="Text Box 3067"/>
            <p:cNvSpPr txBox="1">
              <a:spLocks noChangeArrowheads="1"/>
            </p:cNvSpPr>
            <p:nvPr/>
          </p:nvSpPr>
          <p:spPr bwMode="auto">
            <a:xfrm>
              <a:off x="1040500" y="414864"/>
              <a:ext cx="348615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3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2" name="Text Box 3068"/>
            <p:cNvSpPr txBox="1">
              <a:spLocks noChangeArrowheads="1"/>
            </p:cNvSpPr>
            <p:nvPr/>
          </p:nvSpPr>
          <p:spPr bwMode="auto">
            <a:xfrm>
              <a:off x="1811163" y="404687"/>
              <a:ext cx="347980" cy="23558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1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3" name="Text Box 3070"/>
            <p:cNvSpPr txBox="1">
              <a:spLocks noChangeArrowheads="1"/>
            </p:cNvSpPr>
            <p:nvPr/>
          </p:nvSpPr>
          <p:spPr bwMode="auto">
            <a:xfrm>
              <a:off x="637846" y="404342"/>
              <a:ext cx="347345" cy="23558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4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4" name="Text Box 3072"/>
            <p:cNvSpPr txBox="1">
              <a:spLocks noChangeArrowheads="1"/>
            </p:cNvSpPr>
            <p:nvPr/>
          </p:nvSpPr>
          <p:spPr bwMode="auto">
            <a:xfrm>
              <a:off x="259063" y="429459"/>
              <a:ext cx="295275" cy="29329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 dirty="0">
                  <a:solidFill>
                    <a:srgbClr val="E36C0A"/>
                  </a:solidFill>
                  <a:effectLst/>
                  <a:latin typeface="Calibri"/>
                  <a:ea typeface="Times New Roman"/>
                  <a:cs typeface="Calibri"/>
                </a:rPr>
                <a:t>y</a:t>
              </a:r>
              <a:r>
                <a:rPr lang="hu-HU" sz="1100" baseline="-25000" dirty="0">
                  <a:solidFill>
                    <a:srgbClr val="E36C0A"/>
                  </a:solidFill>
                  <a:effectLst/>
                  <a:latin typeface="Calibri"/>
                  <a:ea typeface="Times New Roman"/>
                  <a:cs typeface="Calibri"/>
                </a:rPr>
                <a:t>1</a:t>
              </a:r>
              <a:endParaRPr lang="hu-HU" sz="1100" dirty="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5" name="Text Box 3073"/>
            <p:cNvSpPr txBox="1">
              <a:spLocks noChangeArrowheads="1"/>
            </p:cNvSpPr>
            <p:nvPr/>
          </p:nvSpPr>
          <p:spPr bwMode="auto">
            <a:xfrm>
              <a:off x="1819704" y="736390"/>
              <a:ext cx="413385" cy="2374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4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6" name="Text Box 3075"/>
            <p:cNvSpPr txBox="1">
              <a:spLocks noChangeArrowheads="1"/>
            </p:cNvSpPr>
            <p:nvPr/>
          </p:nvSpPr>
          <p:spPr bwMode="auto">
            <a:xfrm>
              <a:off x="265430" y="715903"/>
              <a:ext cx="216535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0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grpSp>
          <p:nvGrpSpPr>
            <p:cNvPr id="17" name="Csoportba foglalás 16"/>
            <p:cNvGrpSpPr/>
            <p:nvPr/>
          </p:nvGrpSpPr>
          <p:grpSpPr>
            <a:xfrm>
              <a:off x="291955" y="647427"/>
              <a:ext cx="1908000" cy="132553"/>
              <a:chOff x="291955" y="360987"/>
              <a:chExt cx="1908000" cy="132553"/>
            </a:xfrm>
          </p:grpSpPr>
          <p:cxnSp>
            <p:nvCxnSpPr>
              <p:cNvPr id="39" name="AutoShape 3062"/>
              <p:cNvCxnSpPr>
                <a:cxnSpLocks noChangeShapeType="1"/>
              </p:cNvCxnSpPr>
              <p:nvPr/>
            </p:nvCxnSpPr>
            <p:spPr bwMode="auto">
              <a:xfrm flipV="1">
                <a:off x="291955" y="428828"/>
                <a:ext cx="190800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AutoShape 3084"/>
              <p:cNvCxnSpPr>
                <a:cxnSpLocks noChangeShapeType="1"/>
              </p:cNvCxnSpPr>
              <p:nvPr/>
            </p:nvCxnSpPr>
            <p:spPr bwMode="auto">
              <a:xfrm>
                <a:off x="370205" y="429463"/>
                <a:ext cx="1597660" cy="635"/>
              </a:xfrm>
              <a:prstGeom prst="straightConnector1">
                <a:avLst/>
              </a:prstGeom>
              <a:ln w="254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Oval 3065"/>
              <p:cNvSpPr>
                <a:spLocks noChangeArrowheads="1"/>
              </p:cNvSpPr>
              <p:nvPr/>
            </p:nvSpPr>
            <p:spPr bwMode="auto">
              <a:xfrm>
                <a:off x="1898015" y="360987"/>
                <a:ext cx="125730" cy="125730"/>
              </a:xfrm>
              <a:prstGeom prst="ellipse">
                <a:avLst/>
              </a:prstGeom>
              <a:ln>
                <a:noFill/>
              </a:ln>
              <a:effectLst/>
              <a:extLst/>
            </p:spPr>
            <p:style>
              <a:lnRef idx="0">
                <a:scrgbClr r="0" g="0" b="0"/>
              </a:lnRef>
              <a:fillRef idx="1003">
                <a:schemeClr val="dk2"/>
              </a:fillRef>
              <a:effectRef idx="0">
                <a:scrgbClr r="0" g="0" b="0"/>
              </a:effectRef>
              <a:fontRef idx="major"/>
            </p:style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2" name="Oval 3066"/>
              <p:cNvSpPr>
                <a:spLocks noChangeArrowheads="1"/>
              </p:cNvSpPr>
              <p:nvPr/>
            </p:nvSpPr>
            <p:spPr bwMode="auto">
              <a:xfrm>
                <a:off x="1523365" y="363423"/>
                <a:ext cx="126365" cy="125730"/>
              </a:xfrm>
              <a:prstGeom prst="ellipse">
                <a:avLst/>
              </a:prstGeom>
              <a:ln>
                <a:noFill/>
              </a:ln>
              <a:effectLst/>
              <a:extLst/>
            </p:spPr>
            <p:style>
              <a:lnRef idx="0">
                <a:scrgbClr r="0" g="0" b="0"/>
              </a:lnRef>
              <a:fillRef idx="1003">
                <a:schemeClr val="dk2"/>
              </a:fillRef>
              <a:effectRef idx="0">
                <a:scrgbClr r="0" g="0" b="0"/>
              </a:effectRef>
              <a:fontRef idx="major"/>
            </p:style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3" name="Oval 3080"/>
              <p:cNvSpPr>
                <a:spLocks noChangeArrowheads="1"/>
              </p:cNvSpPr>
              <p:nvPr/>
            </p:nvSpPr>
            <p:spPr bwMode="auto">
              <a:xfrm>
                <a:off x="737870" y="365328"/>
                <a:ext cx="126365" cy="126365"/>
              </a:xfrm>
              <a:prstGeom prst="ellipse">
                <a:avLst/>
              </a:prstGeom>
              <a:ln>
                <a:noFill/>
              </a:ln>
              <a:effectLst/>
              <a:extLst/>
            </p:spPr>
            <p:style>
              <a:lnRef idx="0">
                <a:scrgbClr r="0" g="0" b="0"/>
              </a:lnRef>
              <a:fillRef idx="1003">
                <a:schemeClr val="dk2"/>
              </a:fillRef>
              <a:effectRef idx="0">
                <a:scrgbClr r="0" g="0" b="0"/>
              </a:effectRef>
              <a:fontRef idx="major"/>
            </p:style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4" name="Oval 3081"/>
              <p:cNvSpPr>
                <a:spLocks noChangeArrowheads="1"/>
              </p:cNvSpPr>
              <p:nvPr/>
            </p:nvSpPr>
            <p:spPr bwMode="auto">
              <a:xfrm>
                <a:off x="1109667" y="367810"/>
                <a:ext cx="125095" cy="125730"/>
              </a:xfrm>
              <a:prstGeom prst="ellipse">
                <a:avLst/>
              </a:prstGeom>
              <a:ln>
                <a:noFill/>
              </a:ln>
              <a:effectLst/>
              <a:extLst/>
            </p:spPr>
            <p:style>
              <a:lnRef idx="0">
                <a:scrgbClr r="0" g="0" b="0"/>
              </a:lnRef>
              <a:fillRef idx="1003">
                <a:schemeClr val="dk2"/>
              </a:fillRef>
              <a:effectRef idx="0">
                <a:scrgbClr r="0" g="0" b="0"/>
              </a:effectRef>
              <a:fontRef idx="major"/>
            </p:style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hu-HU"/>
              </a:p>
            </p:txBody>
          </p:sp>
        </p:grpSp>
        <p:sp>
          <p:nvSpPr>
            <p:cNvPr id="18" name="Text Box 3082"/>
            <p:cNvSpPr txBox="1">
              <a:spLocks noChangeArrowheads="1"/>
            </p:cNvSpPr>
            <p:nvPr/>
          </p:nvSpPr>
          <p:spPr bwMode="auto">
            <a:xfrm>
              <a:off x="658495" y="709448"/>
              <a:ext cx="413385" cy="2368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1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9" name="Text Box 3072"/>
            <p:cNvSpPr txBox="1">
              <a:spLocks noChangeArrowheads="1"/>
            </p:cNvSpPr>
            <p:nvPr/>
          </p:nvSpPr>
          <p:spPr bwMode="auto">
            <a:xfrm>
              <a:off x="2182520" y="601120"/>
              <a:ext cx="158978" cy="21916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x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0" name="Oval 3081"/>
            <p:cNvSpPr>
              <a:spLocks noChangeArrowheads="1"/>
            </p:cNvSpPr>
            <p:nvPr/>
          </p:nvSpPr>
          <p:spPr bwMode="auto">
            <a:xfrm>
              <a:off x="360367" y="678113"/>
              <a:ext cx="72000" cy="720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grpSp>
          <p:nvGrpSpPr>
            <p:cNvPr id="21" name="Csoportba foglalás 20"/>
            <p:cNvGrpSpPr/>
            <p:nvPr/>
          </p:nvGrpSpPr>
          <p:grpSpPr>
            <a:xfrm rot="1800000">
              <a:off x="205476" y="1096252"/>
              <a:ext cx="1908000" cy="132553"/>
              <a:chOff x="0" y="0"/>
              <a:chExt cx="1908000" cy="132553"/>
            </a:xfrm>
          </p:grpSpPr>
          <p:cxnSp>
            <p:nvCxnSpPr>
              <p:cNvPr id="33" name="AutoShape 3062"/>
              <p:cNvCxnSpPr>
                <a:cxnSpLocks noChangeShapeType="1"/>
              </p:cNvCxnSpPr>
              <p:nvPr/>
            </p:nvCxnSpPr>
            <p:spPr bwMode="auto">
              <a:xfrm flipV="1">
                <a:off x="0" y="67841"/>
                <a:ext cx="190800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AutoShape 3084"/>
              <p:cNvCxnSpPr>
                <a:cxnSpLocks noChangeShapeType="1"/>
              </p:cNvCxnSpPr>
              <p:nvPr/>
            </p:nvCxnSpPr>
            <p:spPr bwMode="auto">
              <a:xfrm>
                <a:off x="78250" y="68476"/>
                <a:ext cx="1597660" cy="635"/>
              </a:xfrm>
              <a:prstGeom prst="straightConnector1">
                <a:avLst/>
              </a:prstGeom>
              <a:ln w="254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Oval 3065"/>
              <p:cNvSpPr>
                <a:spLocks noChangeArrowheads="1"/>
              </p:cNvSpPr>
              <p:nvPr/>
            </p:nvSpPr>
            <p:spPr bwMode="auto">
              <a:xfrm>
                <a:off x="1606060" y="0"/>
                <a:ext cx="125730" cy="125730"/>
              </a:xfrm>
              <a:prstGeom prst="ellipse">
                <a:avLst/>
              </a:prstGeom>
              <a:ln>
                <a:noFill/>
              </a:ln>
              <a:effectLst/>
              <a:extLst/>
            </p:spPr>
            <p:style>
              <a:lnRef idx="0">
                <a:scrgbClr r="0" g="0" b="0"/>
              </a:lnRef>
              <a:fillRef idx="1003">
                <a:schemeClr val="dk2"/>
              </a:fillRef>
              <a:effectRef idx="0">
                <a:scrgbClr r="0" g="0" b="0"/>
              </a:effectRef>
              <a:fontRef idx="major"/>
            </p:style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36" name="Oval 3066"/>
              <p:cNvSpPr>
                <a:spLocks noChangeArrowheads="1"/>
              </p:cNvSpPr>
              <p:nvPr/>
            </p:nvSpPr>
            <p:spPr bwMode="auto">
              <a:xfrm>
                <a:off x="1231410" y="2436"/>
                <a:ext cx="126365" cy="125730"/>
              </a:xfrm>
              <a:prstGeom prst="ellipse">
                <a:avLst/>
              </a:prstGeom>
              <a:ln>
                <a:noFill/>
              </a:ln>
              <a:effectLst/>
              <a:extLst/>
            </p:spPr>
            <p:style>
              <a:lnRef idx="0">
                <a:scrgbClr r="0" g="0" b="0"/>
              </a:lnRef>
              <a:fillRef idx="1003">
                <a:schemeClr val="dk2"/>
              </a:fillRef>
              <a:effectRef idx="0">
                <a:scrgbClr r="0" g="0" b="0"/>
              </a:effectRef>
              <a:fontRef idx="major"/>
            </p:style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37" name="Oval 3080"/>
              <p:cNvSpPr>
                <a:spLocks noChangeArrowheads="1"/>
              </p:cNvSpPr>
              <p:nvPr/>
            </p:nvSpPr>
            <p:spPr bwMode="auto">
              <a:xfrm>
                <a:off x="445915" y="4341"/>
                <a:ext cx="126365" cy="126365"/>
              </a:xfrm>
              <a:prstGeom prst="ellipse">
                <a:avLst/>
              </a:prstGeom>
              <a:ln>
                <a:noFill/>
              </a:ln>
              <a:effectLst/>
              <a:extLst/>
            </p:spPr>
            <p:style>
              <a:lnRef idx="0">
                <a:scrgbClr r="0" g="0" b="0"/>
              </a:lnRef>
              <a:fillRef idx="1003">
                <a:schemeClr val="dk2"/>
              </a:fillRef>
              <a:effectRef idx="0">
                <a:scrgbClr r="0" g="0" b="0"/>
              </a:effectRef>
              <a:fontRef idx="major"/>
            </p:style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38" name="Oval 3081"/>
              <p:cNvSpPr>
                <a:spLocks noChangeArrowheads="1"/>
              </p:cNvSpPr>
              <p:nvPr/>
            </p:nvSpPr>
            <p:spPr bwMode="auto">
              <a:xfrm>
                <a:off x="817712" y="6823"/>
                <a:ext cx="125095" cy="125730"/>
              </a:xfrm>
              <a:prstGeom prst="ellipse">
                <a:avLst/>
              </a:prstGeom>
              <a:ln>
                <a:noFill/>
              </a:ln>
              <a:effectLst/>
              <a:extLst/>
            </p:spPr>
            <p:style>
              <a:lnRef idx="0">
                <a:scrgbClr r="0" g="0" b="0"/>
              </a:lnRef>
              <a:fillRef idx="1003">
                <a:schemeClr val="dk2"/>
              </a:fillRef>
              <a:effectRef idx="0">
                <a:scrgbClr r="0" g="0" b="0"/>
              </a:effectRef>
              <a:fontRef idx="major"/>
            </p:style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hu-HU"/>
              </a:p>
            </p:txBody>
          </p:sp>
        </p:grpSp>
        <p:sp>
          <p:nvSpPr>
            <p:cNvPr id="22" name="Text Box 3072"/>
            <p:cNvSpPr txBox="1">
              <a:spLocks noChangeArrowheads="1"/>
            </p:cNvSpPr>
            <p:nvPr/>
          </p:nvSpPr>
          <p:spPr bwMode="auto">
            <a:xfrm>
              <a:off x="1965989" y="1543548"/>
              <a:ext cx="295275" cy="29329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x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23" name="Egyenes összekötő 22"/>
            <p:cNvCxnSpPr/>
            <p:nvPr/>
          </p:nvCxnSpPr>
          <p:spPr>
            <a:xfrm>
              <a:off x="413177" y="1331074"/>
              <a:ext cx="1008000" cy="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Egyenes összekötő 23"/>
            <p:cNvCxnSpPr/>
            <p:nvPr/>
          </p:nvCxnSpPr>
          <p:spPr>
            <a:xfrm>
              <a:off x="406372" y="235723"/>
              <a:ext cx="0" cy="147600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Egyenes összekötő 24"/>
            <p:cNvCxnSpPr/>
            <p:nvPr/>
          </p:nvCxnSpPr>
          <p:spPr>
            <a:xfrm>
              <a:off x="411155" y="1134224"/>
              <a:ext cx="684000" cy="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Egyenes összekötő 25"/>
            <p:cNvCxnSpPr/>
            <p:nvPr/>
          </p:nvCxnSpPr>
          <p:spPr>
            <a:xfrm>
              <a:off x="408534" y="952167"/>
              <a:ext cx="360000" cy="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Egyenes összekötő 26"/>
            <p:cNvCxnSpPr/>
            <p:nvPr/>
          </p:nvCxnSpPr>
          <p:spPr>
            <a:xfrm>
              <a:off x="403148" y="1524356"/>
              <a:ext cx="1368000" cy="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 Box 3068"/>
            <p:cNvSpPr txBox="1">
              <a:spLocks noChangeArrowheads="1"/>
            </p:cNvSpPr>
            <p:nvPr/>
          </p:nvSpPr>
          <p:spPr bwMode="auto">
            <a:xfrm>
              <a:off x="530500" y="639950"/>
              <a:ext cx="347980" cy="23558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solidFill>
                    <a:srgbClr val="FF0000"/>
                  </a:solidFill>
                  <a:effectLst/>
                  <a:latin typeface="Calibri"/>
                  <a:ea typeface="Times New Roman"/>
                  <a:cs typeface="Calibri"/>
                  <a:sym typeface="Symbol"/>
                </a:rPr>
                <a:t>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</p:grpSp>
      <p:pic>
        <p:nvPicPr>
          <p:cNvPr id="4" name="mecha_gy9_1_2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52536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71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95536" y="548680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/>
              <a:t>e)</a:t>
            </a:r>
            <a:r>
              <a:rPr lang="hu-HU" dirty="0"/>
              <a:t> Adjuk meg a keret szögsebességét a vízszintessel bezárt szög függvényében!</a:t>
            </a:r>
          </a:p>
        </p:txBody>
      </p:sp>
      <p:sp>
        <p:nvSpPr>
          <p:cNvPr id="3" name="Téglalap 2"/>
          <p:cNvSpPr/>
          <p:nvPr/>
        </p:nvSpPr>
        <p:spPr>
          <a:xfrm>
            <a:off x="395536" y="931882"/>
            <a:ext cx="56166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Ha a keret a tengely körül súrlódásmentesen fordul el, akkor a feladat megoldható energia-megmaradással:</a:t>
            </a:r>
          </a:p>
          <a:p>
            <a:r>
              <a:rPr lang="hu-HU" dirty="0" smtClean="0"/>
              <a:t>   </a:t>
            </a:r>
            <a:r>
              <a:rPr lang="hu-HU" dirty="0" err="1" smtClean="0"/>
              <a:t>E</a:t>
            </a:r>
            <a:r>
              <a:rPr lang="hu-HU" baseline="-25000" dirty="0" err="1" smtClean="0"/>
              <a:t>mech</a:t>
            </a:r>
            <a:r>
              <a:rPr lang="hu-HU" dirty="0" smtClean="0"/>
              <a:t> </a:t>
            </a:r>
            <a:r>
              <a:rPr lang="hu-HU" dirty="0"/>
              <a:t>=</a:t>
            </a:r>
            <a:r>
              <a:rPr lang="hu-HU" baseline="-25000" dirty="0"/>
              <a:t> </a:t>
            </a:r>
            <a:r>
              <a:rPr lang="hu-HU" dirty="0" err="1"/>
              <a:t>E</a:t>
            </a:r>
            <a:r>
              <a:rPr lang="hu-HU" baseline="-25000" dirty="0" err="1"/>
              <a:t>pot</a:t>
            </a:r>
            <a:r>
              <a:rPr lang="hu-HU" dirty="0"/>
              <a:t> + </a:t>
            </a:r>
            <a:r>
              <a:rPr lang="hu-HU" dirty="0" err="1"/>
              <a:t>E</a:t>
            </a:r>
            <a:r>
              <a:rPr lang="hu-HU" baseline="-25000" dirty="0" err="1"/>
              <a:t>kin</a:t>
            </a:r>
            <a:r>
              <a:rPr lang="hu-HU" baseline="-25000" dirty="0"/>
              <a:t>,</a:t>
            </a:r>
            <a:r>
              <a:rPr lang="hu-HU" baseline="-25000" dirty="0" err="1"/>
              <a:t>forg</a:t>
            </a:r>
            <a:r>
              <a:rPr lang="hu-HU" dirty="0"/>
              <a:t> = </a:t>
            </a:r>
            <a:r>
              <a:rPr lang="hu-HU" dirty="0" err="1"/>
              <a:t>konst</a:t>
            </a:r>
            <a:r>
              <a:rPr lang="hu-HU" dirty="0"/>
              <a:t>.</a:t>
            </a:r>
          </a:p>
          <a:p>
            <a:r>
              <a:rPr lang="hu-HU" dirty="0" smtClean="0"/>
              <a:t>                </a:t>
            </a:r>
            <a:r>
              <a:rPr lang="hu-HU" dirty="0" err="1" smtClean="0"/>
              <a:t>E</a:t>
            </a:r>
            <a:r>
              <a:rPr lang="hu-HU" baseline="-25000" dirty="0" err="1" smtClean="0"/>
              <a:t>pot</a:t>
            </a:r>
            <a:r>
              <a:rPr lang="hu-HU" dirty="0" smtClean="0"/>
              <a:t> </a:t>
            </a:r>
            <a:r>
              <a:rPr lang="hu-HU" dirty="0"/>
              <a:t>= </a:t>
            </a:r>
            <a:r>
              <a:rPr lang="hu-HU" dirty="0" err="1"/>
              <a:t>mgz</a:t>
            </a:r>
            <a:r>
              <a:rPr lang="hu-HU" dirty="0"/>
              <a:t>, </a:t>
            </a:r>
            <a:endParaRPr lang="hu-HU" dirty="0" smtClean="0"/>
          </a:p>
          <a:p>
            <a:r>
              <a:rPr lang="hu-HU" dirty="0" smtClean="0"/>
              <a:t>                a </a:t>
            </a:r>
            <a:r>
              <a:rPr lang="hu-HU" dirty="0"/>
              <a:t>forgási kinetikus energia   </a:t>
            </a:r>
            <a:r>
              <a:rPr lang="hu-HU" dirty="0" err="1"/>
              <a:t>E</a:t>
            </a:r>
            <a:r>
              <a:rPr lang="hu-HU" baseline="-25000" dirty="0" err="1"/>
              <a:t>kin</a:t>
            </a:r>
            <a:r>
              <a:rPr lang="hu-HU" baseline="-25000" dirty="0"/>
              <a:t>,</a:t>
            </a:r>
            <a:r>
              <a:rPr lang="hu-HU" baseline="-25000" dirty="0" err="1"/>
              <a:t>forg</a:t>
            </a:r>
            <a:r>
              <a:rPr lang="hu-HU" dirty="0"/>
              <a:t> = ½</a:t>
            </a:r>
            <a:r>
              <a:rPr lang="hu-HU" dirty="0">
                <a:sym typeface="Symbol"/>
              </a:rPr>
              <a:t></a:t>
            </a:r>
            <a:r>
              <a:rPr lang="hu-HU" baseline="30000" dirty="0"/>
              <a:t>2</a:t>
            </a:r>
            <a:r>
              <a:rPr lang="hu-HU" dirty="0"/>
              <a:t>, </a:t>
            </a:r>
            <a:endParaRPr lang="hu-HU" dirty="0" smtClean="0"/>
          </a:p>
          <a:p>
            <a:r>
              <a:rPr lang="hu-HU" dirty="0" smtClean="0"/>
              <a:t>tehát</a:t>
            </a:r>
            <a:endParaRPr lang="hu-HU" dirty="0"/>
          </a:p>
          <a:p>
            <a:r>
              <a:rPr lang="hu-HU" dirty="0" smtClean="0"/>
              <a:t>  </a:t>
            </a:r>
            <a:r>
              <a:rPr lang="hu-HU" dirty="0" err="1" smtClean="0"/>
              <a:t>E</a:t>
            </a:r>
            <a:r>
              <a:rPr lang="hu-HU" baseline="-25000" dirty="0" err="1" smtClean="0"/>
              <a:t>mech</a:t>
            </a:r>
            <a:r>
              <a:rPr lang="hu-HU" dirty="0" smtClean="0"/>
              <a:t> </a:t>
            </a:r>
            <a:r>
              <a:rPr lang="hu-HU" dirty="0"/>
              <a:t>= </a:t>
            </a:r>
            <a:r>
              <a:rPr lang="hu-HU" dirty="0" err="1"/>
              <a:t>mgz</a:t>
            </a:r>
            <a:r>
              <a:rPr lang="hu-HU" dirty="0"/>
              <a:t> + ½</a:t>
            </a:r>
            <a:r>
              <a:rPr lang="hu-HU" dirty="0">
                <a:sym typeface="Symbol"/>
              </a:rPr>
              <a:t></a:t>
            </a:r>
            <a:r>
              <a:rPr lang="hu-HU" baseline="30000" dirty="0"/>
              <a:t>2</a:t>
            </a:r>
            <a:r>
              <a:rPr lang="hu-HU" dirty="0"/>
              <a:t> = </a:t>
            </a:r>
            <a:r>
              <a:rPr lang="hu-HU" dirty="0" err="1"/>
              <a:t>konst</a:t>
            </a:r>
            <a:r>
              <a:rPr lang="hu-HU" dirty="0" smtClean="0"/>
              <a:t>.</a:t>
            </a:r>
            <a:endParaRPr lang="hu-HU" dirty="0"/>
          </a:p>
        </p:txBody>
      </p:sp>
      <p:sp>
        <p:nvSpPr>
          <p:cNvPr id="45" name="Téglalap 44"/>
          <p:cNvSpPr/>
          <p:nvPr/>
        </p:nvSpPr>
        <p:spPr>
          <a:xfrm>
            <a:off x="397849" y="2924944"/>
            <a:ext cx="806258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A helyzeti energiát számolhatjuk az egyes tömegpontok helyzeti energiájának összegeként, vagy gyorsabb, ha az össztömeggel és a tömegközéppont koordinátájával számolunk. </a:t>
            </a:r>
          </a:p>
          <a:p>
            <a:r>
              <a:rPr lang="hu-HU" dirty="0" smtClean="0"/>
              <a:t>Pl. az induló helyzet vízszintes síkjának magasságát tekintve a zérus pontnak (</a:t>
            </a:r>
            <a:r>
              <a:rPr lang="hu-HU" dirty="0" err="1" smtClean="0"/>
              <a:t>z</a:t>
            </a:r>
            <a:r>
              <a:rPr lang="hu-HU" baseline="-25000" dirty="0" err="1" smtClean="0"/>
              <a:t>s</a:t>
            </a:r>
            <a:r>
              <a:rPr lang="hu-HU" baseline="-25000" dirty="0" smtClean="0"/>
              <a:t>,0 </a:t>
            </a:r>
            <a:r>
              <a:rPr lang="hu-HU" dirty="0" smtClean="0"/>
              <a:t>= </a:t>
            </a:r>
            <a:r>
              <a:rPr lang="hu-HU" dirty="0" err="1" smtClean="0"/>
              <a:t>0</a:t>
            </a:r>
            <a:r>
              <a:rPr lang="hu-HU" dirty="0" smtClean="0"/>
              <a:t>), </a:t>
            </a:r>
            <a:r>
              <a:rPr lang="hu-HU" dirty="0" smtClean="0">
                <a:sym typeface="Symbol"/>
              </a:rPr>
              <a:t></a:t>
            </a:r>
            <a:r>
              <a:rPr lang="hu-HU" dirty="0" smtClean="0"/>
              <a:t> szögelfordulás esetén </a:t>
            </a:r>
            <a:r>
              <a:rPr lang="hu-HU" dirty="0" err="1" smtClean="0"/>
              <a:t>z</a:t>
            </a:r>
            <a:r>
              <a:rPr lang="hu-HU" baseline="-25000" dirty="0" err="1" smtClean="0"/>
              <a:t>s</a:t>
            </a:r>
            <a:r>
              <a:rPr lang="hu-HU" baseline="-25000" dirty="0" smtClean="0"/>
              <a:t>,</a:t>
            </a:r>
            <a:r>
              <a:rPr lang="hu-HU" baseline="-25000" dirty="0" smtClean="0">
                <a:sym typeface="Symbol"/>
              </a:rPr>
              <a:t></a:t>
            </a:r>
            <a:r>
              <a:rPr lang="hu-HU" dirty="0" smtClean="0"/>
              <a:t> = – </a:t>
            </a:r>
            <a:r>
              <a:rPr lang="hu-HU" dirty="0" err="1" smtClean="0"/>
              <a:t>x</a:t>
            </a:r>
            <a:r>
              <a:rPr lang="hu-HU" baseline="-25000" dirty="0" err="1" smtClean="0"/>
              <a:t>s</a:t>
            </a:r>
            <a:r>
              <a:rPr lang="hu-HU" dirty="0" smtClean="0">
                <a:sym typeface="Symbol"/>
              </a:rPr>
              <a:t></a:t>
            </a:r>
            <a:r>
              <a:rPr lang="hu-HU" dirty="0" smtClean="0"/>
              <a:t>sin</a:t>
            </a:r>
            <a:r>
              <a:rPr lang="hu-HU" dirty="0" smtClean="0">
                <a:sym typeface="Symbol"/>
              </a:rPr>
              <a:t></a:t>
            </a:r>
            <a:endParaRPr lang="hu-HU" dirty="0" smtClean="0"/>
          </a:p>
        </p:txBody>
      </p:sp>
      <p:pic>
        <p:nvPicPr>
          <p:cNvPr id="4" name="mecha_gy9_1_2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30547" y="5517232"/>
            <a:ext cx="609600" cy="609600"/>
          </a:xfrm>
          <a:prstGeom prst="rect">
            <a:avLst/>
          </a:prstGeom>
        </p:spPr>
      </p:pic>
      <p:grpSp>
        <p:nvGrpSpPr>
          <p:cNvPr id="46" name="Vászon 55"/>
          <p:cNvGrpSpPr/>
          <p:nvPr/>
        </p:nvGrpSpPr>
        <p:grpSpPr>
          <a:xfrm>
            <a:off x="6173668" y="655243"/>
            <a:ext cx="2430780" cy="2093595"/>
            <a:chOff x="0" y="0"/>
            <a:chExt cx="2430780" cy="2093595"/>
          </a:xfrm>
        </p:grpSpPr>
        <p:sp>
          <p:nvSpPr>
            <p:cNvPr id="47" name="Téglalap 46"/>
            <p:cNvSpPr/>
            <p:nvPr/>
          </p:nvSpPr>
          <p:spPr>
            <a:xfrm>
              <a:off x="0" y="0"/>
              <a:ext cx="2430780" cy="2093595"/>
            </a:xfrm>
            <a:prstGeom prst="rect">
              <a:avLst/>
            </a:prstGeom>
            <a:noFill/>
          </p:spPr>
        </p:sp>
        <p:sp>
          <p:nvSpPr>
            <p:cNvPr id="48" name="Text Box 3068"/>
            <p:cNvSpPr txBox="1">
              <a:spLocks noChangeArrowheads="1"/>
            </p:cNvSpPr>
            <p:nvPr/>
          </p:nvSpPr>
          <p:spPr bwMode="auto">
            <a:xfrm>
              <a:off x="90358" y="718734"/>
              <a:ext cx="396750" cy="44789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vert270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solidFill>
                    <a:srgbClr val="FF0000"/>
                  </a:solidFill>
                  <a:effectLst/>
                  <a:latin typeface="Calibri"/>
                  <a:ea typeface="Times New Roman"/>
                  <a:cs typeface="Calibri"/>
                </a:rPr>
                <a:t>x</a:t>
              </a:r>
              <a:r>
                <a:rPr lang="hu-HU" sz="1100" baseline="-25000">
                  <a:solidFill>
                    <a:srgbClr val="FF0000"/>
                  </a:solidFill>
                  <a:effectLst/>
                  <a:latin typeface="Calibri"/>
                  <a:ea typeface="Times New Roman"/>
                  <a:cs typeface="Calibri"/>
                </a:rPr>
                <a:t>s</a:t>
              </a:r>
              <a:r>
                <a:rPr lang="hu-HU" sz="1100">
                  <a:solidFill>
                    <a:srgbClr val="FF0000"/>
                  </a:solidFill>
                  <a:effectLst/>
                  <a:latin typeface="Calibri"/>
                  <a:ea typeface="Times New Roman"/>
                  <a:cs typeface="Calibri"/>
                </a:rPr>
                <a:t> sin</a:t>
              </a:r>
              <a:r>
                <a:rPr lang="hu-HU" sz="1100">
                  <a:solidFill>
                    <a:srgbClr val="FF0000"/>
                  </a:solidFill>
                  <a:effectLst/>
                  <a:latin typeface="Calibri"/>
                  <a:ea typeface="Times New Roman"/>
                  <a:cs typeface="Calibri"/>
                  <a:sym typeface="Symbol"/>
                </a:rPr>
                <a:t>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49" name="Text Box 3083"/>
            <p:cNvSpPr txBox="1">
              <a:spLocks noChangeArrowheads="1"/>
            </p:cNvSpPr>
            <p:nvPr/>
          </p:nvSpPr>
          <p:spPr bwMode="auto">
            <a:xfrm>
              <a:off x="1055120" y="735317"/>
              <a:ext cx="413385" cy="2368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2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0" name="Text Box 3073"/>
            <p:cNvSpPr txBox="1">
              <a:spLocks noChangeArrowheads="1"/>
            </p:cNvSpPr>
            <p:nvPr/>
          </p:nvSpPr>
          <p:spPr bwMode="auto">
            <a:xfrm>
              <a:off x="1438083" y="731986"/>
              <a:ext cx="413385" cy="2374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3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1" name="Text Box 3069"/>
            <p:cNvSpPr txBox="1">
              <a:spLocks noChangeArrowheads="1"/>
            </p:cNvSpPr>
            <p:nvPr/>
          </p:nvSpPr>
          <p:spPr bwMode="auto">
            <a:xfrm>
              <a:off x="1456055" y="407138"/>
              <a:ext cx="347980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2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2" name="Text Box 3067"/>
            <p:cNvSpPr txBox="1">
              <a:spLocks noChangeArrowheads="1"/>
            </p:cNvSpPr>
            <p:nvPr/>
          </p:nvSpPr>
          <p:spPr bwMode="auto">
            <a:xfrm>
              <a:off x="1040500" y="414864"/>
              <a:ext cx="348615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3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3" name="Text Box 3068"/>
            <p:cNvSpPr txBox="1">
              <a:spLocks noChangeArrowheads="1"/>
            </p:cNvSpPr>
            <p:nvPr/>
          </p:nvSpPr>
          <p:spPr bwMode="auto">
            <a:xfrm>
              <a:off x="1811163" y="404687"/>
              <a:ext cx="347980" cy="23558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1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4" name="Text Box 3070"/>
            <p:cNvSpPr txBox="1">
              <a:spLocks noChangeArrowheads="1"/>
            </p:cNvSpPr>
            <p:nvPr/>
          </p:nvSpPr>
          <p:spPr bwMode="auto">
            <a:xfrm>
              <a:off x="637846" y="404342"/>
              <a:ext cx="347345" cy="23558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4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5" name="Text Box 3072"/>
            <p:cNvSpPr txBox="1">
              <a:spLocks noChangeArrowheads="1"/>
            </p:cNvSpPr>
            <p:nvPr/>
          </p:nvSpPr>
          <p:spPr bwMode="auto">
            <a:xfrm>
              <a:off x="286244" y="429459"/>
              <a:ext cx="295275" cy="29329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solidFill>
                    <a:srgbClr val="E36C0A"/>
                  </a:solidFill>
                  <a:effectLst/>
                  <a:latin typeface="Calibri"/>
                  <a:ea typeface="Times New Roman"/>
                  <a:cs typeface="Calibri"/>
                </a:rPr>
                <a:t>y</a:t>
              </a:r>
              <a:r>
                <a:rPr lang="hu-HU" sz="1100" baseline="-25000">
                  <a:solidFill>
                    <a:srgbClr val="E36C0A"/>
                  </a:solidFill>
                  <a:effectLst/>
                  <a:latin typeface="Calibri"/>
                  <a:ea typeface="Times New Roman"/>
                  <a:cs typeface="Calibri"/>
                </a:rPr>
                <a:t>1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6" name="Text Box 3073"/>
            <p:cNvSpPr txBox="1">
              <a:spLocks noChangeArrowheads="1"/>
            </p:cNvSpPr>
            <p:nvPr/>
          </p:nvSpPr>
          <p:spPr bwMode="auto">
            <a:xfrm>
              <a:off x="1819704" y="736390"/>
              <a:ext cx="413385" cy="2374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4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57" name="Text Box 3075"/>
            <p:cNvSpPr txBox="1">
              <a:spLocks noChangeArrowheads="1"/>
            </p:cNvSpPr>
            <p:nvPr/>
          </p:nvSpPr>
          <p:spPr bwMode="auto">
            <a:xfrm>
              <a:off x="265430" y="715903"/>
              <a:ext cx="216535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0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grpSp>
          <p:nvGrpSpPr>
            <p:cNvPr id="58" name="Csoportba foglalás 57"/>
            <p:cNvGrpSpPr/>
            <p:nvPr/>
          </p:nvGrpSpPr>
          <p:grpSpPr>
            <a:xfrm>
              <a:off x="291955" y="647427"/>
              <a:ext cx="1908000" cy="132553"/>
              <a:chOff x="291955" y="360987"/>
              <a:chExt cx="1908000" cy="132553"/>
            </a:xfrm>
          </p:grpSpPr>
          <p:cxnSp>
            <p:nvCxnSpPr>
              <p:cNvPr id="80" name="AutoShape 3062"/>
              <p:cNvCxnSpPr>
                <a:cxnSpLocks noChangeShapeType="1"/>
              </p:cNvCxnSpPr>
              <p:nvPr/>
            </p:nvCxnSpPr>
            <p:spPr bwMode="auto">
              <a:xfrm flipV="1">
                <a:off x="291955" y="428828"/>
                <a:ext cx="190800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1" name="AutoShape 3084"/>
              <p:cNvCxnSpPr>
                <a:cxnSpLocks noChangeShapeType="1"/>
              </p:cNvCxnSpPr>
              <p:nvPr/>
            </p:nvCxnSpPr>
            <p:spPr bwMode="auto">
              <a:xfrm>
                <a:off x="370205" y="429463"/>
                <a:ext cx="1597660" cy="635"/>
              </a:xfrm>
              <a:prstGeom prst="straightConnector1">
                <a:avLst/>
              </a:prstGeom>
              <a:ln w="254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Oval 3065"/>
              <p:cNvSpPr>
                <a:spLocks noChangeArrowheads="1"/>
              </p:cNvSpPr>
              <p:nvPr/>
            </p:nvSpPr>
            <p:spPr bwMode="auto">
              <a:xfrm>
                <a:off x="1898015" y="360987"/>
                <a:ext cx="125730" cy="125730"/>
              </a:xfrm>
              <a:prstGeom prst="ellipse">
                <a:avLst/>
              </a:prstGeom>
              <a:ln>
                <a:noFill/>
              </a:ln>
              <a:effectLst/>
              <a:extLst/>
            </p:spPr>
            <p:style>
              <a:lnRef idx="0">
                <a:scrgbClr r="0" g="0" b="0"/>
              </a:lnRef>
              <a:fillRef idx="1003">
                <a:schemeClr val="dk2"/>
              </a:fillRef>
              <a:effectRef idx="0">
                <a:scrgbClr r="0" g="0" b="0"/>
              </a:effectRef>
              <a:fontRef idx="major"/>
            </p:style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83" name="Oval 3066"/>
              <p:cNvSpPr>
                <a:spLocks noChangeArrowheads="1"/>
              </p:cNvSpPr>
              <p:nvPr/>
            </p:nvSpPr>
            <p:spPr bwMode="auto">
              <a:xfrm>
                <a:off x="1523365" y="363423"/>
                <a:ext cx="126365" cy="125730"/>
              </a:xfrm>
              <a:prstGeom prst="ellipse">
                <a:avLst/>
              </a:prstGeom>
              <a:ln>
                <a:noFill/>
              </a:ln>
              <a:effectLst/>
              <a:extLst/>
            </p:spPr>
            <p:style>
              <a:lnRef idx="0">
                <a:scrgbClr r="0" g="0" b="0"/>
              </a:lnRef>
              <a:fillRef idx="1003">
                <a:schemeClr val="dk2"/>
              </a:fillRef>
              <a:effectRef idx="0">
                <a:scrgbClr r="0" g="0" b="0"/>
              </a:effectRef>
              <a:fontRef idx="major"/>
            </p:style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84" name="Oval 3080"/>
              <p:cNvSpPr>
                <a:spLocks noChangeArrowheads="1"/>
              </p:cNvSpPr>
              <p:nvPr/>
            </p:nvSpPr>
            <p:spPr bwMode="auto">
              <a:xfrm>
                <a:off x="737870" y="365328"/>
                <a:ext cx="126365" cy="126365"/>
              </a:xfrm>
              <a:prstGeom prst="ellipse">
                <a:avLst/>
              </a:prstGeom>
              <a:ln>
                <a:noFill/>
              </a:ln>
              <a:effectLst/>
              <a:extLst/>
            </p:spPr>
            <p:style>
              <a:lnRef idx="0">
                <a:scrgbClr r="0" g="0" b="0"/>
              </a:lnRef>
              <a:fillRef idx="1003">
                <a:schemeClr val="dk2"/>
              </a:fillRef>
              <a:effectRef idx="0">
                <a:scrgbClr r="0" g="0" b="0"/>
              </a:effectRef>
              <a:fontRef idx="major"/>
            </p:style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85" name="Oval 3081"/>
              <p:cNvSpPr>
                <a:spLocks noChangeArrowheads="1"/>
              </p:cNvSpPr>
              <p:nvPr/>
            </p:nvSpPr>
            <p:spPr bwMode="auto">
              <a:xfrm>
                <a:off x="1109667" y="367810"/>
                <a:ext cx="125095" cy="125730"/>
              </a:xfrm>
              <a:prstGeom prst="ellipse">
                <a:avLst/>
              </a:prstGeom>
              <a:ln>
                <a:noFill/>
              </a:ln>
              <a:effectLst/>
              <a:extLst/>
            </p:spPr>
            <p:style>
              <a:lnRef idx="0">
                <a:scrgbClr r="0" g="0" b="0"/>
              </a:lnRef>
              <a:fillRef idx="1003">
                <a:schemeClr val="dk2"/>
              </a:fillRef>
              <a:effectRef idx="0">
                <a:scrgbClr r="0" g="0" b="0"/>
              </a:effectRef>
              <a:fontRef idx="major"/>
            </p:style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hu-HU"/>
              </a:p>
            </p:txBody>
          </p:sp>
        </p:grpSp>
        <p:sp>
          <p:nvSpPr>
            <p:cNvPr id="59" name="Text Box 3082"/>
            <p:cNvSpPr txBox="1">
              <a:spLocks noChangeArrowheads="1"/>
            </p:cNvSpPr>
            <p:nvPr/>
          </p:nvSpPr>
          <p:spPr bwMode="auto">
            <a:xfrm>
              <a:off x="658495" y="709448"/>
              <a:ext cx="413385" cy="2368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1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0" name="Text Box 3072"/>
            <p:cNvSpPr txBox="1">
              <a:spLocks noChangeArrowheads="1"/>
            </p:cNvSpPr>
            <p:nvPr/>
          </p:nvSpPr>
          <p:spPr bwMode="auto">
            <a:xfrm>
              <a:off x="2182520" y="601120"/>
              <a:ext cx="158978" cy="21916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x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61" name="Oval 3081"/>
            <p:cNvSpPr>
              <a:spLocks noChangeArrowheads="1"/>
            </p:cNvSpPr>
            <p:nvPr/>
          </p:nvSpPr>
          <p:spPr bwMode="auto">
            <a:xfrm>
              <a:off x="360367" y="678113"/>
              <a:ext cx="72000" cy="720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grpSp>
          <p:nvGrpSpPr>
            <p:cNvPr id="62" name="Csoportba foglalás 61"/>
            <p:cNvGrpSpPr/>
            <p:nvPr/>
          </p:nvGrpSpPr>
          <p:grpSpPr>
            <a:xfrm rot="1800000">
              <a:off x="205476" y="1096252"/>
              <a:ext cx="1908000" cy="132553"/>
              <a:chOff x="0" y="0"/>
              <a:chExt cx="1908000" cy="132553"/>
            </a:xfrm>
          </p:grpSpPr>
          <p:cxnSp>
            <p:nvCxnSpPr>
              <p:cNvPr id="74" name="AutoShape 3062"/>
              <p:cNvCxnSpPr>
                <a:cxnSpLocks noChangeShapeType="1"/>
              </p:cNvCxnSpPr>
              <p:nvPr/>
            </p:nvCxnSpPr>
            <p:spPr bwMode="auto">
              <a:xfrm flipV="1">
                <a:off x="0" y="67841"/>
                <a:ext cx="190800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5" name="AutoShape 3084"/>
              <p:cNvCxnSpPr>
                <a:cxnSpLocks noChangeShapeType="1"/>
              </p:cNvCxnSpPr>
              <p:nvPr/>
            </p:nvCxnSpPr>
            <p:spPr bwMode="auto">
              <a:xfrm>
                <a:off x="78250" y="68476"/>
                <a:ext cx="1597660" cy="635"/>
              </a:xfrm>
              <a:prstGeom prst="straightConnector1">
                <a:avLst/>
              </a:prstGeom>
              <a:ln w="254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Oval 3065"/>
              <p:cNvSpPr>
                <a:spLocks noChangeArrowheads="1"/>
              </p:cNvSpPr>
              <p:nvPr/>
            </p:nvSpPr>
            <p:spPr bwMode="auto">
              <a:xfrm>
                <a:off x="1606060" y="0"/>
                <a:ext cx="125730" cy="125730"/>
              </a:xfrm>
              <a:prstGeom prst="ellipse">
                <a:avLst/>
              </a:prstGeom>
              <a:ln>
                <a:noFill/>
              </a:ln>
              <a:effectLst/>
              <a:extLst/>
            </p:spPr>
            <p:style>
              <a:lnRef idx="0">
                <a:scrgbClr r="0" g="0" b="0"/>
              </a:lnRef>
              <a:fillRef idx="1003">
                <a:schemeClr val="dk2"/>
              </a:fillRef>
              <a:effectRef idx="0">
                <a:scrgbClr r="0" g="0" b="0"/>
              </a:effectRef>
              <a:fontRef idx="major"/>
            </p:style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77" name="Oval 3066"/>
              <p:cNvSpPr>
                <a:spLocks noChangeArrowheads="1"/>
              </p:cNvSpPr>
              <p:nvPr/>
            </p:nvSpPr>
            <p:spPr bwMode="auto">
              <a:xfrm>
                <a:off x="1231410" y="2436"/>
                <a:ext cx="126365" cy="125730"/>
              </a:xfrm>
              <a:prstGeom prst="ellipse">
                <a:avLst/>
              </a:prstGeom>
              <a:ln>
                <a:noFill/>
              </a:ln>
              <a:effectLst/>
              <a:extLst/>
            </p:spPr>
            <p:style>
              <a:lnRef idx="0">
                <a:scrgbClr r="0" g="0" b="0"/>
              </a:lnRef>
              <a:fillRef idx="1003">
                <a:schemeClr val="dk2"/>
              </a:fillRef>
              <a:effectRef idx="0">
                <a:scrgbClr r="0" g="0" b="0"/>
              </a:effectRef>
              <a:fontRef idx="major"/>
            </p:style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78" name="Oval 3080"/>
              <p:cNvSpPr>
                <a:spLocks noChangeArrowheads="1"/>
              </p:cNvSpPr>
              <p:nvPr/>
            </p:nvSpPr>
            <p:spPr bwMode="auto">
              <a:xfrm>
                <a:off x="445915" y="4341"/>
                <a:ext cx="126365" cy="126365"/>
              </a:xfrm>
              <a:prstGeom prst="ellipse">
                <a:avLst/>
              </a:prstGeom>
              <a:ln>
                <a:noFill/>
              </a:ln>
              <a:effectLst/>
              <a:extLst/>
            </p:spPr>
            <p:style>
              <a:lnRef idx="0">
                <a:scrgbClr r="0" g="0" b="0"/>
              </a:lnRef>
              <a:fillRef idx="1003">
                <a:schemeClr val="dk2"/>
              </a:fillRef>
              <a:effectRef idx="0">
                <a:scrgbClr r="0" g="0" b="0"/>
              </a:effectRef>
              <a:fontRef idx="major"/>
            </p:style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79" name="Oval 3081"/>
              <p:cNvSpPr>
                <a:spLocks noChangeArrowheads="1"/>
              </p:cNvSpPr>
              <p:nvPr/>
            </p:nvSpPr>
            <p:spPr bwMode="auto">
              <a:xfrm>
                <a:off x="817712" y="6823"/>
                <a:ext cx="125095" cy="125730"/>
              </a:xfrm>
              <a:prstGeom prst="ellipse">
                <a:avLst/>
              </a:prstGeom>
              <a:ln>
                <a:noFill/>
              </a:ln>
              <a:effectLst/>
              <a:extLst/>
            </p:spPr>
            <p:style>
              <a:lnRef idx="0">
                <a:scrgbClr r="0" g="0" b="0"/>
              </a:lnRef>
              <a:fillRef idx="1003">
                <a:schemeClr val="dk2"/>
              </a:fillRef>
              <a:effectRef idx="0">
                <a:scrgbClr r="0" g="0" b="0"/>
              </a:effectRef>
              <a:fontRef idx="major"/>
            </p:style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hu-HU"/>
              </a:p>
            </p:txBody>
          </p:sp>
        </p:grpSp>
        <p:sp>
          <p:nvSpPr>
            <p:cNvPr id="63" name="Text Box 3072"/>
            <p:cNvSpPr txBox="1">
              <a:spLocks noChangeArrowheads="1"/>
            </p:cNvSpPr>
            <p:nvPr/>
          </p:nvSpPr>
          <p:spPr bwMode="auto">
            <a:xfrm>
              <a:off x="1965989" y="1543548"/>
              <a:ext cx="295275" cy="29329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x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65" name="Egyenes összekötő 64"/>
            <p:cNvCxnSpPr/>
            <p:nvPr/>
          </p:nvCxnSpPr>
          <p:spPr>
            <a:xfrm>
              <a:off x="406372" y="235723"/>
              <a:ext cx="0" cy="147600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Egyenes összekötő 65"/>
            <p:cNvCxnSpPr/>
            <p:nvPr/>
          </p:nvCxnSpPr>
          <p:spPr>
            <a:xfrm>
              <a:off x="411155" y="1134224"/>
              <a:ext cx="684000" cy="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9" name="Text Box 3068"/>
            <p:cNvSpPr txBox="1">
              <a:spLocks noChangeArrowheads="1"/>
            </p:cNvSpPr>
            <p:nvPr/>
          </p:nvSpPr>
          <p:spPr bwMode="auto">
            <a:xfrm>
              <a:off x="738906" y="925729"/>
              <a:ext cx="347980" cy="23558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solidFill>
                    <a:srgbClr val="FF0000"/>
                  </a:solidFill>
                  <a:effectLst/>
                  <a:latin typeface="Calibri"/>
                  <a:ea typeface="Times New Roman"/>
                  <a:cs typeface="Calibri"/>
                  <a:sym typeface="Symbol"/>
                </a:rPr>
                <a:t>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70" name="Text Box 3068"/>
            <p:cNvSpPr txBox="1">
              <a:spLocks noChangeArrowheads="1"/>
            </p:cNvSpPr>
            <p:nvPr/>
          </p:nvSpPr>
          <p:spPr bwMode="auto">
            <a:xfrm>
              <a:off x="530500" y="639950"/>
              <a:ext cx="347980" cy="23558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solidFill>
                    <a:srgbClr val="FF0000"/>
                  </a:solidFill>
                  <a:effectLst/>
                  <a:latin typeface="Calibri"/>
                  <a:ea typeface="Times New Roman"/>
                  <a:cs typeface="Calibri"/>
                  <a:sym typeface="Symbol"/>
                </a:rPr>
                <a:t>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71" name="Egyenes összekötő 70"/>
            <p:cNvCxnSpPr/>
            <p:nvPr/>
          </p:nvCxnSpPr>
          <p:spPr>
            <a:xfrm>
              <a:off x="400477" y="730882"/>
              <a:ext cx="0" cy="39600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2" name="Egyenes összekötő 71"/>
            <p:cNvCxnSpPr/>
            <p:nvPr/>
          </p:nvCxnSpPr>
          <p:spPr>
            <a:xfrm>
              <a:off x="425344" y="745445"/>
              <a:ext cx="648000" cy="360000"/>
            </a:xfrm>
            <a:prstGeom prst="line">
              <a:avLst/>
            </a:prstGeom>
            <a:effectLst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73" name="Text Box 3068"/>
            <p:cNvSpPr txBox="1">
              <a:spLocks noChangeArrowheads="1"/>
            </p:cNvSpPr>
            <p:nvPr/>
          </p:nvSpPr>
          <p:spPr bwMode="auto">
            <a:xfrm>
              <a:off x="1019083" y="851624"/>
              <a:ext cx="347980" cy="23558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solidFill>
                    <a:srgbClr val="E36C0A"/>
                  </a:solidFill>
                  <a:effectLst/>
                  <a:latin typeface="Calibri"/>
                  <a:ea typeface="Times New Roman"/>
                  <a:cs typeface="Calibri"/>
                </a:rPr>
                <a:t>x</a:t>
              </a:r>
              <a:r>
                <a:rPr lang="hu-HU" sz="1100" baseline="-25000">
                  <a:solidFill>
                    <a:srgbClr val="E36C0A"/>
                  </a:solidFill>
                  <a:effectLst/>
                  <a:latin typeface="Calibri"/>
                  <a:ea typeface="Times New Roman"/>
                  <a:cs typeface="Calibri"/>
                </a:rPr>
                <a:t>s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447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95536" y="548680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/>
              <a:t>e)</a:t>
            </a:r>
            <a:r>
              <a:rPr lang="hu-HU" dirty="0"/>
              <a:t> Adjuk meg a keret szögsebességét a vízszintessel bezárt szög függvényében!</a:t>
            </a:r>
          </a:p>
        </p:txBody>
      </p:sp>
      <p:sp>
        <p:nvSpPr>
          <p:cNvPr id="3" name="Téglalap 2"/>
          <p:cNvSpPr/>
          <p:nvPr/>
        </p:nvSpPr>
        <p:spPr>
          <a:xfrm>
            <a:off x="395536" y="931882"/>
            <a:ext cx="56166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Ha a keret a tengely körül súrlódásmentesen fordul el, akkor a feladat megoldható energia-megmaradással:</a:t>
            </a:r>
          </a:p>
          <a:p>
            <a:r>
              <a:rPr lang="hu-HU" dirty="0" smtClean="0"/>
              <a:t>   </a:t>
            </a:r>
            <a:r>
              <a:rPr lang="hu-HU" dirty="0" err="1" smtClean="0"/>
              <a:t>E</a:t>
            </a:r>
            <a:r>
              <a:rPr lang="hu-HU" baseline="-25000" dirty="0" err="1" smtClean="0"/>
              <a:t>mech</a:t>
            </a:r>
            <a:r>
              <a:rPr lang="hu-HU" dirty="0" smtClean="0"/>
              <a:t> </a:t>
            </a:r>
            <a:r>
              <a:rPr lang="hu-HU" dirty="0"/>
              <a:t>=</a:t>
            </a:r>
            <a:r>
              <a:rPr lang="hu-HU" baseline="-25000" dirty="0"/>
              <a:t> </a:t>
            </a:r>
            <a:r>
              <a:rPr lang="hu-HU" dirty="0" err="1"/>
              <a:t>E</a:t>
            </a:r>
            <a:r>
              <a:rPr lang="hu-HU" baseline="-25000" dirty="0" err="1"/>
              <a:t>pot</a:t>
            </a:r>
            <a:r>
              <a:rPr lang="hu-HU" dirty="0"/>
              <a:t> + </a:t>
            </a:r>
            <a:r>
              <a:rPr lang="hu-HU" dirty="0" err="1"/>
              <a:t>E</a:t>
            </a:r>
            <a:r>
              <a:rPr lang="hu-HU" baseline="-25000" dirty="0" err="1"/>
              <a:t>kin</a:t>
            </a:r>
            <a:r>
              <a:rPr lang="hu-HU" baseline="-25000" dirty="0"/>
              <a:t>,</a:t>
            </a:r>
            <a:r>
              <a:rPr lang="hu-HU" baseline="-25000" dirty="0" err="1"/>
              <a:t>forg</a:t>
            </a:r>
            <a:r>
              <a:rPr lang="hu-HU" dirty="0"/>
              <a:t> = </a:t>
            </a:r>
            <a:r>
              <a:rPr lang="hu-HU" dirty="0" err="1"/>
              <a:t>konst</a:t>
            </a:r>
            <a:r>
              <a:rPr lang="hu-HU" dirty="0"/>
              <a:t>.</a:t>
            </a:r>
          </a:p>
          <a:p>
            <a:r>
              <a:rPr lang="hu-HU" dirty="0" smtClean="0"/>
              <a:t>                </a:t>
            </a:r>
            <a:r>
              <a:rPr lang="hu-HU" dirty="0" err="1" smtClean="0"/>
              <a:t>E</a:t>
            </a:r>
            <a:r>
              <a:rPr lang="hu-HU" baseline="-25000" dirty="0" err="1" smtClean="0"/>
              <a:t>pot</a:t>
            </a:r>
            <a:r>
              <a:rPr lang="hu-HU" dirty="0" smtClean="0"/>
              <a:t> </a:t>
            </a:r>
            <a:r>
              <a:rPr lang="hu-HU" dirty="0"/>
              <a:t>= </a:t>
            </a:r>
            <a:r>
              <a:rPr lang="hu-HU" dirty="0" err="1"/>
              <a:t>mgz</a:t>
            </a:r>
            <a:r>
              <a:rPr lang="hu-HU" dirty="0"/>
              <a:t>, </a:t>
            </a:r>
            <a:endParaRPr lang="hu-HU" dirty="0" smtClean="0"/>
          </a:p>
          <a:p>
            <a:r>
              <a:rPr lang="hu-HU" dirty="0" smtClean="0"/>
              <a:t>                a </a:t>
            </a:r>
            <a:r>
              <a:rPr lang="hu-HU" dirty="0"/>
              <a:t>forgási kinetikus energia   </a:t>
            </a:r>
            <a:r>
              <a:rPr lang="hu-HU" dirty="0" err="1"/>
              <a:t>E</a:t>
            </a:r>
            <a:r>
              <a:rPr lang="hu-HU" baseline="-25000" dirty="0" err="1"/>
              <a:t>kin</a:t>
            </a:r>
            <a:r>
              <a:rPr lang="hu-HU" baseline="-25000" dirty="0"/>
              <a:t>,</a:t>
            </a:r>
            <a:r>
              <a:rPr lang="hu-HU" baseline="-25000" dirty="0" err="1"/>
              <a:t>forg</a:t>
            </a:r>
            <a:r>
              <a:rPr lang="hu-HU" dirty="0"/>
              <a:t> = ½</a:t>
            </a:r>
            <a:r>
              <a:rPr lang="hu-HU" dirty="0">
                <a:sym typeface="Symbol"/>
              </a:rPr>
              <a:t></a:t>
            </a:r>
            <a:r>
              <a:rPr lang="hu-HU" baseline="30000" dirty="0"/>
              <a:t>2</a:t>
            </a:r>
            <a:r>
              <a:rPr lang="hu-HU" dirty="0"/>
              <a:t>, </a:t>
            </a:r>
            <a:endParaRPr lang="hu-HU" dirty="0" smtClean="0"/>
          </a:p>
          <a:p>
            <a:r>
              <a:rPr lang="hu-HU" dirty="0" smtClean="0"/>
              <a:t>tehát</a:t>
            </a:r>
            <a:endParaRPr lang="hu-HU" dirty="0"/>
          </a:p>
          <a:p>
            <a:r>
              <a:rPr lang="hu-HU" dirty="0" smtClean="0"/>
              <a:t>  </a:t>
            </a:r>
            <a:r>
              <a:rPr lang="hu-HU" dirty="0" err="1" smtClean="0"/>
              <a:t>E</a:t>
            </a:r>
            <a:r>
              <a:rPr lang="hu-HU" baseline="-25000" dirty="0" err="1" smtClean="0"/>
              <a:t>mech</a:t>
            </a:r>
            <a:r>
              <a:rPr lang="hu-HU" dirty="0" smtClean="0"/>
              <a:t> </a:t>
            </a:r>
            <a:r>
              <a:rPr lang="hu-HU" dirty="0"/>
              <a:t>= </a:t>
            </a:r>
            <a:r>
              <a:rPr lang="hu-HU" dirty="0" err="1"/>
              <a:t>mgz</a:t>
            </a:r>
            <a:r>
              <a:rPr lang="hu-HU" dirty="0"/>
              <a:t> + ½</a:t>
            </a:r>
            <a:r>
              <a:rPr lang="hu-HU" dirty="0">
                <a:sym typeface="Symbol"/>
              </a:rPr>
              <a:t></a:t>
            </a:r>
            <a:r>
              <a:rPr lang="hu-HU" baseline="30000" dirty="0"/>
              <a:t>2</a:t>
            </a:r>
            <a:r>
              <a:rPr lang="hu-HU" dirty="0"/>
              <a:t> = </a:t>
            </a:r>
            <a:r>
              <a:rPr lang="hu-HU" dirty="0" err="1"/>
              <a:t>konst</a:t>
            </a:r>
            <a:r>
              <a:rPr lang="hu-HU" dirty="0" smtClean="0"/>
              <a:t>.</a:t>
            </a:r>
            <a:endParaRPr lang="hu-HU" dirty="0"/>
          </a:p>
        </p:txBody>
      </p:sp>
      <p:grpSp>
        <p:nvGrpSpPr>
          <p:cNvPr id="5" name="Vászon 55"/>
          <p:cNvGrpSpPr/>
          <p:nvPr/>
        </p:nvGrpSpPr>
        <p:grpSpPr>
          <a:xfrm>
            <a:off x="6012160" y="404664"/>
            <a:ext cx="2702595" cy="2380868"/>
            <a:chOff x="0" y="0"/>
            <a:chExt cx="2430780" cy="2093595"/>
          </a:xfrm>
        </p:grpSpPr>
        <p:sp>
          <p:nvSpPr>
            <p:cNvPr id="6" name="Téglalap 5"/>
            <p:cNvSpPr/>
            <p:nvPr/>
          </p:nvSpPr>
          <p:spPr>
            <a:xfrm>
              <a:off x="0" y="0"/>
              <a:ext cx="2430780" cy="2093595"/>
            </a:xfrm>
            <a:prstGeom prst="rect">
              <a:avLst/>
            </a:prstGeom>
            <a:noFill/>
          </p:spPr>
        </p:sp>
        <p:sp>
          <p:nvSpPr>
            <p:cNvPr id="8" name="Text Box 3083"/>
            <p:cNvSpPr txBox="1">
              <a:spLocks noChangeArrowheads="1"/>
            </p:cNvSpPr>
            <p:nvPr/>
          </p:nvSpPr>
          <p:spPr bwMode="auto">
            <a:xfrm>
              <a:off x="1055120" y="735317"/>
              <a:ext cx="413385" cy="2368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2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9" name="Text Box 3073"/>
            <p:cNvSpPr txBox="1">
              <a:spLocks noChangeArrowheads="1"/>
            </p:cNvSpPr>
            <p:nvPr/>
          </p:nvSpPr>
          <p:spPr bwMode="auto">
            <a:xfrm>
              <a:off x="1438083" y="731986"/>
              <a:ext cx="413385" cy="2374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3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0" name="Text Box 3069"/>
            <p:cNvSpPr txBox="1">
              <a:spLocks noChangeArrowheads="1"/>
            </p:cNvSpPr>
            <p:nvPr/>
          </p:nvSpPr>
          <p:spPr bwMode="auto">
            <a:xfrm>
              <a:off x="1456055" y="407138"/>
              <a:ext cx="347980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2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1" name="Text Box 3067"/>
            <p:cNvSpPr txBox="1">
              <a:spLocks noChangeArrowheads="1"/>
            </p:cNvSpPr>
            <p:nvPr/>
          </p:nvSpPr>
          <p:spPr bwMode="auto">
            <a:xfrm>
              <a:off x="1040500" y="414864"/>
              <a:ext cx="348615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3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2" name="Text Box 3068"/>
            <p:cNvSpPr txBox="1">
              <a:spLocks noChangeArrowheads="1"/>
            </p:cNvSpPr>
            <p:nvPr/>
          </p:nvSpPr>
          <p:spPr bwMode="auto">
            <a:xfrm>
              <a:off x="1811163" y="404687"/>
              <a:ext cx="347980" cy="23558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1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3" name="Text Box 3070"/>
            <p:cNvSpPr txBox="1">
              <a:spLocks noChangeArrowheads="1"/>
            </p:cNvSpPr>
            <p:nvPr/>
          </p:nvSpPr>
          <p:spPr bwMode="auto">
            <a:xfrm>
              <a:off x="637846" y="404342"/>
              <a:ext cx="347345" cy="23558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4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4" name="Text Box 3072"/>
            <p:cNvSpPr txBox="1">
              <a:spLocks noChangeArrowheads="1"/>
            </p:cNvSpPr>
            <p:nvPr/>
          </p:nvSpPr>
          <p:spPr bwMode="auto">
            <a:xfrm>
              <a:off x="286244" y="429459"/>
              <a:ext cx="295275" cy="29329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solidFill>
                    <a:srgbClr val="E36C0A"/>
                  </a:solidFill>
                  <a:effectLst/>
                  <a:latin typeface="Calibri"/>
                  <a:ea typeface="Times New Roman"/>
                  <a:cs typeface="Calibri"/>
                </a:rPr>
                <a:t>y</a:t>
              </a:r>
              <a:r>
                <a:rPr lang="hu-HU" sz="1100" baseline="-25000">
                  <a:solidFill>
                    <a:srgbClr val="E36C0A"/>
                  </a:solidFill>
                  <a:effectLst/>
                  <a:latin typeface="Calibri"/>
                  <a:ea typeface="Times New Roman"/>
                  <a:cs typeface="Calibri"/>
                </a:rPr>
                <a:t>1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5" name="Text Box 3073"/>
            <p:cNvSpPr txBox="1">
              <a:spLocks noChangeArrowheads="1"/>
            </p:cNvSpPr>
            <p:nvPr/>
          </p:nvSpPr>
          <p:spPr bwMode="auto">
            <a:xfrm>
              <a:off x="1819704" y="736390"/>
              <a:ext cx="413385" cy="2374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4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6" name="Text Box 3075"/>
            <p:cNvSpPr txBox="1">
              <a:spLocks noChangeArrowheads="1"/>
            </p:cNvSpPr>
            <p:nvPr/>
          </p:nvSpPr>
          <p:spPr bwMode="auto">
            <a:xfrm>
              <a:off x="265430" y="715903"/>
              <a:ext cx="216535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0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grpSp>
          <p:nvGrpSpPr>
            <p:cNvPr id="17" name="Csoportba foglalás 16"/>
            <p:cNvGrpSpPr/>
            <p:nvPr/>
          </p:nvGrpSpPr>
          <p:grpSpPr>
            <a:xfrm>
              <a:off x="291955" y="647427"/>
              <a:ext cx="1908000" cy="132553"/>
              <a:chOff x="291955" y="360987"/>
              <a:chExt cx="1908000" cy="132553"/>
            </a:xfrm>
          </p:grpSpPr>
          <p:cxnSp>
            <p:nvCxnSpPr>
              <p:cNvPr id="39" name="AutoShape 3062"/>
              <p:cNvCxnSpPr>
                <a:cxnSpLocks noChangeShapeType="1"/>
              </p:cNvCxnSpPr>
              <p:nvPr/>
            </p:nvCxnSpPr>
            <p:spPr bwMode="auto">
              <a:xfrm flipV="1">
                <a:off x="291955" y="428828"/>
                <a:ext cx="190800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AutoShape 3084"/>
              <p:cNvCxnSpPr>
                <a:cxnSpLocks noChangeShapeType="1"/>
              </p:cNvCxnSpPr>
              <p:nvPr/>
            </p:nvCxnSpPr>
            <p:spPr bwMode="auto">
              <a:xfrm>
                <a:off x="370205" y="429463"/>
                <a:ext cx="1597660" cy="635"/>
              </a:xfrm>
              <a:prstGeom prst="straightConnector1">
                <a:avLst/>
              </a:prstGeom>
              <a:ln w="254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Oval 3065"/>
              <p:cNvSpPr>
                <a:spLocks noChangeArrowheads="1"/>
              </p:cNvSpPr>
              <p:nvPr/>
            </p:nvSpPr>
            <p:spPr bwMode="auto">
              <a:xfrm>
                <a:off x="1898015" y="360987"/>
                <a:ext cx="125730" cy="125730"/>
              </a:xfrm>
              <a:prstGeom prst="ellipse">
                <a:avLst/>
              </a:prstGeom>
              <a:ln>
                <a:noFill/>
              </a:ln>
              <a:effectLst/>
              <a:extLst/>
            </p:spPr>
            <p:style>
              <a:lnRef idx="0">
                <a:scrgbClr r="0" g="0" b="0"/>
              </a:lnRef>
              <a:fillRef idx="1003">
                <a:schemeClr val="dk2"/>
              </a:fillRef>
              <a:effectRef idx="0">
                <a:scrgbClr r="0" g="0" b="0"/>
              </a:effectRef>
              <a:fontRef idx="major"/>
            </p:style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2" name="Oval 3066"/>
              <p:cNvSpPr>
                <a:spLocks noChangeArrowheads="1"/>
              </p:cNvSpPr>
              <p:nvPr/>
            </p:nvSpPr>
            <p:spPr bwMode="auto">
              <a:xfrm>
                <a:off x="1523365" y="363423"/>
                <a:ext cx="126365" cy="125730"/>
              </a:xfrm>
              <a:prstGeom prst="ellipse">
                <a:avLst/>
              </a:prstGeom>
              <a:ln>
                <a:noFill/>
              </a:ln>
              <a:effectLst/>
              <a:extLst/>
            </p:spPr>
            <p:style>
              <a:lnRef idx="0">
                <a:scrgbClr r="0" g="0" b="0"/>
              </a:lnRef>
              <a:fillRef idx="1003">
                <a:schemeClr val="dk2"/>
              </a:fillRef>
              <a:effectRef idx="0">
                <a:scrgbClr r="0" g="0" b="0"/>
              </a:effectRef>
              <a:fontRef idx="major"/>
            </p:style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3" name="Oval 3080"/>
              <p:cNvSpPr>
                <a:spLocks noChangeArrowheads="1"/>
              </p:cNvSpPr>
              <p:nvPr/>
            </p:nvSpPr>
            <p:spPr bwMode="auto">
              <a:xfrm>
                <a:off x="737870" y="365328"/>
                <a:ext cx="126365" cy="126365"/>
              </a:xfrm>
              <a:prstGeom prst="ellipse">
                <a:avLst/>
              </a:prstGeom>
              <a:ln>
                <a:noFill/>
              </a:ln>
              <a:effectLst/>
              <a:extLst/>
            </p:spPr>
            <p:style>
              <a:lnRef idx="0">
                <a:scrgbClr r="0" g="0" b="0"/>
              </a:lnRef>
              <a:fillRef idx="1003">
                <a:schemeClr val="dk2"/>
              </a:fillRef>
              <a:effectRef idx="0">
                <a:scrgbClr r="0" g="0" b="0"/>
              </a:effectRef>
              <a:fontRef idx="major"/>
            </p:style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4" name="Oval 3081"/>
              <p:cNvSpPr>
                <a:spLocks noChangeArrowheads="1"/>
              </p:cNvSpPr>
              <p:nvPr/>
            </p:nvSpPr>
            <p:spPr bwMode="auto">
              <a:xfrm>
                <a:off x="1109667" y="367810"/>
                <a:ext cx="125095" cy="125730"/>
              </a:xfrm>
              <a:prstGeom prst="ellipse">
                <a:avLst/>
              </a:prstGeom>
              <a:ln>
                <a:noFill/>
              </a:ln>
              <a:effectLst/>
              <a:extLst/>
            </p:spPr>
            <p:style>
              <a:lnRef idx="0">
                <a:scrgbClr r="0" g="0" b="0"/>
              </a:lnRef>
              <a:fillRef idx="1003">
                <a:schemeClr val="dk2"/>
              </a:fillRef>
              <a:effectRef idx="0">
                <a:scrgbClr r="0" g="0" b="0"/>
              </a:effectRef>
              <a:fontRef idx="major"/>
            </p:style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hu-HU"/>
              </a:p>
            </p:txBody>
          </p:sp>
        </p:grpSp>
        <p:sp>
          <p:nvSpPr>
            <p:cNvPr id="18" name="Text Box 3082"/>
            <p:cNvSpPr txBox="1">
              <a:spLocks noChangeArrowheads="1"/>
            </p:cNvSpPr>
            <p:nvPr/>
          </p:nvSpPr>
          <p:spPr bwMode="auto">
            <a:xfrm>
              <a:off x="658495" y="709448"/>
              <a:ext cx="413385" cy="2368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1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9" name="Text Box 3072"/>
            <p:cNvSpPr txBox="1">
              <a:spLocks noChangeArrowheads="1"/>
            </p:cNvSpPr>
            <p:nvPr/>
          </p:nvSpPr>
          <p:spPr bwMode="auto">
            <a:xfrm>
              <a:off x="2182520" y="601120"/>
              <a:ext cx="158978" cy="21916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x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0" name="Oval 3081"/>
            <p:cNvSpPr>
              <a:spLocks noChangeArrowheads="1"/>
            </p:cNvSpPr>
            <p:nvPr/>
          </p:nvSpPr>
          <p:spPr bwMode="auto">
            <a:xfrm>
              <a:off x="360367" y="678113"/>
              <a:ext cx="72000" cy="720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grpSp>
          <p:nvGrpSpPr>
            <p:cNvPr id="21" name="Csoportba foglalás 20"/>
            <p:cNvGrpSpPr/>
            <p:nvPr/>
          </p:nvGrpSpPr>
          <p:grpSpPr>
            <a:xfrm rot="1800000">
              <a:off x="205476" y="1096252"/>
              <a:ext cx="1908000" cy="132553"/>
              <a:chOff x="0" y="0"/>
              <a:chExt cx="1908000" cy="132553"/>
            </a:xfrm>
          </p:grpSpPr>
          <p:cxnSp>
            <p:nvCxnSpPr>
              <p:cNvPr id="33" name="AutoShape 3062"/>
              <p:cNvCxnSpPr>
                <a:cxnSpLocks noChangeShapeType="1"/>
              </p:cNvCxnSpPr>
              <p:nvPr/>
            </p:nvCxnSpPr>
            <p:spPr bwMode="auto">
              <a:xfrm flipV="1">
                <a:off x="0" y="67841"/>
                <a:ext cx="190800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AutoShape 3084"/>
              <p:cNvCxnSpPr>
                <a:cxnSpLocks noChangeShapeType="1"/>
              </p:cNvCxnSpPr>
              <p:nvPr/>
            </p:nvCxnSpPr>
            <p:spPr bwMode="auto">
              <a:xfrm>
                <a:off x="78250" y="68476"/>
                <a:ext cx="1597660" cy="635"/>
              </a:xfrm>
              <a:prstGeom prst="straightConnector1">
                <a:avLst/>
              </a:prstGeom>
              <a:ln w="254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Oval 3065"/>
              <p:cNvSpPr>
                <a:spLocks noChangeArrowheads="1"/>
              </p:cNvSpPr>
              <p:nvPr/>
            </p:nvSpPr>
            <p:spPr bwMode="auto">
              <a:xfrm>
                <a:off x="1606060" y="0"/>
                <a:ext cx="125730" cy="125730"/>
              </a:xfrm>
              <a:prstGeom prst="ellipse">
                <a:avLst/>
              </a:prstGeom>
              <a:ln>
                <a:noFill/>
              </a:ln>
              <a:effectLst/>
              <a:extLst/>
            </p:spPr>
            <p:style>
              <a:lnRef idx="0">
                <a:scrgbClr r="0" g="0" b="0"/>
              </a:lnRef>
              <a:fillRef idx="1003">
                <a:schemeClr val="dk2"/>
              </a:fillRef>
              <a:effectRef idx="0">
                <a:scrgbClr r="0" g="0" b="0"/>
              </a:effectRef>
              <a:fontRef idx="major"/>
            </p:style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36" name="Oval 3066"/>
              <p:cNvSpPr>
                <a:spLocks noChangeArrowheads="1"/>
              </p:cNvSpPr>
              <p:nvPr/>
            </p:nvSpPr>
            <p:spPr bwMode="auto">
              <a:xfrm>
                <a:off x="1231410" y="2436"/>
                <a:ext cx="126365" cy="125730"/>
              </a:xfrm>
              <a:prstGeom prst="ellipse">
                <a:avLst/>
              </a:prstGeom>
              <a:ln>
                <a:noFill/>
              </a:ln>
              <a:effectLst/>
              <a:extLst/>
            </p:spPr>
            <p:style>
              <a:lnRef idx="0">
                <a:scrgbClr r="0" g="0" b="0"/>
              </a:lnRef>
              <a:fillRef idx="1003">
                <a:schemeClr val="dk2"/>
              </a:fillRef>
              <a:effectRef idx="0">
                <a:scrgbClr r="0" g="0" b="0"/>
              </a:effectRef>
              <a:fontRef idx="major"/>
            </p:style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37" name="Oval 3080"/>
              <p:cNvSpPr>
                <a:spLocks noChangeArrowheads="1"/>
              </p:cNvSpPr>
              <p:nvPr/>
            </p:nvSpPr>
            <p:spPr bwMode="auto">
              <a:xfrm>
                <a:off x="445915" y="4341"/>
                <a:ext cx="126365" cy="126365"/>
              </a:xfrm>
              <a:prstGeom prst="ellipse">
                <a:avLst/>
              </a:prstGeom>
              <a:ln>
                <a:noFill/>
              </a:ln>
              <a:effectLst/>
              <a:extLst/>
            </p:spPr>
            <p:style>
              <a:lnRef idx="0">
                <a:scrgbClr r="0" g="0" b="0"/>
              </a:lnRef>
              <a:fillRef idx="1003">
                <a:schemeClr val="dk2"/>
              </a:fillRef>
              <a:effectRef idx="0">
                <a:scrgbClr r="0" g="0" b="0"/>
              </a:effectRef>
              <a:fontRef idx="major"/>
            </p:style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38" name="Oval 3081"/>
              <p:cNvSpPr>
                <a:spLocks noChangeArrowheads="1"/>
              </p:cNvSpPr>
              <p:nvPr/>
            </p:nvSpPr>
            <p:spPr bwMode="auto">
              <a:xfrm>
                <a:off x="817712" y="6823"/>
                <a:ext cx="125095" cy="125730"/>
              </a:xfrm>
              <a:prstGeom prst="ellipse">
                <a:avLst/>
              </a:prstGeom>
              <a:ln>
                <a:noFill/>
              </a:ln>
              <a:effectLst/>
              <a:extLst/>
            </p:spPr>
            <p:style>
              <a:lnRef idx="0">
                <a:scrgbClr r="0" g="0" b="0"/>
              </a:lnRef>
              <a:fillRef idx="1003">
                <a:schemeClr val="dk2"/>
              </a:fillRef>
              <a:effectRef idx="0">
                <a:scrgbClr r="0" g="0" b="0"/>
              </a:effectRef>
              <a:fontRef idx="major"/>
            </p:style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hu-HU"/>
              </a:p>
            </p:txBody>
          </p:sp>
        </p:grpSp>
        <p:sp>
          <p:nvSpPr>
            <p:cNvPr id="22" name="Text Box 3072"/>
            <p:cNvSpPr txBox="1">
              <a:spLocks noChangeArrowheads="1"/>
            </p:cNvSpPr>
            <p:nvPr/>
          </p:nvSpPr>
          <p:spPr bwMode="auto">
            <a:xfrm>
              <a:off x="1965989" y="1543548"/>
              <a:ext cx="295275" cy="29329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x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24" name="Egyenes összekötő 23"/>
            <p:cNvCxnSpPr/>
            <p:nvPr/>
          </p:nvCxnSpPr>
          <p:spPr>
            <a:xfrm>
              <a:off x="406372" y="235723"/>
              <a:ext cx="0" cy="147600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 Box 3068"/>
            <p:cNvSpPr txBox="1">
              <a:spLocks noChangeArrowheads="1"/>
            </p:cNvSpPr>
            <p:nvPr/>
          </p:nvSpPr>
          <p:spPr bwMode="auto">
            <a:xfrm>
              <a:off x="530500" y="639950"/>
              <a:ext cx="347980" cy="23558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solidFill>
                    <a:srgbClr val="FF0000"/>
                  </a:solidFill>
                  <a:effectLst/>
                  <a:latin typeface="Calibri"/>
                  <a:ea typeface="Times New Roman"/>
                  <a:cs typeface="Calibri"/>
                  <a:sym typeface="Symbol"/>
                </a:rPr>
                <a:t>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</p:grpSp>
      <p:sp>
        <p:nvSpPr>
          <p:cNvPr id="45" name="Téglalap 44"/>
          <p:cNvSpPr/>
          <p:nvPr/>
        </p:nvSpPr>
        <p:spPr>
          <a:xfrm>
            <a:off x="397849" y="2924944"/>
            <a:ext cx="80625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A helyzeti energiát számolhatjuk az egyes tömegpontok helyzeti energiájának összegeként, vagy gyorsabb, ha az össztömeggel és a tömegközéppont koordinátájával számolunk. </a:t>
            </a:r>
          </a:p>
          <a:p>
            <a:r>
              <a:rPr lang="hu-HU" dirty="0" smtClean="0"/>
              <a:t>Pl. az induló helyzet vízszintes síkjának magasságát tekintve a zérus pontnak (</a:t>
            </a:r>
            <a:r>
              <a:rPr lang="hu-HU" dirty="0" err="1" smtClean="0"/>
              <a:t>z</a:t>
            </a:r>
            <a:r>
              <a:rPr lang="hu-HU" baseline="-25000" dirty="0" err="1" smtClean="0"/>
              <a:t>s</a:t>
            </a:r>
            <a:r>
              <a:rPr lang="hu-HU" baseline="-25000" dirty="0" smtClean="0"/>
              <a:t>,0 </a:t>
            </a:r>
            <a:r>
              <a:rPr lang="hu-HU" dirty="0" smtClean="0"/>
              <a:t>= </a:t>
            </a:r>
            <a:r>
              <a:rPr lang="hu-HU" dirty="0" err="1" smtClean="0"/>
              <a:t>0</a:t>
            </a:r>
            <a:r>
              <a:rPr lang="hu-HU" dirty="0" smtClean="0"/>
              <a:t>), </a:t>
            </a:r>
            <a:r>
              <a:rPr lang="hu-HU" dirty="0" smtClean="0">
                <a:sym typeface="Symbol"/>
              </a:rPr>
              <a:t></a:t>
            </a:r>
            <a:r>
              <a:rPr lang="hu-HU" dirty="0" smtClean="0"/>
              <a:t> szögelfordulás esetén </a:t>
            </a:r>
            <a:r>
              <a:rPr lang="hu-HU" dirty="0" err="1" smtClean="0"/>
              <a:t>z</a:t>
            </a:r>
            <a:r>
              <a:rPr lang="hu-HU" baseline="-25000" dirty="0" err="1" smtClean="0"/>
              <a:t>s</a:t>
            </a:r>
            <a:r>
              <a:rPr lang="hu-HU" baseline="-25000" dirty="0" smtClean="0"/>
              <a:t>,</a:t>
            </a:r>
            <a:r>
              <a:rPr lang="hu-HU" baseline="-25000" dirty="0" smtClean="0">
                <a:sym typeface="Symbol"/>
              </a:rPr>
              <a:t></a:t>
            </a:r>
            <a:r>
              <a:rPr lang="hu-HU" dirty="0" smtClean="0"/>
              <a:t> = – </a:t>
            </a:r>
            <a:r>
              <a:rPr lang="hu-HU" dirty="0" err="1" smtClean="0"/>
              <a:t>x</a:t>
            </a:r>
            <a:r>
              <a:rPr lang="hu-HU" baseline="-25000" dirty="0" err="1" smtClean="0"/>
              <a:t>s</a:t>
            </a:r>
            <a:r>
              <a:rPr lang="hu-HU" dirty="0" smtClean="0">
                <a:sym typeface="Symbol"/>
              </a:rPr>
              <a:t></a:t>
            </a:r>
            <a:r>
              <a:rPr lang="hu-HU" dirty="0" smtClean="0"/>
              <a:t>sin</a:t>
            </a:r>
            <a:r>
              <a:rPr lang="hu-HU" dirty="0" smtClean="0">
                <a:sym typeface="Symbol"/>
              </a:rPr>
              <a:t></a:t>
            </a:r>
            <a:r>
              <a:rPr lang="hu-HU" dirty="0" smtClean="0"/>
              <a:t>:</a:t>
            </a:r>
          </a:p>
          <a:p>
            <a:r>
              <a:rPr lang="hu-HU" dirty="0" smtClean="0"/>
              <a:t>a kiinduló helyzetben </a:t>
            </a:r>
            <a:r>
              <a:rPr lang="hu-HU" dirty="0" err="1"/>
              <a:t>E</a:t>
            </a:r>
            <a:r>
              <a:rPr lang="hu-HU" baseline="-25000" dirty="0" err="1"/>
              <a:t>pot</a:t>
            </a:r>
            <a:r>
              <a:rPr lang="hu-HU" dirty="0"/>
              <a:t> = 0     és   </a:t>
            </a:r>
            <a:r>
              <a:rPr lang="hu-HU" dirty="0">
                <a:sym typeface="Symbol"/>
              </a:rPr>
              <a:t></a:t>
            </a:r>
            <a:r>
              <a:rPr lang="hu-HU" dirty="0"/>
              <a:t> = 0    </a:t>
            </a:r>
            <a:r>
              <a:rPr lang="hu-HU" dirty="0">
                <a:sym typeface="Symbol"/>
              </a:rPr>
              <a:t></a:t>
            </a:r>
            <a:r>
              <a:rPr lang="hu-HU" dirty="0"/>
              <a:t>  </a:t>
            </a:r>
            <a:r>
              <a:rPr lang="hu-HU" dirty="0" err="1"/>
              <a:t>E</a:t>
            </a:r>
            <a:r>
              <a:rPr lang="hu-HU" baseline="-25000" dirty="0" err="1"/>
              <a:t>kin</a:t>
            </a:r>
            <a:r>
              <a:rPr lang="hu-HU" baseline="-25000" dirty="0"/>
              <a:t>,</a:t>
            </a:r>
            <a:r>
              <a:rPr lang="hu-HU" baseline="-25000" dirty="0" err="1"/>
              <a:t>forg</a:t>
            </a:r>
            <a:r>
              <a:rPr lang="hu-HU" dirty="0"/>
              <a:t> = </a:t>
            </a:r>
            <a:r>
              <a:rPr lang="hu-HU" dirty="0" err="1"/>
              <a:t>0</a:t>
            </a:r>
            <a:r>
              <a:rPr lang="hu-HU" dirty="0"/>
              <a:t>;</a:t>
            </a:r>
          </a:p>
          <a:p>
            <a:r>
              <a:rPr lang="hu-HU" dirty="0">
                <a:sym typeface="Symbol"/>
              </a:rPr>
              <a:t></a:t>
            </a:r>
            <a:r>
              <a:rPr lang="hu-HU" dirty="0"/>
              <a:t> szögelfordulás esetén   </a:t>
            </a:r>
            <a:r>
              <a:rPr lang="hu-HU" dirty="0" err="1"/>
              <a:t>E</a:t>
            </a:r>
            <a:r>
              <a:rPr lang="hu-HU" baseline="-25000" dirty="0" err="1"/>
              <a:t>pot</a:t>
            </a:r>
            <a:r>
              <a:rPr lang="hu-HU" dirty="0"/>
              <a:t> = </a:t>
            </a:r>
            <a:r>
              <a:rPr lang="hu-HU" dirty="0">
                <a:sym typeface="Symbol"/>
              </a:rPr>
              <a:t></a:t>
            </a:r>
            <a:r>
              <a:rPr lang="hu-HU" dirty="0"/>
              <a:t>(m</a:t>
            </a:r>
            <a:r>
              <a:rPr lang="hu-HU" baseline="-25000" dirty="0"/>
              <a:t>i</a:t>
            </a:r>
            <a:r>
              <a:rPr lang="hu-HU" dirty="0"/>
              <a:t>)</a:t>
            </a:r>
            <a:r>
              <a:rPr lang="hu-HU" dirty="0">
                <a:sym typeface="Symbol"/>
              </a:rPr>
              <a:t></a:t>
            </a:r>
            <a:r>
              <a:rPr lang="hu-HU" dirty="0"/>
              <a:t>g</a:t>
            </a:r>
            <a:r>
              <a:rPr lang="hu-HU" dirty="0">
                <a:sym typeface="Symbol"/>
              </a:rPr>
              <a:t></a:t>
            </a:r>
            <a:r>
              <a:rPr lang="hu-HU" dirty="0"/>
              <a:t>(–</a:t>
            </a:r>
            <a:r>
              <a:rPr lang="hu-HU" dirty="0" err="1"/>
              <a:t>x</a:t>
            </a:r>
            <a:r>
              <a:rPr lang="hu-HU" baseline="-25000" dirty="0" err="1"/>
              <a:t>s</a:t>
            </a:r>
            <a:r>
              <a:rPr lang="hu-HU" dirty="0">
                <a:sym typeface="Symbol"/>
              </a:rPr>
              <a:t></a:t>
            </a:r>
            <a:r>
              <a:rPr lang="hu-HU" dirty="0"/>
              <a:t>sin</a:t>
            </a:r>
            <a:r>
              <a:rPr lang="hu-HU" dirty="0">
                <a:sym typeface="Symbol"/>
              </a:rPr>
              <a:t></a:t>
            </a:r>
            <a:r>
              <a:rPr lang="hu-HU" dirty="0"/>
              <a:t>)    és     </a:t>
            </a:r>
            <a:r>
              <a:rPr lang="hu-HU" dirty="0" err="1"/>
              <a:t>E</a:t>
            </a:r>
            <a:r>
              <a:rPr lang="hu-HU" baseline="-25000" dirty="0" err="1"/>
              <a:t>kin</a:t>
            </a:r>
            <a:r>
              <a:rPr lang="hu-HU" baseline="-25000" dirty="0"/>
              <a:t>,</a:t>
            </a:r>
            <a:r>
              <a:rPr lang="hu-HU" baseline="-25000" dirty="0" err="1"/>
              <a:t>forg</a:t>
            </a:r>
            <a:r>
              <a:rPr lang="hu-HU" dirty="0"/>
              <a:t> = ½</a:t>
            </a:r>
            <a:r>
              <a:rPr lang="hu-HU" dirty="0">
                <a:sym typeface="Symbol"/>
              </a:rPr>
              <a:t></a:t>
            </a:r>
            <a:r>
              <a:rPr lang="hu-HU" baseline="-25000" dirty="0"/>
              <a:t>y1</a:t>
            </a:r>
            <a:r>
              <a:rPr lang="hu-HU" dirty="0">
                <a:sym typeface="Symbol"/>
              </a:rPr>
              <a:t></a:t>
            </a:r>
            <a:r>
              <a:rPr lang="hu-HU" baseline="30000" dirty="0"/>
              <a:t>2</a:t>
            </a:r>
            <a:r>
              <a:rPr lang="hu-HU" dirty="0"/>
              <a:t> :</a:t>
            </a:r>
          </a:p>
          <a:p>
            <a:r>
              <a:rPr lang="hu-HU" dirty="0" smtClean="0"/>
              <a:t>   0 </a:t>
            </a:r>
            <a:r>
              <a:rPr lang="hu-HU" dirty="0"/>
              <a:t>+ </a:t>
            </a:r>
            <a:r>
              <a:rPr lang="hu-HU" dirty="0" err="1"/>
              <a:t>0</a:t>
            </a:r>
            <a:r>
              <a:rPr lang="hu-HU" dirty="0"/>
              <a:t> = –</a:t>
            </a:r>
            <a:r>
              <a:rPr lang="hu-HU" dirty="0">
                <a:sym typeface="Symbol"/>
              </a:rPr>
              <a:t></a:t>
            </a:r>
            <a:r>
              <a:rPr lang="hu-HU" dirty="0"/>
              <a:t>(m</a:t>
            </a:r>
            <a:r>
              <a:rPr lang="hu-HU" baseline="-25000" dirty="0"/>
              <a:t>i</a:t>
            </a:r>
            <a:r>
              <a:rPr lang="hu-HU" dirty="0"/>
              <a:t>)</a:t>
            </a:r>
            <a:r>
              <a:rPr lang="hu-HU" dirty="0">
                <a:sym typeface="Symbol"/>
              </a:rPr>
              <a:t></a:t>
            </a:r>
            <a:r>
              <a:rPr lang="hu-HU" dirty="0"/>
              <a:t>g</a:t>
            </a:r>
            <a:r>
              <a:rPr lang="hu-HU" dirty="0">
                <a:sym typeface="Symbol"/>
              </a:rPr>
              <a:t></a:t>
            </a:r>
            <a:r>
              <a:rPr lang="hu-HU" dirty="0" err="1"/>
              <a:t>x</a:t>
            </a:r>
            <a:r>
              <a:rPr lang="hu-HU" baseline="-25000" dirty="0" err="1"/>
              <a:t>s</a:t>
            </a:r>
            <a:r>
              <a:rPr lang="hu-HU" dirty="0">
                <a:sym typeface="Symbol"/>
              </a:rPr>
              <a:t></a:t>
            </a:r>
            <a:r>
              <a:rPr lang="hu-HU" dirty="0"/>
              <a:t>sin</a:t>
            </a:r>
            <a:r>
              <a:rPr lang="hu-HU" dirty="0">
                <a:sym typeface="Symbol"/>
              </a:rPr>
              <a:t></a:t>
            </a:r>
            <a:r>
              <a:rPr lang="hu-HU" dirty="0"/>
              <a:t> + ½</a:t>
            </a:r>
            <a:r>
              <a:rPr lang="hu-HU" dirty="0">
                <a:sym typeface="Symbol"/>
              </a:rPr>
              <a:t></a:t>
            </a:r>
            <a:r>
              <a:rPr lang="hu-HU" baseline="-25000" dirty="0"/>
              <a:t>y1</a:t>
            </a:r>
            <a:r>
              <a:rPr lang="hu-HU" dirty="0">
                <a:sym typeface="Symbol"/>
              </a:rPr>
              <a:t></a:t>
            </a:r>
            <a:r>
              <a:rPr lang="hu-HU" baseline="30000" dirty="0" smtClean="0"/>
              <a:t>2</a:t>
            </a:r>
            <a:endParaRPr lang="hu-HU" dirty="0"/>
          </a:p>
        </p:txBody>
      </p:sp>
      <p:pic>
        <p:nvPicPr>
          <p:cNvPr id="4" name="mecha_gy9_1_2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83085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72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95536" y="548680"/>
            <a:ext cx="820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/>
              <a:t>e)</a:t>
            </a:r>
            <a:r>
              <a:rPr lang="hu-HU" dirty="0"/>
              <a:t> Adjuk meg a keret szögsebességét a vízszintessel bezárt szög függvényében!</a:t>
            </a:r>
          </a:p>
        </p:txBody>
      </p:sp>
      <p:sp>
        <p:nvSpPr>
          <p:cNvPr id="3" name="Téglalap 2"/>
          <p:cNvSpPr/>
          <p:nvPr/>
        </p:nvSpPr>
        <p:spPr>
          <a:xfrm>
            <a:off x="395536" y="931882"/>
            <a:ext cx="56166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Ha a keret a tengely körül súrlódásmentesen fordul el, akkor a feladat megoldható energia-megmaradással:</a:t>
            </a:r>
          </a:p>
          <a:p>
            <a:r>
              <a:rPr lang="hu-HU" dirty="0" smtClean="0"/>
              <a:t>   </a:t>
            </a:r>
            <a:r>
              <a:rPr lang="hu-HU" dirty="0" err="1" smtClean="0"/>
              <a:t>E</a:t>
            </a:r>
            <a:r>
              <a:rPr lang="hu-HU" baseline="-25000" dirty="0" err="1" smtClean="0"/>
              <a:t>mech</a:t>
            </a:r>
            <a:r>
              <a:rPr lang="hu-HU" dirty="0" smtClean="0"/>
              <a:t> </a:t>
            </a:r>
            <a:r>
              <a:rPr lang="hu-HU" dirty="0"/>
              <a:t>=</a:t>
            </a:r>
            <a:r>
              <a:rPr lang="hu-HU" baseline="-25000" dirty="0"/>
              <a:t> </a:t>
            </a:r>
            <a:r>
              <a:rPr lang="hu-HU" dirty="0" err="1"/>
              <a:t>E</a:t>
            </a:r>
            <a:r>
              <a:rPr lang="hu-HU" baseline="-25000" dirty="0" err="1"/>
              <a:t>pot</a:t>
            </a:r>
            <a:r>
              <a:rPr lang="hu-HU" dirty="0"/>
              <a:t> + </a:t>
            </a:r>
            <a:r>
              <a:rPr lang="hu-HU" dirty="0" err="1"/>
              <a:t>E</a:t>
            </a:r>
            <a:r>
              <a:rPr lang="hu-HU" baseline="-25000" dirty="0" err="1"/>
              <a:t>kin</a:t>
            </a:r>
            <a:r>
              <a:rPr lang="hu-HU" baseline="-25000" dirty="0"/>
              <a:t>,</a:t>
            </a:r>
            <a:r>
              <a:rPr lang="hu-HU" baseline="-25000" dirty="0" err="1"/>
              <a:t>forg</a:t>
            </a:r>
            <a:r>
              <a:rPr lang="hu-HU" dirty="0"/>
              <a:t> = </a:t>
            </a:r>
            <a:r>
              <a:rPr lang="hu-HU" dirty="0" err="1"/>
              <a:t>konst</a:t>
            </a:r>
            <a:r>
              <a:rPr lang="hu-HU" dirty="0"/>
              <a:t>.</a:t>
            </a:r>
          </a:p>
          <a:p>
            <a:r>
              <a:rPr lang="hu-HU" dirty="0" smtClean="0"/>
              <a:t>                </a:t>
            </a:r>
            <a:r>
              <a:rPr lang="hu-HU" dirty="0" err="1" smtClean="0"/>
              <a:t>E</a:t>
            </a:r>
            <a:r>
              <a:rPr lang="hu-HU" baseline="-25000" dirty="0" err="1" smtClean="0"/>
              <a:t>pot</a:t>
            </a:r>
            <a:r>
              <a:rPr lang="hu-HU" dirty="0" smtClean="0"/>
              <a:t> </a:t>
            </a:r>
            <a:r>
              <a:rPr lang="hu-HU" dirty="0"/>
              <a:t>= </a:t>
            </a:r>
            <a:r>
              <a:rPr lang="hu-HU" dirty="0" err="1"/>
              <a:t>mgz</a:t>
            </a:r>
            <a:r>
              <a:rPr lang="hu-HU" dirty="0"/>
              <a:t>, </a:t>
            </a:r>
            <a:endParaRPr lang="hu-HU" dirty="0" smtClean="0"/>
          </a:p>
          <a:p>
            <a:r>
              <a:rPr lang="hu-HU" dirty="0" smtClean="0"/>
              <a:t>                a </a:t>
            </a:r>
            <a:r>
              <a:rPr lang="hu-HU" dirty="0"/>
              <a:t>forgási kinetikus energia   </a:t>
            </a:r>
            <a:r>
              <a:rPr lang="hu-HU" dirty="0" err="1"/>
              <a:t>E</a:t>
            </a:r>
            <a:r>
              <a:rPr lang="hu-HU" baseline="-25000" dirty="0" err="1"/>
              <a:t>kin</a:t>
            </a:r>
            <a:r>
              <a:rPr lang="hu-HU" baseline="-25000" dirty="0"/>
              <a:t>,</a:t>
            </a:r>
            <a:r>
              <a:rPr lang="hu-HU" baseline="-25000" dirty="0" err="1"/>
              <a:t>forg</a:t>
            </a:r>
            <a:r>
              <a:rPr lang="hu-HU" dirty="0"/>
              <a:t> = ½</a:t>
            </a:r>
            <a:r>
              <a:rPr lang="hu-HU" dirty="0">
                <a:sym typeface="Symbol"/>
              </a:rPr>
              <a:t></a:t>
            </a:r>
            <a:r>
              <a:rPr lang="hu-HU" baseline="30000" dirty="0"/>
              <a:t>2</a:t>
            </a:r>
            <a:r>
              <a:rPr lang="hu-HU" dirty="0"/>
              <a:t>, </a:t>
            </a:r>
            <a:endParaRPr lang="hu-HU" dirty="0" smtClean="0"/>
          </a:p>
          <a:p>
            <a:r>
              <a:rPr lang="hu-HU" dirty="0" smtClean="0"/>
              <a:t>tehát</a:t>
            </a:r>
            <a:endParaRPr lang="hu-HU" dirty="0"/>
          </a:p>
          <a:p>
            <a:r>
              <a:rPr lang="hu-HU" dirty="0" smtClean="0"/>
              <a:t>  </a:t>
            </a:r>
            <a:r>
              <a:rPr lang="hu-HU" dirty="0" err="1" smtClean="0"/>
              <a:t>E</a:t>
            </a:r>
            <a:r>
              <a:rPr lang="hu-HU" baseline="-25000" dirty="0" err="1" smtClean="0"/>
              <a:t>mech</a:t>
            </a:r>
            <a:r>
              <a:rPr lang="hu-HU" dirty="0" smtClean="0"/>
              <a:t> </a:t>
            </a:r>
            <a:r>
              <a:rPr lang="hu-HU" dirty="0"/>
              <a:t>= </a:t>
            </a:r>
            <a:r>
              <a:rPr lang="hu-HU" dirty="0" err="1"/>
              <a:t>mgz</a:t>
            </a:r>
            <a:r>
              <a:rPr lang="hu-HU" dirty="0"/>
              <a:t> + ½</a:t>
            </a:r>
            <a:r>
              <a:rPr lang="hu-HU" dirty="0">
                <a:sym typeface="Symbol"/>
              </a:rPr>
              <a:t></a:t>
            </a:r>
            <a:r>
              <a:rPr lang="hu-HU" baseline="30000" dirty="0"/>
              <a:t>2</a:t>
            </a:r>
            <a:r>
              <a:rPr lang="hu-HU" dirty="0"/>
              <a:t> = </a:t>
            </a:r>
            <a:r>
              <a:rPr lang="hu-HU" dirty="0" err="1"/>
              <a:t>konst</a:t>
            </a:r>
            <a:r>
              <a:rPr lang="hu-HU" dirty="0" smtClean="0"/>
              <a:t>.</a:t>
            </a:r>
            <a:endParaRPr lang="hu-HU" dirty="0"/>
          </a:p>
        </p:txBody>
      </p:sp>
      <p:grpSp>
        <p:nvGrpSpPr>
          <p:cNvPr id="5" name="Vászon 55"/>
          <p:cNvGrpSpPr/>
          <p:nvPr/>
        </p:nvGrpSpPr>
        <p:grpSpPr>
          <a:xfrm>
            <a:off x="6012160" y="404664"/>
            <a:ext cx="2702595" cy="2380868"/>
            <a:chOff x="0" y="0"/>
            <a:chExt cx="2430780" cy="2093595"/>
          </a:xfrm>
        </p:grpSpPr>
        <p:sp>
          <p:nvSpPr>
            <p:cNvPr id="6" name="Téglalap 5"/>
            <p:cNvSpPr/>
            <p:nvPr/>
          </p:nvSpPr>
          <p:spPr>
            <a:xfrm>
              <a:off x="0" y="0"/>
              <a:ext cx="2430780" cy="2093595"/>
            </a:xfrm>
            <a:prstGeom prst="rect">
              <a:avLst/>
            </a:prstGeom>
            <a:noFill/>
          </p:spPr>
        </p:sp>
        <p:sp>
          <p:nvSpPr>
            <p:cNvPr id="8" name="Text Box 3083"/>
            <p:cNvSpPr txBox="1">
              <a:spLocks noChangeArrowheads="1"/>
            </p:cNvSpPr>
            <p:nvPr/>
          </p:nvSpPr>
          <p:spPr bwMode="auto">
            <a:xfrm>
              <a:off x="1055120" y="735317"/>
              <a:ext cx="413385" cy="2368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2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9" name="Text Box 3073"/>
            <p:cNvSpPr txBox="1">
              <a:spLocks noChangeArrowheads="1"/>
            </p:cNvSpPr>
            <p:nvPr/>
          </p:nvSpPr>
          <p:spPr bwMode="auto">
            <a:xfrm>
              <a:off x="1438083" y="731986"/>
              <a:ext cx="413385" cy="2374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3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0" name="Text Box 3069"/>
            <p:cNvSpPr txBox="1">
              <a:spLocks noChangeArrowheads="1"/>
            </p:cNvSpPr>
            <p:nvPr/>
          </p:nvSpPr>
          <p:spPr bwMode="auto">
            <a:xfrm>
              <a:off x="1456055" y="407138"/>
              <a:ext cx="347980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2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1" name="Text Box 3067"/>
            <p:cNvSpPr txBox="1">
              <a:spLocks noChangeArrowheads="1"/>
            </p:cNvSpPr>
            <p:nvPr/>
          </p:nvSpPr>
          <p:spPr bwMode="auto">
            <a:xfrm>
              <a:off x="1040500" y="414864"/>
              <a:ext cx="348615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3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2" name="Text Box 3068"/>
            <p:cNvSpPr txBox="1">
              <a:spLocks noChangeArrowheads="1"/>
            </p:cNvSpPr>
            <p:nvPr/>
          </p:nvSpPr>
          <p:spPr bwMode="auto">
            <a:xfrm>
              <a:off x="1811163" y="404687"/>
              <a:ext cx="347980" cy="23558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1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3" name="Text Box 3070"/>
            <p:cNvSpPr txBox="1">
              <a:spLocks noChangeArrowheads="1"/>
            </p:cNvSpPr>
            <p:nvPr/>
          </p:nvSpPr>
          <p:spPr bwMode="auto">
            <a:xfrm>
              <a:off x="637846" y="404342"/>
              <a:ext cx="347345" cy="23558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4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4" name="Text Box 3072"/>
            <p:cNvSpPr txBox="1">
              <a:spLocks noChangeArrowheads="1"/>
            </p:cNvSpPr>
            <p:nvPr/>
          </p:nvSpPr>
          <p:spPr bwMode="auto">
            <a:xfrm>
              <a:off x="286244" y="429459"/>
              <a:ext cx="295275" cy="29329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solidFill>
                    <a:srgbClr val="E36C0A"/>
                  </a:solidFill>
                  <a:effectLst/>
                  <a:latin typeface="Calibri"/>
                  <a:ea typeface="Times New Roman"/>
                  <a:cs typeface="Calibri"/>
                </a:rPr>
                <a:t>y</a:t>
              </a:r>
              <a:r>
                <a:rPr lang="hu-HU" sz="1100" baseline="-25000">
                  <a:solidFill>
                    <a:srgbClr val="E36C0A"/>
                  </a:solidFill>
                  <a:effectLst/>
                  <a:latin typeface="Calibri"/>
                  <a:ea typeface="Times New Roman"/>
                  <a:cs typeface="Calibri"/>
                </a:rPr>
                <a:t>1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5" name="Text Box 3073"/>
            <p:cNvSpPr txBox="1">
              <a:spLocks noChangeArrowheads="1"/>
            </p:cNvSpPr>
            <p:nvPr/>
          </p:nvSpPr>
          <p:spPr bwMode="auto">
            <a:xfrm>
              <a:off x="1819704" y="736390"/>
              <a:ext cx="413385" cy="2374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4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6" name="Text Box 3075"/>
            <p:cNvSpPr txBox="1">
              <a:spLocks noChangeArrowheads="1"/>
            </p:cNvSpPr>
            <p:nvPr/>
          </p:nvSpPr>
          <p:spPr bwMode="auto">
            <a:xfrm>
              <a:off x="265430" y="715903"/>
              <a:ext cx="216535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0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grpSp>
          <p:nvGrpSpPr>
            <p:cNvPr id="17" name="Csoportba foglalás 16"/>
            <p:cNvGrpSpPr/>
            <p:nvPr/>
          </p:nvGrpSpPr>
          <p:grpSpPr>
            <a:xfrm>
              <a:off x="291955" y="647427"/>
              <a:ext cx="1908000" cy="132553"/>
              <a:chOff x="291955" y="360987"/>
              <a:chExt cx="1908000" cy="132553"/>
            </a:xfrm>
          </p:grpSpPr>
          <p:cxnSp>
            <p:nvCxnSpPr>
              <p:cNvPr id="39" name="AutoShape 3062"/>
              <p:cNvCxnSpPr>
                <a:cxnSpLocks noChangeShapeType="1"/>
              </p:cNvCxnSpPr>
              <p:nvPr/>
            </p:nvCxnSpPr>
            <p:spPr bwMode="auto">
              <a:xfrm flipV="1">
                <a:off x="291955" y="428828"/>
                <a:ext cx="190800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0" name="AutoShape 3084"/>
              <p:cNvCxnSpPr>
                <a:cxnSpLocks noChangeShapeType="1"/>
              </p:cNvCxnSpPr>
              <p:nvPr/>
            </p:nvCxnSpPr>
            <p:spPr bwMode="auto">
              <a:xfrm>
                <a:off x="370205" y="429463"/>
                <a:ext cx="1597660" cy="635"/>
              </a:xfrm>
              <a:prstGeom prst="straightConnector1">
                <a:avLst/>
              </a:prstGeom>
              <a:ln w="254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Oval 3065"/>
              <p:cNvSpPr>
                <a:spLocks noChangeArrowheads="1"/>
              </p:cNvSpPr>
              <p:nvPr/>
            </p:nvSpPr>
            <p:spPr bwMode="auto">
              <a:xfrm>
                <a:off x="1898015" y="360987"/>
                <a:ext cx="125730" cy="125730"/>
              </a:xfrm>
              <a:prstGeom prst="ellipse">
                <a:avLst/>
              </a:prstGeom>
              <a:ln>
                <a:noFill/>
              </a:ln>
              <a:effectLst/>
              <a:extLst/>
            </p:spPr>
            <p:style>
              <a:lnRef idx="0">
                <a:scrgbClr r="0" g="0" b="0"/>
              </a:lnRef>
              <a:fillRef idx="1003">
                <a:schemeClr val="dk2"/>
              </a:fillRef>
              <a:effectRef idx="0">
                <a:scrgbClr r="0" g="0" b="0"/>
              </a:effectRef>
              <a:fontRef idx="major"/>
            </p:style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2" name="Oval 3066"/>
              <p:cNvSpPr>
                <a:spLocks noChangeArrowheads="1"/>
              </p:cNvSpPr>
              <p:nvPr/>
            </p:nvSpPr>
            <p:spPr bwMode="auto">
              <a:xfrm>
                <a:off x="1523365" y="363423"/>
                <a:ext cx="126365" cy="125730"/>
              </a:xfrm>
              <a:prstGeom prst="ellipse">
                <a:avLst/>
              </a:prstGeom>
              <a:ln>
                <a:noFill/>
              </a:ln>
              <a:effectLst/>
              <a:extLst/>
            </p:spPr>
            <p:style>
              <a:lnRef idx="0">
                <a:scrgbClr r="0" g="0" b="0"/>
              </a:lnRef>
              <a:fillRef idx="1003">
                <a:schemeClr val="dk2"/>
              </a:fillRef>
              <a:effectRef idx="0">
                <a:scrgbClr r="0" g="0" b="0"/>
              </a:effectRef>
              <a:fontRef idx="major"/>
            </p:style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3" name="Oval 3080"/>
              <p:cNvSpPr>
                <a:spLocks noChangeArrowheads="1"/>
              </p:cNvSpPr>
              <p:nvPr/>
            </p:nvSpPr>
            <p:spPr bwMode="auto">
              <a:xfrm>
                <a:off x="737870" y="365328"/>
                <a:ext cx="126365" cy="126365"/>
              </a:xfrm>
              <a:prstGeom prst="ellipse">
                <a:avLst/>
              </a:prstGeom>
              <a:ln>
                <a:noFill/>
              </a:ln>
              <a:effectLst/>
              <a:extLst/>
            </p:spPr>
            <p:style>
              <a:lnRef idx="0">
                <a:scrgbClr r="0" g="0" b="0"/>
              </a:lnRef>
              <a:fillRef idx="1003">
                <a:schemeClr val="dk2"/>
              </a:fillRef>
              <a:effectRef idx="0">
                <a:scrgbClr r="0" g="0" b="0"/>
              </a:effectRef>
              <a:fontRef idx="major"/>
            </p:style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4" name="Oval 3081"/>
              <p:cNvSpPr>
                <a:spLocks noChangeArrowheads="1"/>
              </p:cNvSpPr>
              <p:nvPr/>
            </p:nvSpPr>
            <p:spPr bwMode="auto">
              <a:xfrm>
                <a:off x="1109667" y="367810"/>
                <a:ext cx="125095" cy="125730"/>
              </a:xfrm>
              <a:prstGeom prst="ellipse">
                <a:avLst/>
              </a:prstGeom>
              <a:ln>
                <a:noFill/>
              </a:ln>
              <a:effectLst/>
              <a:extLst/>
            </p:spPr>
            <p:style>
              <a:lnRef idx="0">
                <a:scrgbClr r="0" g="0" b="0"/>
              </a:lnRef>
              <a:fillRef idx="1003">
                <a:schemeClr val="dk2"/>
              </a:fillRef>
              <a:effectRef idx="0">
                <a:scrgbClr r="0" g="0" b="0"/>
              </a:effectRef>
              <a:fontRef idx="major"/>
            </p:style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hu-HU"/>
              </a:p>
            </p:txBody>
          </p:sp>
        </p:grpSp>
        <p:sp>
          <p:nvSpPr>
            <p:cNvPr id="18" name="Text Box 3082"/>
            <p:cNvSpPr txBox="1">
              <a:spLocks noChangeArrowheads="1"/>
            </p:cNvSpPr>
            <p:nvPr/>
          </p:nvSpPr>
          <p:spPr bwMode="auto">
            <a:xfrm>
              <a:off x="658495" y="709448"/>
              <a:ext cx="413385" cy="2368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1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9" name="Text Box 3072"/>
            <p:cNvSpPr txBox="1">
              <a:spLocks noChangeArrowheads="1"/>
            </p:cNvSpPr>
            <p:nvPr/>
          </p:nvSpPr>
          <p:spPr bwMode="auto">
            <a:xfrm>
              <a:off x="2182520" y="601120"/>
              <a:ext cx="158978" cy="21916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x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0" name="Oval 3081"/>
            <p:cNvSpPr>
              <a:spLocks noChangeArrowheads="1"/>
            </p:cNvSpPr>
            <p:nvPr/>
          </p:nvSpPr>
          <p:spPr bwMode="auto">
            <a:xfrm>
              <a:off x="360367" y="678113"/>
              <a:ext cx="72000" cy="72000"/>
            </a:xfrm>
            <a:prstGeom prst="ellips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grpSp>
          <p:nvGrpSpPr>
            <p:cNvPr id="21" name="Csoportba foglalás 20"/>
            <p:cNvGrpSpPr/>
            <p:nvPr/>
          </p:nvGrpSpPr>
          <p:grpSpPr>
            <a:xfrm rot="1800000">
              <a:off x="205476" y="1096252"/>
              <a:ext cx="1908000" cy="132553"/>
              <a:chOff x="0" y="0"/>
              <a:chExt cx="1908000" cy="132553"/>
            </a:xfrm>
          </p:grpSpPr>
          <p:cxnSp>
            <p:nvCxnSpPr>
              <p:cNvPr id="33" name="AutoShape 3062"/>
              <p:cNvCxnSpPr>
                <a:cxnSpLocks noChangeShapeType="1"/>
              </p:cNvCxnSpPr>
              <p:nvPr/>
            </p:nvCxnSpPr>
            <p:spPr bwMode="auto">
              <a:xfrm flipV="1">
                <a:off x="0" y="67841"/>
                <a:ext cx="190800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AutoShape 3084"/>
              <p:cNvCxnSpPr>
                <a:cxnSpLocks noChangeShapeType="1"/>
              </p:cNvCxnSpPr>
              <p:nvPr/>
            </p:nvCxnSpPr>
            <p:spPr bwMode="auto">
              <a:xfrm>
                <a:off x="78250" y="68476"/>
                <a:ext cx="1597660" cy="635"/>
              </a:xfrm>
              <a:prstGeom prst="straightConnector1">
                <a:avLst/>
              </a:prstGeom>
              <a:ln w="25400"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Oval 3065"/>
              <p:cNvSpPr>
                <a:spLocks noChangeArrowheads="1"/>
              </p:cNvSpPr>
              <p:nvPr/>
            </p:nvSpPr>
            <p:spPr bwMode="auto">
              <a:xfrm>
                <a:off x="1606060" y="0"/>
                <a:ext cx="125730" cy="125730"/>
              </a:xfrm>
              <a:prstGeom prst="ellipse">
                <a:avLst/>
              </a:prstGeom>
              <a:ln>
                <a:noFill/>
              </a:ln>
              <a:effectLst/>
              <a:extLst/>
            </p:spPr>
            <p:style>
              <a:lnRef idx="0">
                <a:scrgbClr r="0" g="0" b="0"/>
              </a:lnRef>
              <a:fillRef idx="1003">
                <a:schemeClr val="dk2"/>
              </a:fillRef>
              <a:effectRef idx="0">
                <a:scrgbClr r="0" g="0" b="0"/>
              </a:effectRef>
              <a:fontRef idx="major"/>
            </p:style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36" name="Oval 3066"/>
              <p:cNvSpPr>
                <a:spLocks noChangeArrowheads="1"/>
              </p:cNvSpPr>
              <p:nvPr/>
            </p:nvSpPr>
            <p:spPr bwMode="auto">
              <a:xfrm>
                <a:off x="1231410" y="2436"/>
                <a:ext cx="126365" cy="125730"/>
              </a:xfrm>
              <a:prstGeom prst="ellipse">
                <a:avLst/>
              </a:prstGeom>
              <a:ln>
                <a:noFill/>
              </a:ln>
              <a:effectLst/>
              <a:extLst/>
            </p:spPr>
            <p:style>
              <a:lnRef idx="0">
                <a:scrgbClr r="0" g="0" b="0"/>
              </a:lnRef>
              <a:fillRef idx="1003">
                <a:schemeClr val="dk2"/>
              </a:fillRef>
              <a:effectRef idx="0">
                <a:scrgbClr r="0" g="0" b="0"/>
              </a:effectRef>
              <a:fontRef idx="major"/>
            </p:style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37" name="Oval 3080"/>
              <p:cNvSpPr>
                <a:spLocks noChangeArrowheads="1"/>
              </p:cNvSpPr>
              <p:nvPr/>
            </p:nvSpPr>
            <p:spPr bwMode="auto">
              <a:xfrm>
                <a:off x="445915" y="4341"/>
                <a:ext cx="126365" cy="126365"/>
              </a:xfrm>
              <a:prstGeom prst="ellipse">
                <a:avLst/>
              </a:prstGeom>
              <a:ln>
                <a:noFill/>
              </a:ln>
              <a:effectLst/>
              <a:extLst/>
            </p:spPr>
            <p:style>
              <a:lnRef idx="0">
                <a:scrgbClr r="0" g="0" b="0"/>
              </a:lnRef>
              <a:fillRef idx="1003">
                <a:schemeClr val="dk2"/>
              </a:fillRef>
              <a:effectRef idx="0">
                <a:scrgbClr r="0" g="0" b="0"/>
              </a:effectRef>
              <a:fontRef idx="major"/>
            </p:style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38" name="Oval 3081"/>
              <p:cNvSpPr>
                <a:spLocks noChangeArrowheads="1"/>
              </p:cNvSpPr>
              <p:nvPr/>
            </p:nvSpPr>
            <p:spPr bwMode="auto">
              <a:xfrm>
                <a:off x="817712" y="6823"/>
                <a:ext cx="125095" cy="125730"/>
              </a:xfrm>
              <a:prstGeom prst="ellipse">
                <a:avLst/>
              </a:prstGeom>
              <a:ln>
                <a:noFill/>
              </a:ln>
              <a:effectLst/>
              <a:extLst/>
            </p:spPr>
            <p:style>
              <a:lnRef idx="0">
                <a:scrgbClr r="0" g="0" b="0"/>
              </a:lnRef>
              <a:fillRef idx="1003">
                <a:schemeClr val="dk2"/>
              </a:fillRef>
              <a:effectRef idx="0">
                <a:scrgbClr r="0" g="0" b="0"/>
              </a:effectRef>
              <a:fontRef idx="major"/>
            </p:style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endParaRPr lang="hu-HU"/>
              </a:p>
            </p:txBody>
          </p:sp>
        </p:grpSp>
        <p:sp>
          <p:nvSpPr>
            <p:cNvPr id="22" name="Text Box 3072"/>
            <p:cNvSpPr txBox="1">
              <a:spLocks noChangeArrowheads="1"/>
            </p:cNvSpPr>
            <p:nvPr/>
          </p:nvSpPr>
          <p:spPr bwMode="auto">
            <a:xfrm>
              <a:off x="1965989" y="1543548"/>
              <a:ext cx="295275" cy="29329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x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24" name="Egyenes összekötő 23"/>
            <p:cNvCxnSpPr/>
            <p:nvPr/>
          </p:nvCxnSpPr>
          <p:spPr>
            <a:xfrm>
              <a:off x="406372" y="235723"/>
              <a:ext cx="0" cy="147600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 Box 3068"/>
            <p:cNvSpPr txBox="1">
              <a:spLocks noChangeArrowheads="1"/>
            </p:cNvSpPr>
            <p:nvPr/>
          </p:nvSpPr>
          <p:spPr bwMode="auto">
            <a:xfrm>
              <a:off x="530500" y="639950"/>
              <a:ext cx="347980" cy="23558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solidFill>
                    <a:srgbClr val="FF0000"/>
                  </a:solidFill>
                  <a:effectLst/>
                  <a:latin typeface="Calibri"/>
                  <a:ea typeface="Times New Roman"/>
                  <a:cs typeface="Calibri"/>
                  <a:sym typeface="Symbol"/>
                </a:rPr>
                <a:t>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églalap 44"/>
              <p:cNvSpPr/>
              <p:nvPr/>
            </p:nvSpPr>
            <p:spPr>
              <a:xfrm>
                <a:off x="397849" y="2924944"/>
                <a:ext cx="8062583" cy="36680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hu-HU" dirty="0" smtClean="0"/>
                  <a:t>A helyzeti energiát számolhatjuk az egyes tömegpontok helyzeti energiájának összegeként, vagy gyorsabb, ha az össztömeggel és a tömegközéppont koordinátájával számolunk. </a:t>
                </a:r>
              </a:p>
              <a:p>
                <a:r>
                  <a:rPr lang="hu-HU" dirty="0" smtClean="0"/>
                  <a:t>Pl. az induló helyzet vízszintes síkjának magasságát tekintve a zérus pontnak (</a:t>
                </a:r>
                <a:r>
                  <a:rPr lang="hu-HU" dirty="0" err="1" smtClean="0"/>
                  <a:t>z</a:t>
                </a:r>
                <a:r>
                  <a:rPr lang="hu-HU" baseline="-25000" dirty="0" err="1" smtClean="0"/>
                  <a:t>s</a:t>
                </a:r>
                <a:r>
                  <a:rPr lang="hu-HU" baseline="-25000" dirty="0" smtClean="0"/>
                  <a:t>,0 </a:t>
                </a:r>
                <a:r>
                  <a:rPr lang="hu-HU" dirty="0" smtClean="0"/>
                  <a:t>= </a:t>
                </a:r>
                <a:r>
                  <a:rPr lang="hu-HU" dirty="0" err="1" smtClean="0"/>
                  <a:t>0</a:t>
                </a:r>
                <a:r>
                  <a:rPr lang="hu-HU" dirty="0" smtClean="0"/>
                  <a:t>), </a:t>
                </a:r>
                <a:r>
                  <a:rPr lang="hu-HU" dirty="0" smtClean="0">
                    <a:sym typeface="Symbol"/>
                  </a:rPr>
                  <a:t></a:t>
                </a:r>
                <a:r>
                  <a:rPr lang="hu-HU" dirty="0" smtClean="0"/>
                  <a:t> szögelfordulás esetén </a:t>
                </a:r>
                <a:r>
                  <a:rPr lang="hu-HU" dirty="0" err="1" smtClean="0"/>
                  <a:t>z</a:t>
                </a:r>
                <a:r>
                  <a:rPr lang="hu-HU" baseline="-25000" dirty="0" err="1" smtClean="0"/>
                  <a:t>s</a:t>
                </a:r>
                <a:r>
                  <a:rPr lang="hu-HU" baseline="-25000" dirty="0" smtClean="0"/>
                  <a:t>,</a:t>
                </a:r>
                <a:r>
                  <a:rPr lang="hu-HU" baseline="-25000" dirty="0" smtClean="0">
                    <a:sym typeface="Symbol"/>
                  </a:rPr>
                  <a:t></a:t>
                </a:r>
                <a:r>
                  <a:rPr lang="hu-HU" dirty="0" smtClean="0"/>
                  <a:t> = – </a:t>
                </a:r>
                <a:r>
                  <a:rPr lang="hu-HU" dirty="0" err="1" smtClean="0"/>
                  <a:t>x</a:t>
                </a:r>
                <a:r>
                  <a:rPr lang="hu-HU" baseline="-25000" dirty="0" err="1" smtClean="0"/>
                  <a:t>s</a:t>
                </a:r>
                <a:r>
                  <a:rPr lang="hu-HU" dirty="0" smtClean="0">
                    <a:sym typeface="Symbol"/>
                  </a:rPr>
                  <a:t></a:t>
                </a:r>
                <a:r>
                  <a:rPr lang="hu-HU" dirty="0" smtClean="0"/>
                  <a:t>sin</a:t>
                </a:r>
                <a:r>
                  <a:rPr lang="hu-HU" dirty="0" smtClean="0">
                    <a:sym typeface="Symbol"/>
                  </a:rPr>
                  <a:t></a:t>
                </a:r>
                <a:r>
                  <a:rPr lang="hu-HU" dirty="0" smtClean="0"/>
                  <a:t>:</a:t>
                </a:r>
              </a:p>
              <a:p>
                <a:r>
                  <a:rPr lang="hu-HU" dirty="0" smtClean="0"/>
                  <a:t>a kiinduló helyzetben </a:t>
                </a:r>
                <a:r>
                  <a:rPr lang="hu-HU" dirty="0" err="1"/>
                  <a:t>E</a:t>
                </a:r>
                <a:r>
                  <a:rPr lang="hu-HU" baseline="-25000" dirty="0" err="1"/>
                  <a:t>pot</a:t>
                </a:r>
                <a:r>
                  <a:rPr lang="hu-HU" dirty="0"/>
                  <a:t> = 0     és   </a:t>
                </a:r>
                <a:r>
                  <a:rPr lang="hu-HU" dirty="0">
                    <a:sym typeface="Symbol"/>
                  </a:rPr>
                  <a:t></a:t>
                </a:r>
                <a:r>
                  <a:rPr lang="hu-HU" dirty="0"/>
                  <a:t> = 0    </a:t>
                </a:r>
                <a:r>
                  <a:rPr lang="hu-HU" dirty="0">
                    <a:sym typeface="Symbol"/>
                  </a:rPr>
                  <a:t></a:t>
                </a:r>
                <a:r>
                  <a:rPr lang="hu-HU" dirty="0"/>
                  <a:t>  </a:t>
                </a:r>
                <a:r>
                  <a:rPr lang="hu-HU" dirty="0" err="1"/>
                  <a:t>E</a:t>
                </a:r>
                <a:r>
                  <a:rPr lang="hu-HU" baseline="-25000" dirty="0" err="1"/>
                  <a:t>kin</a:t>
                </a:r>
                <a:r>
                  <a:rPr lang="hu-HU" baseline="-25000" dirty="0"/>
                  <a:t>,</a:t>
                </a:r>
                <a:r>
                  <a:rPr lang="hu-HU" baseline="-25000" dirty="0" err="1"/>
                  <a:t>forg</a:t>
                </a:r>
                <a:r>
                  <a:rPr lang="hu-HU" dirty="0"/>
                  <a:t> = </a:t>
                </a:r>
                <a:r>
                  <a:rPr lang="hu-HU" dirty="0" err="1"/>
                  <a:t>0</a:t>
                </a:r>
                <a:r>
                  <a:rPr lang="hu-HU" dirty="0"/>
                  <a:t>;</a:t>
                </a:r>
              </a:p>
              <a:p>
                <a:r>
                  <a:rPr lang="hu-HU" dirty="0">
                    <a:sym typeface="Symbol"/>
                  </a:rPr>
                  <a:t></a:t>
                </a:r>
                <a:r>
                  <a:rPr lang="hu-HU" dirty="0"/>
                  <a:t> szögelfordulás esetén   </a:t>
                </a:r>
                <a:r>
                  <a:rPr lang="hu-HU" dirty="0" err="1"/>
                  <a:t>E</a:t>
                </a:r>
                <a:r>
                  <a:rPr lang="hu-HU" baseline="-25000" dirty="0" err="1"/>
                  <a:t>pot</a:t>
                </a:r>
                <a:r>
                  <a:rPr lang="hu-HU" dirty="0"/>
                  <a:t> = </a:t>
                </a:r>
                <a:r>
                  <a:rPr lang="hu-HU" dirty="0">
                    <a:sym typeface="Symbol"/>
                  </a:rPr>
                  <a:t></a:t>
                </a:r>
                <a:r>
                  <a:rPr lang="hu-HU" dirty="0"/>
                  <a:t>(m</a:t>
                </a:r>
                <a:r>
                  <a:rPr lang="hu-HU" baseline="-25000" dirty="0"/>
                  <a:t>i</a:t>
                </a:r>
                <a:r>
                  <a:rPr lang="hu-HU" dirty="0"/>
                  <a:t>)</a:t>
                </a:r>
                <a:r>
                  <a:rPr lang="hu-HU" dirty="0">
                    <a:sym typeface="Symbol"/>
                  </a:rPr>
                  <a:t></a:t>
                </a:r>
                <a:r>
                  <a:rPr lang="hu-HU" dirty="0"/>
                  <a:t>g</a:t>
                </a:r>
                <a:r>
                  <a:rPr lang="hu-HU" dirty="0">
                    <a:sym typeface="Symbol"/>
                  </a:rPr>
                  <a:t></a:t>
                </a:r>
                <a:r>
                  <a:rPr lang="hu-HU" dirty="0"/>
                  <a:t>(–</a:t>
                </a:r>
                <a:r>
                  <a:rPr lang="hu-HU" dirty="0" err="1"/>
                  <a:t>x</a:t>
                </a:r>
                <a:r>
                  <a:rPr lang="hu-HU" baseline="-25000" dirty="0" err="1"/>
                  <a:t>s</a:t>
                </a:r>
                <a:r>
                  <a:rPr lang="hu-HU" dirty="0">
                    <a:sym typeface="Symbol"/>
                  </a:rPr>
                  <a:t></a:t>
                </a:r>
                <a:r>
                  <a:rPr lang="hu-HU" dirty="0"/>
                  <a:t>sin</a:t>
                </a:r>
                <a:r>
                  <a:rPr lang="hu-HU" dirty="0">
                    <a:sym typeface="Symbol"/>
                  </a:rPr>
                  <a:t></a:t>
                </a:r>
                <a:r>
                  <a:rPr lang="hu-HU" dirty="0"/>
                  <a:t>)    és     </a:t>
                </a:r>
                <a:r>
                  <a:rPr lang="hu-HU" dirty="0" err="1"/>
                  <a:t>E</a:t>
                </a:r>
                <a:r>
                  <a:rPr lang="hu-HU" baseline="-25000" dirty="0" err="1"/>
                  <a:t>kin</a:t>
                </a:r>
                <a:r>
                  <a:rPr lang="hu-HU" baseline="-25000" dirty="0"/>
                  <a:t>,</a:t>
                </a:r>
                <a:r>
                  <a:rPr lang="hu-HU" baseline="-25000" dirty="0" err="1"/>
                  <a:t>forg</a:t>
                </a:r>
                <a:r>
                  <a:rPr lang="hu-HU" dirty="0"/>
                  <a:t> = ½</a:t>
                </a:r>
                <a:r>
                  <a:rPr lang="hu-HU" dirty="0">
                    <a:sym typeface="Symbol"/>
                  </a:rPr>
                  <a:t></a:t>
                </a:r>
                <a:r>
                  <a:rPr lang="hu-HU" baseline="-25000" dirty="0"/>
                  <a:t>y1</a:t>
                </a:r>
                <a:r>
                  <a:rPr lang="hu-HU" dirty="0">
                    <a:sym typeface="Symbol"/>
                  </a:rPr>
                  <a:t></a:t>
                </a:r>
                <a:r>
                  <a:rPr lang="hu-HU" baseline="30000" dirty="0"/>
                  <a:t>2</a:t>
                </a:r>
                <a:r>
                  <a:rPr lang="hu-HU" dirty="0"/>
                  <a:t> :</a:t>
                </a:r>
              </a:p>
              <a:p>
                <a:r>
                  <a:rPr lang="hu-HU" dirty="0" smtClean="0"/>
                  <a:t>   0 </a:t>
                </a:r>
                <a:r>
                  <a:rPr lang="hu-HU" dirty="0"/>
                  <a:t>+ </a:t>
                </a:r>
                <a:r>
                  <a:rPr lang="hu-HU" dirty="0" err="1"/>
                  <a:t>0</a:t>
                </a:r>
                <a:r>
                  <a:rPr lang="hu-HU" dirty="0"/>
                  <a:t> = –</a:t>
                </a:r>
                <a:r>
                  <a:rPr lang="hu-HU" dirty="0">
                    <a:sym typeface="Symbol"/>
                  </a:rPr>
                  <a:t></a:t>
                </a:r>
                <a:r>
                  <a:rPr lang="hu-HU" dirty="0"/>
                  <a:t>(m</a:t>
                </a:r>
                <a:r>
                  <a:rPr lang="hu-HU" baseline="-25000" dirty="0"/>
                  <a:t>i</a:t>
                </a:r>
                <a:r>
                  <a:rPr lang="hu-HU" dirty="0"/>
                  <a:t>)</a:t>
                </a:r>
                <a:r>
                  <a:rPr lang="hu-HU" dirty="0">
                    <a:sym typeface="Symbol"/>
                  </a:rPr>
                  <a:t></a:t>
                </a:r>
                <a:r>
                  <a:rPr lang="hu-HU" dirty="0"/>
                  <a:t>g</a:t>
                </a:r>
                <a:r>
                  <a:rPr lang="hu-HU" dirty="0">
                    <a:sym typeface="Symbol"/>
                  </a:rPr>
                  <a:t></a:t>
                </a:r>
                <a:r>
                  <a:rPr lang="hu-HU" dirty="0" err="1"/>
                  <a:t>x</a:t>
                </a:r>
                <a:r>
                  <a:rPr lang="hu-HU" baseline="-25000" dirty="0" err="1"/>
                  <a:t>s</a:t>
                </a:r>
                <a:r>
                  <a:rPr lang="hu-HU" dirty="0">
                    <a:sym typeface="Symbol"/>
                  </a:rPr>
                  <a:t></a:t>
                </a:r>
                <a:r>
                  <a:rPr lang="hu-HU" dirty="0"/>
                  <a:t>sin</a:t>
                </a:r>
                <a:r>
                  <a:rPr lang="hu-HU" dirty="0">
                    <a:sym typeface="Symbol"/>
                  </a:rPr>
                  <a:t></a:t>
                </a:r>
                <a:r>
                  <a:rPr lang="hu-HU" dirty="0"/>
                  <a:t> + ½</a:t>
                </a:r>
                <a:r>
                  <a:rPr lang="hu-HU" dirty="0">
                    <a:sym typeface="Symbol"/>
                  </a:rPr>
                  <a:t></a:t>
                </a:r>
                <a:r>
                  <a:rPr lang="hu-HU" baseline="-25000" dirty="0"/>
                  <a:t>y1</a:t>
                </a:r>
                <a:r>
                  <a:rPr lang="hu-HU" dirty="0">
                    <a:sym typeface="Symbol"/>
                  </a:rPr>
                  <a:t></a:t>
                </a:r>
                <a:r>
                  <a:rPr lang="hu-HU" baseline="30000" dirty="0"/>
                  <a:t>2</a:t>
                </a:r>
                <a:r>
                  <a:rPr lang="hu-HU" dirty="0"/>
                  <a:t>    </a:t>
                </a:r>
                <a:r>
                  <a:rPr lang="hu-HU" dirty="0">
                    <a:sym typeface="Symbol"/>
                  </a:rPr>
                  <a:t></a:t>
                </a:r>
                <a:r>
                  <a:rPr lang="hu-HU" dirty="0"/>
                  <a:t>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hu-HU">
                        <a:sym typeface="Symbol"/>
                      </a:rPr>
                      <m:t></m:t>
                    </m:r>
                    <m:r>
                      <m:rPr>
                        <m:nor/>
                      </m:rPr>
                      <a:rPr lang="hu-HU" b="0" i="0" smtClean="0">
                        <a:sym typeface="Symbol"/>
                      </a:rPr>
                      <m:t> =</m:t>
                    </m:r>
                    <m:r>
                      <m:rPr>
                        <m:nor/>
                      </m:rPr>
                      <a:rPr lang="hu-HU"/>
                      <m:t> </m:t>
                    </m:r>
                    <m:rad>
                      <m:radPr>
                        <m:degHide m:val="on"/>
                        <m:ctrlPr>
                          <a:rPr lang="hu-HU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hu-HU" b="0" i="0" smtClean="0"/>
                          <m:t>2</m:t>
                        </m:r>
                        <m:f>
                          <m:fPr>
                            <m:ctrlPr>
                              <a:rPr lang="hu-HU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l-GR" i="0" smtClean="0"/>
                              <m:t>Σ</m:t>
                            </m:r>
                            <m:d>
                              <m:dPr>
                                <m:ctrlPr>
                                  <a:rPr lang="hu-HU" i="1">
                                    <a:latin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hu-HU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hu-HU" i="0"/>
                                      <m:t>m</m:t>
                                    </m:r>
                                  </m:e>
                                  <m:sub>
                                    <m:r>
                                      <m:rPr>
                                        <m:nor/>
                                      </m:rPr>
                                      <a:rPr lang="hu-HU" i="0"/>
                                      <m:t>i</m:t>
                                    </m:r>
                                  </m:sub>
                                </m:sSub>
                              </m:e>
                            </m:d>
                            <m:r>
                              <m:rPr>
                                <m:nor/>
                              </m:rPr>
                              <a:rPr lang="hu-HU"/>
                              <m:t>∙</m:t>
                            </m:r>
                            <m:r>
                              <m:rPr>
                                <m:nor/>
                              </m:rPr>
                              <a:rPr lang="hu-HU"/>
                              <m:t>g</m:t>
                            </m:r>
                            <m:r>
                              <m:rPr>
                                <m:nor/>
                              </m:rPr>
                              <a:rPr lang="hu-HU"/>
                              <m:t>∙</m:t>
                            </m:r>
                            <m:sSub>
                              <m:sSubPr>
                                <m:ctrlPr>
                                  <a:rPr lang="hu-HU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nor/>
                                  </m:rPr>
                                  <a:rPr lang="hu-HU" i="0"/>
                                  <m:t>x</m:t>
                                </m:r>
                              </m:e>
                              <m:sub>
                                <m:r>
                                  <m:rPr>
                                    <m:nor/>
                                  </m:rPr>
                                  <a:rPr lang="hu-HU" i="0"/>
                                  <m:t>s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hu-HU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nor/>
                                  </m:rPr>
                                  <a:rPr lang="hu-HU" i="0">
                                    <a:sym typeface="Symbol"/>
                                  </a:rPr>
                                  <m:t></m:t>
                                </m:r>
                              </m:e>
                              <m:sub>
                                <m:r>
                                  <m:rPr>
                                    <m:nor/>
                                  </m:rPr>
                                  <a:rPr lang="hu-HU" i="0"/>
                                  <m:t>y</m:t>
                                </m:r>
                                <m:r>
                                  <m:rPr>
                                    <m:nor/>
                                  </m:rPr>
                                  <a:rPr lang="hu-HU" i="0"/>
                                  <m:t>1</m:t>
                                </m:r>
                              </m:sub>
                            </m:sSub>
                          </m:den>
                        </m:f>
                        <m:r>
                          <m:rPr>
                            <m:nor/>
                          </m:rPr>
                          <a:rPr lang="hu-HU"/>
                          <m:t>sin</m:t>
                        </m:r>
                        <m:r>
                          <m:rPr>
                            <m:nor/>
                          </m:rPr>
                          <a:rPr lang="hu-HU">
                            <a:sym typeface="Symbol"/>
                          </a:rPr>
                          <m:t></m:t>
                        </m:r>
                        <m:r>
                          <m:rPr>
                            <m:nor/>
                          </m:rPr>
                          <a:rPr lang="hu-HU"/>
                          <m:t> </m:t>
                        </m:r>
                      </m:e>
                    </m:rad>
                  </m:oMath>
                </a14:m>
                <a:r>
                  <a:rPr lang="hu-HU" dirty="0"/>
                  <a:t>.</a:t>
                </a:r>
              </a:p>
              <a:p>
                <a:r>
                  <a:rPr lang="hu-HU" dirty="0"/>
                  <a:t>Behelyettesítve: 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hu-HU">
                        <a:sym typeface="Symbol"/>
                      </a:rPr>
                      <m:t></m:t>
                    </m:r>
                    <m:r>
                      <m:rPr>
                        <m:nor/>
                      </m:rPr>
                      <a:rPr lang="hu-HU" b="0" i="0" smtClean="0">
                        <a:sym typeface="Symbol"/>
                      </a:rPr>
                      <m:t> =</m:t>
                    </m:r>
                    <m:r>
                      <m:rPr>
                        <m:nor/>
                      </m:rPr>
                      <a:rPr lang="hu-HU"/>
                      <m:t> </m:t>
                    </m:r>
                    <m:rad>
                      <m:radPr>
                        <m:degHide m:val="on"/>
                        <m:ctrlPr>
                          <a:rPr lang="hu-HU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hu-HU" b="0" i="0" smtClean="0"/>
                          <m:t>2</m:t>
                        </m:r>
                        <m:f>
                          <m:fPr>
                            <m:ctrlPr>
                              <a:rPr lang="hu-HU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l-GR" i="0" smtClean="0"/>
                              <m:t>Σ</m:t>
                            </m:r>
                            <m:d>
                              <m:dPr>
                                <m:ctrlPr>
                                  <a:rPr lang="hu-HU" i="1">
                                    <a:latin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hu-HU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lang="hu-HU" i="0"/>
                                      <m:t>m</m:t>
                                    </m:r>
                                  </m:e>
                                  <m:sub>
                                    <m:r>
                                      <m:rPr>
                                        <m:nor/>
                                      </m:rPr>
                                      <a:rPr lang="hu-HU" i="0"/>
                                      <m:t>i</m:t>
                                    </m:r>
                                  </m:sub>
                                </m:sSub>
                              </m:e>
                            </m:d>
                            <m:sSub>
                              <m:sSubPr>
                                <m:ctrlPr>
                                  <a:rPr lang="hu-HU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nor/>
                                  </m:rPr>
                                  <a:rPr lang="hu-HU" b="0" i="0" smtClean="0"/>
                                  <m:t>g</m:t>
                                </m:r>
                                <m:r>
                                  <m:rPr>
                                    <m:nor/>
                                  </m:rPr>
                                  <a:rPr lang="hu-HU" b="0" i="0" smtClean="0"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hu-HU" i="0"/>
                                  <m:t>x</m:t>
                                </m:r>
                              </m:e>
                              <m:sub>
                                <m:r>
                                  <m:rPr>
                                    <m:nor/>
                                  </m:rPr>
                                  <a:rPr lang="hu-HU" i="0"/>
                                  <m:t>s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hu-HU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nor/>
                                  </m:rPr>
                                  <a:rPr lang="hu-HU" i="0">
                                    <a:sym typeface="Symbol"/>
                                  </a:rPr>
                                  <m:t></m:t>
                                </m:r>
                              </m:e>
                              <m:sub>
                                <m:r>
                                  <m:rPr>
                                    <m:nor/>
                                  </m:rPr>
                                  <a:rPr lang="hu-HU" i="0"/>
                                  <m:t>y</m:t>
                                </m:r>
                                <m:r>
                                  <m:rPr>
                                    <m:nor/>
                                  </m:rPr>
                                  <a:rPr lang="hu-HU" i="0"/>
                                  <m:t>1</m:t>
                                </m:r>
                              </m:sub>
                            </m:sSub>
                          </m:den>
                        </m:f>
                        <m:r>
                          <m:rPr>
                            <m:nor/>
                          </m:rPr>
                          <a:rPr lang="hu-HU"/>
                          <m:t>sin</m:t>
                        </m:r>
                        <m:r>
                          <m:rPr>
                            <m:nor/>
                          </m:rPr>
                          <a:rPr lang="hu-HU">
                            <a:sym typeface="Symbol"/>
                          </a:rPr>
                          <m:t></m:t>
                        </m:r>
                        <m:r>
                          <m:rPr>
                            <m:nor/>
                          </m:rPr>
                          <a:rPr lang="hu-HU"/>
                          <m:t> </m:t>
                        </m:r>
                      </m:e>
                    </m:rad>
                    <m:r>
                      <m:rPr>
                        <m:nor/>
                      </m:rPr>
                      <a:rPr lang="hu-HU" b="0" i="0" smtClean="0"/>
                      <m:t> </m:t>
                    </m:r>
                    <m:r>
                      <m:rPr>
                        <m:nor/>
                      </m:rPr>
                      <a:rPr lang="hu-HU" b="0" i="0" smtClean="0">
                        <a:latin typeface="Cambria Math"/>
                      </a:rPr>
                      <m:t>= </m:t>
                    </m:r>
                    <m:rad>
                      <m:radPr>
                        <m:degHide m:val="on"/>
                        <m:ctrlPr>
                          <a:rPr lang="hu-HU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hu-HU" i="0"/>
                          <m:t>2∙10∙10∙2/50∙</m:t>
                        </m:r>
                        <m:r>
                          <m:rPr>
                            <m:nor/>
                          </m:rPr>
                          <a:rPr lang="hu-HU" i="0"/>
                          <m:t>sin</m:t>
                        </m:r>
                        <m:r>
                          <m:rPr>
                            <m:nor/>
                          </m:rPr>
                          <a:rPr lang="hu-HU" i="0">
                            <a:sym typeface="Symbol"/>
                          </a:rPr>
                          <m:t></m:t>
                        </m:r>
                      </m:e>
                    </m:rad>
                    <m:r>
                      <m:rPr>
                        <m:nor/>
                      </m:rPr>
                      <a:rPr lang="hu-HU" b="0" i="0" smtClean="0">
                        <a:sym typeface="Symbol"/>
                      </a:rPr>
                      <m:t> =</m:t>
                    </m:r>
                    <m:r>
                      <m:rPr>
                        <m:nor/>
                      </m:rPr>
                      <a:rPr lang="hu-HU"/>
                      <m:t> </m:t>
                    </m:r>
                    <m:rad>
                      <m:radPr>
                        <m:degHide m:val="on"/>
                        <m:ctrlPr>
                          <a:rPr lang="hu-HU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hu-HU" b="0" i="0" smtClean="0"/>
                          <m:t>8 </m:t>
                        </m:r>
                        <m:r>
                          <m:rPr>
                            <m:nor/>
                          </m:rPr>
                          <a:rPr lang="hu-HU" b="0" i="0" smtClean="0"/>
                          <m:t>sin</m:t>
                        </m:r>
                        <m:r>
                          <m:rPr>
                            <m:nor/>
                          </m:rPr>
                          <a:rPr lang="hu-HU" i="0">
                            <a:sym typeface="Symbol"/>
                          </a:rPr>
                          <m:t></m:t>
                        </m:r>
                      </m:e>
                    </m:rad>
                  </m:oMath>
                </a14:m>
                <a:r>
                  <a:rPr lang="hu-HU" dirty="0"/>
                  <a:t> s</a:t>
                </a:r>
                <a:r>
                  <a:rPr lang="hu-HU" baseline="30000" dirty="0"/>
                  <a:t>–1</a:t>
                </a:r>
                <a:r>
                  <a:rPr lang="hu-HU" dirty="0"/>
                  <a:t>.</a:t>
                </a:r>
              </a:p>
            </p:txBody>
          </p:sp>
        </mc:Choice>
        <mc:Fallback xmlns="">
          <p:sp>
            <p:nvSpPr>
              <p:cNvPr id="45" name="Téglalap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849" y="2924944"/>
                <a:ext cx="8062583" cy="3668055"/>
              </a:xfrm>
              <a:prstGeom prst="rect">
                <a:avLst/>
              </a:prstGeom>
              <a:blipFill rotWithShape="1">
                <a:blip r:embed="rId4"/>
                <a:stretch>
                  <a:fillRect l="-605" t="-831" r="-831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mecha_gy9_1_2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5851" y="5085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Vászon 55"/>
          <p:cNvGrpSpPr/>
          <p:nvPr/>
        </p:nvGrpSpPr>
        <p:grpSpPr>
          <a:xfrm>
            <a:off x="6228184" y="534041"/>
            <a:ext cx="2531745" cy="2486660"/>
            <a:chOff x="0" y="0"/>
            <a:chExt cx="2531745" cy="2486660"/>
          </a:xfrm>
        </p:grpSpPr>
        <p:sp>
          <p:nvSpPr>
            <p:cNvPr id="3" name="Téglalap 2"/>
            <p:cNvSpPr/>
            <p:nvPr/>
          </p:nvSpPr>
          <p:spPr>
            <a:xfrm>
              <a:off x="0" y="0"/>
              <a:ext cx="2531745" cy="2486660"/>
            </a:xfrm>
            <a:prstGeom prst="rect">
              <a:avLst/>
            </a:prstGeom>
            <a:noFill/>
          </p:spPr>
        </p:sp>
        <p:cxnSp>
          <p:nvCxnSpPr>
            <p:cNvPr id="4" name="AutoShape 3084"/>
            <p:cNvCxnSpPr>
              <a:cxnSpLocks noChangeShapeType="1"/>
            </p:cNvCxnSpPr>
            <p:nvPr/>
          </p:nvCxnSpPr>
          <p:spPr bwMode="auto">
            <a:xfrm>
              <a:off x="370205" y="2177164"/>
              <a:ext cx="1597660" cy="635"/>
            </a:xfrm>
            <a:prstGeom prst="straightConnector1">
              <a:avLst/>
            </a:prstGeom>
            <a:ln w="31750">
              <a:headEnd/>
              <a:tailEnd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AutoShape 3062"/>
            <p:cNvCxnSpPr>
              <a:cxnSpLocks noChangeShapeType="1"/>
            </p:cNvCxnSpPr>
            <p:nvPr/>
          </p:nvCxnSpPr>
          <p:spPr bwMode="auto">
            <a:xfrm flipV="1">
              <a:off x="1592554" y="302644"/>
              <a:ext cx="0" cy="197294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AutoShape 3062"/>
            <p:cNvCxnSpPr>
              <a:cxnSpLocks noChangeShapeType="1"/>
            </p:cNvCxnSpPr>
            <p:nvPr/>
          </p:nvCxnSpPr>
          <p:spPr bwMode="auto">
            <a:xfrm flipV="1">
              <a:off x="1188085" y="302644"/>
              <a:ext cx="0" cy="197294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" name="AutoShape 3062"/>
            <p:cNvCxnSpPr>
              <a:cxnSpLocks noChangeShapeType="1"/>
            </p:cNvCxnSpPr>
            <p:nvPr/>
          </p:nvCxnSpPr>
          <p:spPr bwMode="auto">
            <a:xfrm flipV="1">
              <a:off x="306419" y="2174879"/>
              <a:ext cx="190800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AutoShape 3062"/>
            <p:cNvCxnSpPr>
              <a:cxnSpLocks noChangeShapeType="1"/>
            </p:cNvCxnSpPr>
            <p:nvPr/>
          </p:nvCxnSpPr>
          <p:spPr bwMode="auto">
            <a:xfrm flipV="1">
              <a:off x="368935" y="316268"/>
              <a:ext cx="0" cy="1972945"/>
            </a:xfrm>
            <a:prstGeom prst="straightConnector1">
              <a:avLst/>
            </a:prstGeom>
            <a:noFill/>
            <a:ln w="9525">
              <a:solidFill>
                <a:schemeClr val="accent6">
                  <a:lumMod val="7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AutoShape 3063"/>
            <p:cNvCxnSpPr>
              <a:cxnSpLocks noChangeShapeType="1"/>
            </p:cNvCxnSpPr>
            <p:nvPr/>
          </p:nvCxnSpPr>
          <p:spPr bwMode="auto">
            <a:xfrm>
              <a:off x="361950" y="683644"/>
              <a:ext cx="1597660" cy="0"/>
            </a:xfrm>
            <a:prstGeom prst="straightConnector1">
              <a:avLst/>
            </a:prstGeom>
            <a:ln w="31750">
              <a:headEnd/>
              <a:tailEnd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AutoShape 3064"/>
            <p:cNvCxnSpPr>
              <a:cxnSpLocks noChangeShapeType="1"/>
            </p:cNvCxnSpPr>
            <p:nvPr/>
          </p:nvCxnSpPr>
          <p:spPr bwMode="auto">
            <a:xfrm>
              <a:off x="1965960" y="690629"/>
              <a:ext cx="0" cy="1485900"/>
            </a:xfrm>
            <a:prstGeom prst="straightConnector1">
              <a:avLst/>
            </a:prstGeom>
            <a:ln w="31750">
              <a:headEnd/>
              <a:tailEnd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3065"/>
            <p:cNvSpPr>
              <a:spLocks noChangeArrowheads="1"/>
            </p:cNvSpPr>
            <p:nvPr/>
          </p:nvSpPr>
          <p:spPr bwMode="auto">
            <a:xfrm>
              <a:off x="1898015" y="623954"/>
              <a:ext cx="125730" cy="125730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12" name="Oval 3066"/>
            <p:cNvSpPr>
              <a:spLocks noChangeArrowheads="1"/>
            </p:cNvSpPr>
            <p:nvPr/>
          </p:nvSpPr>
          <p:spPr bwMode="auto">
            <a:xfrm>
              <a:off x="1523365" y="2104774"/>
              <a:ext cx="126365" cy="125730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13" name="Text Box 3067"/>
            <p:cNvSpPr txBox="1">
              <a:spLocks noChangeArrowheads="1"/>
            </p:cNvSpPr>
            <p:nvPr/>
          </p:nvSpPr>
          <p:spPr bwMode="auto">
            <a:xfrm>
              <a:off x="1170744" y="716921"/>
              <a:ext cx="348615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3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4" name="Text Box 3068"/>
            <p:cNvSpPr txBox="1">
              <a:spLocks noChangeArrowheads="1"/>
            </p:cNvSpPr>
            <p:nvPr/>
          </p:nvSpPr>
          <p:spPr bwMode="auto">
            <a:xfrm>
              <a:off x="1946972" y="732672"/>
              <a:ext cx="347980" cy="23558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1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5" name="Text Box 3069"/>
            <p:cNvSpPr txBox="1">
              <a:spLocks noChangeArrowheads="1"/>
            </p:cNvSpPr>
            <p:nvPr/>
          </p:nvSpPr>
          <p:spPr bwMode="auto">
            <a:xfrm>
              <a:off x="1456055" y="1921259"/>
              <a:ext cx="347980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2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6" name="Text Box 3070"/>
            <p:cNvSpPr txBox="1">
              <a:spLocks noChangeArrowheads="1"/>
            </p:cNvSpPr>
            <p:nvPr/>
          </p:nvSpPr>
          <p:spPr bwMode="auto">
            <a:xfrm>
              <a:off x="674848" y="1942799"/>
              <a:ext cx="347345" cy="23558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4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7" name="Text Box 3072"/>
            <p:cNvSpPr txBox="1">
              <a:spLocks noChangeArrowheads="1"/>
            </p:cNvSpPr>
            <p:nvPr/>
          </p:nvSpPr>
          <p:spPr bwMode="auto">
            <a:xfrm>
              <a:off x="264451" y="0"/>
              <a:ext cx="295275" cy="40044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600">
                  <a:solidFill>
                    <a:srgbClr val="E36C0A"/>
                  </a:solidFill>
                  <a:effectLst/>
                  <a:latin typeface="Calibri"/>
                  <a:ea typeface="Times New Roman"/>
                  <a:cs typeface="Calibri"/>
                </a:rPr>
                <a:t>y</a:t>
              </a:r>
              <a:r>
                <a:rPr lang="hu-HU" sz="1600" baseline="-25000">
                  <a:solidFill>
                    <a:srgbClr val="E36C0A"/>
                  </a:solidFill>
                  <a:effectLst/>
                  <a:latin typeface="Calibri"/>
                  <a:ea typeface="Times New Roman"/>
                  <a:cs typeface="Calibri"/>
                </a:rPr>
                <a:t>1</a:t>
              </a:r>
              <a:endParaRPr lang="hu-HU" sz="16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8" name="Text Box 3073"/>
            <p:cNvSpPr txBox="1">
              <a:spLocks noChangeArrowheads="1"/>
            </p:cNvSpPr>
            <p:nvPr/>
          </p:nvSpPr>
          <p:spPr bwMode="auto">
            <a:xfrm>
              <a:off x="1799590" y="2247649"/>
              <a:ext cx="413385" cy="2374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4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9" name="Text Box 3074"/>
            <p:cNvSpPr txBox="1">
              <a:spLocks noChangeArrowheads="1"/>
            </p:cNvSpPr>
            <p:nvPr/>
          </p:nvSpPr>
          <p:spPr bwMode="auto">
            <a:xfrm>
              <a:off x="77313" y="600830"/>
              <a:ext cx="413385" cy="2368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4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0" name="Text Box 3075"/>
            <p:cNvSpPr txBox="1">
              <a:spLocks noChangeArrowheads="1"/>
            </p:cNvSpPr>
            <p:nvPr/>
          </p:nvSpPr>
          <p:spPr bwMode="auto">
            <a:xfrm>
              <a:off x="176530" y="2145414"/>
              <a:ext cx="216535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0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21" name="AutoShape 3076"/>
            <p:cNvCxnSpPr>
              <a:cxnSpLocks noChangeShapeType="1"/>
            </p:cNvCxnSpPr>
            <p:nvPr/>
          </p:nvCxnSpPr>
          <p:spPr bwMode="auto">
            <a:xfrm>
              <a:off x="335915" y="1407544"/>
              <a:ext cx="6604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" name="Text Box 3077"/>
            <p:cNvSpPr txBox="1">
              <a:spLocks noChangeArrowheads="1"/>
            </p:cNvSpPr>
            <p:nvPr/>
          </p:nvSpPr>
          <p:spPr bwMode="auto">
            <a:xfrm>
              <a:off x="73660" y="1298959"/>
              <a:ext cx="413385" cy="2374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2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23" name="AutoShape 3078"/>
            <p:cNvCxnSpPr>
              <a:cxnSpLocks noChangeShapeType="1"/>
            </p:cNvCxnSpPr>
            <p:nvPr/>
          </p:nvCxnSpPr>
          <p:spPr bwMode="auto">
            <a:xfrm>
              <a:off x="1190625" y="2143509"/>
              <a:ext cx="0" cy="5905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" name="Oval 3080"/>
            <p:cNvSpPr>
              <a:spLocks noChangeArrowheads="1"/>
            </p:cNvSpPr>
            <p:nvPr/>
          </p:nvSpPr>
          <p:spPr bwMode="auto">
            <a:xfrm>
              <a:off x="737870" y="2106679"/>
              <a:ext cx="126365" cy="126365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25" name="Oval 3081"/>
            <p:cNvSpPr>
              <a:spLocks noChangeArrowheads="1"/>
            </p:cNvSpPr>
            <p:nvPr/>
          </p:nvSpPr>
          <p:spPr bwMode="auto">
            <a:xfrm>
              <a:off x="1120775" y="615064"/>
              <a:ext cx="125095" cy="125730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26" name="Text Box 3082"/>
            <p:cNvSpPr txBox="1">
              <a:spLocks noChangeArrowheads="1"/>
            </p:cNvSpPr>
            <p:nvPr/>
          </p:nvSpPr>
          <p:spPr bwMode="auto">
            <a:xfrm>
              <a:off x="645795" y="2247649"/>
              <a:ext cx="413385" cy="2368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1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7" name="Text Box 3083"/>
            <p:cNvSpPr txBox="1">
              <a:spLocks noChangeArrowheads="1"/>
            </p:cNvSpPr>
            <p:nvPr/>
          </p:nvSpPr>
          <p:spPr bwMode="auto">
            <a:xfrm>
              <a:off x="1059180" y="2247014"/>
              <a:ext cx="413385" cy="2368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2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28" name="AutoShape 3085"/>
            <p:cNvCxnSpPr>
              <a:cxnSpLocks noChangeShapeType="1"/>
            </p:cNvCxnSpPr>
            <p:nvPr/>
          </p:nvCxnSpPr>
          <p:spPr bwMode="auto">
            <a:xfrm>
              <a:off x="368935" y="677294"/>
              <a:ext cx="635" cy="1512000"/>
            </a:xfrm>
            <a:prstGeom prst="straightConnector1">
              <a:avLst/>
            </a:prstGeom>
            <a:ln w="38100">
              <a:headEnd/>
              <a:tailEnd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 Box 3073"/>
            <p:cNvSpPr txBox="1">
              <a:spLocks noChangeArrowheads="1"/>
            </p:cNvSpPr>
            <p:nvPr/>
          </p:nvSpPr>
          <p:spPr bwMode="auto">
            <a:xfrm>
              <a:off x="1443369" y="2247649"/>
              <a:ext cx="413385" cy="2374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3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30" name="Text Box 3072"/>
            <p:cNvSpPr txBox="1">
              <a:spLocks noChangeArrowheads="1"/>
            </p:cNvSpPr>
            <p:nvPr/>
          </p:nvSpPr>
          <p:spPr bwMode="auto">
            <a:xfrm>
              <a:off x="1085607" y="0"/>
              <a:ext cx="295275" cy="385373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600">
                  <a:effectLst/>
                  <a:latin typeface="Calibri"/>
                  <a:ea typeface="Times New Roman"/>
                  <a:cs typeface="Calibri"/>
                </a:rPr>
                <a:t>y</a:t>
              </a:r>
              <a:r>
                <a:rPr lang="hu-HU" sz="1600" baseline="-25000">
                  <a:effectLst/>
                  <a:latin typeface="Calibri"/>
                  <a:ea typeface="Times New Roman"/>
                  <a:cs typeface="Calibri"/>
                </a:rPr>
                <a:t>2</a:t>
              </a:r>
              <a:endParaRPr lang="hu-HU" sz="16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31" name="Text Box 3072"/>
            <p:cNvSpPr txBox="1">
              <a:spLocks noChangeArrowheads="1"/>
            </p:cNvSpPr>
            <p:nvPr/>
          </p:nvSpPr>
          <p:spPr bwMode="auto">
            <a:xfrm>
              <a:off x="1474337" y="0"/>
              <a:ext cx="295275" cy="39903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600">
                  <a:effectLst/>
                  <a:latin typeface="Calibri"/>
                  <a:ea typeface="Times New Roman"/>
                  <a:cs typeface="Calibri"/>
                </a:rPr>
                <a:t>y</a:t>
              </a:r>
              <a:r>
                <a:rPr lang="hu-HU" sz="1600" baseline="-25000">
                  <a:effectLst/>
                  <a:latin typeface="Calibri"/>
                  <a:ea typeface="Times New Roman"/>
                  <a:cs typeface="Calibri"/>
                </a:rPr>
                <a:t>3</a:t>
              </a:r>
              <a:endParaRPr lang="hu-HU" sz="16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32" name="Text Box 3072"/>
            <p:cNvSpPr txBox="1">
              <a:spLocks noChangeArrowheads="1"/>
            </p:cNvSpPr>
            <p:nvPr/>
          </p:nvSpPr>
          <p:spPr bwMode="auto">
            <a:xfrm>
              <a:off x="2182703" y="2062458"/>
              <a:ext cx="295275" cy="29329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x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grpSp>
          <p:nvGrpSpPr>
            <p:cNvPr id="33" name="Csoportba foglalás 32"/>
            <p:cNvGrpSpPr/>
            <p:nvPr/>
          </p:nvGrpSpPr>
          <p:grpSpPr>
            <a:xfrm>
              <a:off x="180000" y="355846"/>
              <a:ext cx="417195" cy="114935"/>
              <a:chOff x="0" y="0"/>
              <a:chExt cx="483079" cy="278639"/>
            </a:xfrm>
          </p:grpSpPr>
          <p:sp>
            <p:nvSpPr>
              <p:cNvPr id="46" name="Ív 45"/>
              <p:cNvSpPr/>
              <p:nvPr/>
            </p:nvSpPr>
            <p:spPr>
              <a:xfrm flipH="1">
                <a:off x="0" y="11220"/>
                <a:ext cx="257098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7" name="Ív 46"/>
              <p:cNvSpPr/>
              <p:nvPr/>
            </p:nvSpPr>
            <p:spPr>
              <a:xfrm flipH="1" flipV="1">
                <a:off x="0" y="11220"/>
                <a:ext cx="483079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8" name="Ív 47"/>
              <p:cNvSpPr/>
              <p:nvPr/>
            </p:nvSpPr>
            <p:spPr>
              <a:xfrm flipV="1">
                <a:off x="0" y="11220"/>
                <a:ext cx="483079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9" name="Ív 48"/>
              <p:cNvSpPr/>
              <p:nvPr/>
            </p:nvSpPr>
            <p:spPr>
              <a:xfrm>
                <a:off x="225981" y="11220"/>
                <a:ext cx="257098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cxnSp>
            <p:nvCxnSpPr>
              <p:cNvPr id="50" name="Egyenes összekötő nyíllal 49"/>
              <p:cNvCxnSpPr/>
              <p:nvPr/>
            </p:nvCxnSpPr>
            <p:spPr>
              <a:xfrm flipH="1" flipV="1">
                <a:off x="300926" y="0"/>
                <a:ext cx="82799" cy="1800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34" name="Csoportba foglalás 33"/>
            <p:cNvGrpSpPr/>
            <p:nvPr/>
          </p:nvGrpSpPr>
          <p:grpSpPr>
            <a:xfrm>
              <a:off x="964885" y="401063"/>
              <a:ext cx="417195" cy="114935"/>
              <a:chOff x="0" y="0"/>
              <a:chExt cx="483079" cy="278639"/>
            </a:xfrm>
          </p:grpSpPr>
          <p:sp>
            <p:nvSpPr>
              <p:cNvPr id="41" name="Ív 40"/>
              <p:cNvSpPr/>
              <p:nvPr/>
            </p:nvSpPr>
            <p:spPr>
              <a:xfrm flipH="1">
                <a:off x="0" y="11220"/>
                <a:ext cx="257098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2" name="Ív 41"/>
              <p:cNvSpPr/>
              <p:nvPr/>
            </p:nvSpPr>
            <p:spPr>
              <a:xfrm flipH="1" flipV="1">
                <a:off x="0" y="11220"/>
                <a:ext cx="483079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3" name="Ív 42"/>
              <p:cNvSpPr/>
              <p:nvPr/>
            </p:nvSpPr>
            <p:spPr>
              <a:xfrm flipV="1">
                <a:off x="0" y="11220"/>
                <a:ext cx="483079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4" name="Ív 43"/>
              <p:cNvSpPr/>
              <p:nvPr/>
            </p:nvSpPr>
            <p:spPr>
              <a:xfrm>
                <a:off x="225981" y="11220"/>
                <a:ext cx="257098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cxnSp>
            <p:nvCxnSpPr>
              <p:cNvPr id="45" name="Egyenes összekötő nyíllal 44"/>
              <p:cNvCxnSpPr/>
              <p:nvPr/>
            </p:nvCxnSpPr>
            <p:spPr>
              <a:xfrm flipH="1" flipV="1">
                <a:off x="300926" y="0"/>
                <a:ext cx="82799" cy="1800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35" name="Csoportba foglalás 34"/>
            <p:cNvGrpSpPr/>
            <p:nvPr/>
          </p:nvGrpSpPr>
          <p:grpSpPr>
            <a:xfrm>
              <a:off x="1404685" y="401063"/>
              <a:ext cx="417195" cy="114935"/>
              <a:chOff x="0" y="0"/>
              <a:chExt cx="483079" cy="278639"/>
            </a:xfrm>
          </p:grpSpPr>
          <p:sp>
            <p:nvSpPr>
              <p:cNvPr id="36" name="Ív 35"/>
              <p:cNvSpPr/>
              <p:nvPr/>
            </p:nvSpPr>
            <p:spPr>
              <a:xfrm flipH="1">
                <a:off x="0" y="11220"/>
                <a:ext cx="257098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37" name="Ív 36"/>
              <p:cNvSpPr/>
              <p:nvPr/>
            </p:nvSpPr>
            <p:spPr>
              <a:xfrm flipH="1" flipV="1">
                <a:off x="0" y="11220"/>
                <a:ext cx="483079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38" name="Ív 37"/>
              <p:cNvSpPr/>
              <p:nvPr/>
            </p:nvSpPr>
            <p:spPr>
              <a:xfrm flipV="1">
                <a:off x="0" y="11220"/>
                <a:ext cx="483079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39" name="Ív 38"/>
              <p:cNvSpPr/>
              <p:nvPr/>
            </p:nvSpPr>
            <p:spPr>
              <a:xfrm>
                <a:off x="225981" y="11220"/>
                <a:ext cx="257098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cxnSp>
            <p:nvCxnSpPr>
              <p:cNvPr id="40" name="Egyenes összekötő nyíllal 39"/>
              <p:cNvCxnSpPr/>
              <p:nvPr/>
            </p:nvCxnSpPr>
            <p:spPr>
              <a:xfrm flipH="1" flipV="1">
                <a:off x="300926" y="0"/>
                <a:ext cx="82799" cy="1800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51" name="Téglalap 50"/>
          <p:cNvSpPr/>
          <p:nvPr/>
        </p:nvSpPr>
        <p:spPr>
          <a:xfrm>
            <a:off x="467544" y="519532"/>
            <a:ext cx="55446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smtClean="0"/>
              <a:t>Megoldás</a:t>
            </a:r>
          </a:p>
          <a:p>
            <a:r>
              <a:rPr lang="hu-HU" b="1" dirty="0" smtClean="0"/>
              <a:t>a) </a:t>
            </a:r>
            <a:r>
              <a:rPr lang="hu-HU" dirty="0" smtClean="0"/>
              <a:t>Mivel </a:t>
            </a:r>
            <a:r>
              <a:rPr lang="hu-HU" dirty="0"/>
              <a:t>a keret tömege elhanyagolható, csak a 4 testtel kell számolnunk, és tudjuk, hogy pontrendszer tehetetlenségi nyomatéka  </a:t>
            </a:r>
            <a:r>
              <a:rPr lang="hu-HU" dirty="0">
                <a:sym typeface="Symbol"/>
              </a:rPr>
              <a:t></a:t>
            </a:r>
            <a:r>
              <a:rPr lang="hu-HU" dirty="0"/>
              <a:t> = </a:t>
            </a:r>
            <a:r>
              <a:rPr lang="hu-HU" dirty="0">
                <a:sym typeface="Symbol"/>
              </a:rPr>
              <a:t></a:t>
            </a:r>
            <a:r>
              <a:rPr lang="hu-HU" dirty="0"/>
              <a:t> (m</a:t>
            </a:r>
            <a:r>
              <a:rPr lang="hu-HU" baseline="-25000" dirty="0"/>
              <a:t>i</a:t>
            </a:r>
            <a:r>
              <a:rPr lang="hu-HU" dirty="0"/>
              <a:t>·ℓ</a:t>
            </a:r>
            <a:r>
              <a:rPr lang="hu-HU" baseline="-25000" dirty="0"/>
              <a:t>i</a:t>
            </a:r>
            <a:r>
              <a:rPr lang="hu-HU" baseline="30000" dirty="0"/>
              <a:t>2</a:t>
            </a:r>
            <a:r>
              <a:rPr lang="hu-HU" dirty="0" smtClean="0"/>
              <a:t>).</a:t>
            </a:r>
          </a:p>
          <a:p>
            <a:endParaRPr lang="hu-HU" dirty="0"/>
          </a:p>
          <a:p>
            <a:r>
              <a:rPr lang="hu-HU" dirty="0" err="1"/>
              <a:t>ℓ</a:t>
            </a:r>
            <a:r>
              <a:rPr lang="hu-HU" baseline="-25000" dirty="0" err="1"/>
              <a:t>i</a:t>
            </a:r>
            <a:r>
              <a:rPr lang="hu-HU" dirty="0"/>
              <a:t>, az egyes testek távolsága a forgástengelytől jelen esetben az y</a:t>
            </a:r>
            <a:r>
              <a:rPr lang="hu-HU" baseline="-25000" dirty="0"/>
              <a:t>1</a:t>
            </a:r>
            <a:r>
              <a:rPr lang="hu-HU" dirty="0"/>
              <a:t>, y</a:t>
            </a:r>
            <a:r>
              <a:rPr lang="hu-HU" baseline="-25000" dirty="0"/>
              <a:t>2</a:t>
            </a:r>
            <a:r>
              <a:rPr lang="hu-HU" dirty="0"/>
              <a:t>, y</a:t>
            </a:r>
            <a:r>
              <a:rPr lang="hu-HU" baseline="-25000" dirty="0"/>
              <a:t>3</a:t>
            </a:r>
            <a:r>
              <a:rPr lang="hu-HU" dirty="0"/>
              <a:t> forgástengely és az egyes testek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>x </a:t>
            </a:r>
            <a:r>
              <a:rPr lang="hu-HU" dirty="0"/>
              <a:t>koordinátájából számítható, mert a forgástengelyek merőlegesek az x tengelyre</a:t>
            </a:r>
            <a:r>
              <a:rPr lang="hu-HU" dirty="0" smtClean="0"/>
              <a:t>.</a:t>
            </a:r>
          </a:p>
          <a:p>
            <a:endParaRPr lang="hu-HU" dirty="0"/>
          </a:p>
          <a:p>
            <a:endParaRPr lang="hu-HU" dirty="0" smtClean="0"/>
          </a:p>
          <a:p>
            <a:r>
              <a:rPr lang="hu-HU" baseline="-25000" dirty="0" smtClean="0"/>
              <a:t>.</a:t>
            </a:r>
            <a:endParaRPr lang="hu-HU" dirty="0"/>
          </a:p>
        </p:txBody>
      </p:sp>
      <p:pic>
        <p:nvPicPr>
          <p:cNvPr id="52" name="mecha_gy9_1_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08343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82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9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Vászon 55"/>
          <p:cNvGrpSpPr/>
          <p:nvPr/>
        </p:nvGrpSpPr>
        <p:grpSpPr>
          <a:xfrm>
            <a:off x="6228184" y="534041"/>
            <a:ext cx="2531745" cy="2486660"/>
            <a:chOff x="0" y="0"/>
            <a:chExt cx="2531745" cy="2486660"/>
          </a:xfrm>
        </p:grpSpPr>
        <p:sp>
          <p:nvSpPr>
            <p:cNvPr id="3" name="Téglalap 2"/>
            <p:cNvSpPr/>
            <p:nvPr/>
          </p:nvSpPr>
          <p:spPr>
            <a:xfrm>
              <a:off x="0" y="0"/>
              <a:ext cx="2531745" cy="2486660"/>
            </a:xfrm>
            <a:prstGeom prst="rect">
              <a:avLst/>
            </a:prstGeom>
            <a:noFill/>
          </p:spPr>
        </p:sp>
        <p:cxnSp>
          <p:nvCxnSpPr>
            <p:cNvPr id="4" name="AutoShape 3084"/>
            <p:cNvCxnSpPr>
              <a:cxnSpLocks noChangeShapeType="1"/>
            </p:cNvCxnSpPr>
            <p:nvPr/>
          </p:nvCxnSpPr>
          <p:spPr bwMode="auto">
            <a:xfrm>
              <a:off x="370205" y="2177164"/>
              <a:ext cx="1597660" cy="635"/>
            </a:xfrm>
            <a:prstGeom prst="straightConnector1">
              <a:avLst/>
            </a:prstGeom>
            <a:ln w="31750">
              <a:headEnd/>
              <a:tailEnd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AutoShape 3062"/>
            <p:cNvCxnSpPr>
              <a:cxnSpLocks noChangeShapeType="1"/>
            </p:cNvCxnSpPr>
            <p:nvPr/>
          </p:nvCxnSpPr>
          <p:spPr bwMode="auto">
            <a:xfrm flipV="1">
              <a:off x="306419" y="2174879"/>
              <a:ext cx="190800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AutoShape 3062"/>
            <p:cNvCxnSpPr>
              <a:cxnSpLocks noChangeShapeType="1"/>
            </p:cNvCxnSpPr>
            <p:nvPr/>
          </p:nvCxnSpPr>
          <p:spPr bwMode="auto">
            <a:xfrm flipV="1">
              <a:off x="368935" y="316268"/>
              <a:ext cx="0" cy="1972945"/>
            </a:xfrm>
            <a:prstGeom prst="straightConnector1">
              <a:avLst/>
            </a:prstGeom>
            <a:noFill/>
            <a:ln w="9525">
              <a:solidFill>
                <a:schemeClr val="accent6">
                  <a:lumMod val="7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AutoShape 3063"/>
            <p:cNvCxnSpPr>
              <a:cxnSpLocks noChangeShapeType="1"/>
            </p:cNvCxnSpPr>
            <p:nvPr/>
          </p:nvCxnSpPr>
          <p:spPr bwMode="auto">
            <a:xfrm>
              <a:off x="361950" y="683644"/>
              <a:ext cx="1597660" cy="0"/>
            </a:xfrm>
            <a:prstGeom prst="straightConnector1">
              <a:avLst/>
            </a:prstGeom>
            <a:ln w="31750">
              <a:headEnd/>
              <a:tailEnd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AutoShape 3064"/>
            <p:cNvCxnSpPr>
              <a:cxnSpLocks noChangeShapeType="1"/>
            </p:cNvCxnSpPr>
            <p:nvPr/>
          </p:nvCxnSpPr>
          <p:spPr bwMode="auto">
            <a:xfrm>
              <a:off x="1965960" y="690629"/>
              <a:ext cx="0" cy="1485900"/>
            </a:xfrm>
            <a:prstGeom prst="straightConnector1">
              <a:avLst/>
            </a:prstGeom>
            <a:ln w="31750">
              <a:headEnd/>
              <a:tailEnd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3065"/>
            <p:cNvSpPr>
              <a:spLocks noChangeArrowheads="1"/>
            </p:cNvSpPr>
            <p:nvPr/>
          </p:nvSpPr>
          <p:spPr bwMode="auto">
            <a:xfrm>
              <a:off x="1898015" y="623954"/>
              <a:ext cx="125730" cy="125730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12" name="Oval 3066"/>
            <p:cNvSpPr>
              <a:spLocks noChangeArrowheads="1"/>
            </p:cNvSpPr>
            <p:nvPr/>
          </p:nvSpPr>
          <p:spPr bwMode="auto">
            <a:xfrm>
              <a:off x="1523365" y="2104774"/>
              <a:ext cx="126365" cy="125730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13" name="Text Box 3067"/>
            <p:cNvSpPr txBox="1">
              <a:spLocks noChangeArrowheads="1"/>
            </p:cNvSpPr>
            <p:nvPr/>
          </p:nvSpPr>
          <p:spPr bwMode="auto">
            <a:xfrm>
              <a:off x="1170744" y="716921"/>
              <a:ext cx="348615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3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4" name="Text Box 3068"/>
            <p:cNvSpPr txBox="1">
              <a:spLocks noChangeArrowheads="1"/>
            </p:cNvSpPr>
            <p:nvPr/>
          </p:nvSpPr>
          <p:spPr bwMode="auto">
            <a:xfrm>
              <a:off x="1946972" y="732672"/>
              <a:ext cx="347980" cy="23558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1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5" name="Text Box 3069"/>
            <p:cNvSpPr txBox="1">
              <a:spLocks noChangeArrowheads="1"/>
            </p:cNvSpPr>
            <p:nvPr/>
          </p:nvSpPr>
          <p:spPr bwMode="auto">
            <a:xfrm>
              <a:off x="1456055" y="1921259"/>
              <a:ext cx="347980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2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6" name="Text Box 3070"/>
            <p:cNvSpPr txBox="1">
              <a:spLocks noChangeArrowheads="1"/>
            </p:cNvSpPr>
            <p:nvPr/>
          </p:nvSpPr>
          <p:spPr bwMode="auto">
            <a:xfrm>
              <a:off x="674848" y="1942799"/>
              <a:ext cx="347345" cy="23558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4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7" name="Text Box 3072"/>
            <p:cNvSpPr txBox="1">
              <a:spLocks noChangeArrowheads="1"/>
            </p:cNvSpPr>
            <p:nvPr/>
          </p:nvSpPr>
          <p:spPr bwMode="auto">
            <a:xfrm>
              <a:off x="264451" y="0"/>
              <a:ext cx="295275" cy="40044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600">
                  <a:solidFill>
                    <a:srgbClr val="E36C0A"/>
                  </a:solidFill>
                  <a:effectLst/>
                  <a:latin typeface="Calibri"/>
                  <a:ea typeface="Times New Roman"/>
                  <a:cs typeface="Calibri"/>
                </a:rPr>
                <a:t>y</a:t>
              </a:r>
              <a:r>
                <a:rPr lang="hu-HU" sz="1600" baseline="-25000">
                  <a:solidFill>
                    <a:srgbClr val="E36C0A"/>
                  </a:solidFill>
                  <a:effectLst/>
                  <a:latin typeface="Calibri"/>
                  <a:ea typeface="Times New Roman"/>
                  <a:cs typeface="Calibri"/>
                </a:rPr>
                <a:t>1</a:t>
              </a:r>
              <a:endParaRPr lang="hu-HU" sz="16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8" name="Text Box 3073"/>
            <p:cNvSpPr txBox="1">
              <a:spLocks noChangeArrowheads="1"/>
            </p:cNvSpPr>
            <p:nvPr/>
          </p:nvSpPr>
          <p:spPr bwMode="auto">
            <a:xfrm>
              <a:off x="1799590" y="2247649"/>
              <a:ext cx="413385" cy="2374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4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9" name="Text Box 3074"/>
            <p:cNvSpPr txBox="1">
              <a:spLocks noChangeArrowheads="1"/>
            </p:cNvSpPr>
            <p:nvPr/>
          </p:nvSpPr>
          <p:spPr bwMode="auto">
            <a:xfrm>
              <a:off x="77313" y="600830"/>
              <a:ext cx="413385" cy="2368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4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0" name="Text Box 3075"/>
            <p:cNvSpPr txBox="1">
              <a:spLocks noChangeArrowheads="1"/>
            </p:cNvSpPr>
            <p:nvPr/>
          </p:nvSpPr>
          <p:spPr bwMode="auto">
            <a:xfrm>
              <a:off x="176530" y="2145414"/>
              <a:ext cx="216535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0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21" name="AutoShape 3076"/>
            <p:cNvCxnSpPr>
              <a:cxnSpLocks noChangeShapeType="1"/>
            </p:cNvCxnSpPr>
            <p:nvPr/>
          </p:nvCxnSpPr>
          <p:spPr bwMode="auto">
            <a:xfrm>
              <a:off x="335915" y="1407544"/>
              <a:ext cx="6604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" name="Text Box 3077"/>
            <p:cNvSpPr txBox="1">
              <a:spLocks noChangeArrowheads="1"/>
            </p:cNvSpPr>
            <p:nvPr/>
          </p:nvSpPr>
          <p:spPr bwMode="auto">
            <a:xfrm>
              <a:off x="73660" y="1298959"/>
              <a:ext cx="413385" cy="2374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2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23" name="AutoShape 3078"/>
            <p:cNvCxnSpPr>
              <a:cxnSpLocks noChangeShapeType="1"/>
            </p:cNvCxnSpPr>
            <p:nvPr/>
          </p:nvCxnSpPr>
          <p:spPr bwMode="auto">
            <a:xfrm>
              <a:off x="1190625" y="2143509"/>
              <a:ext cx="0" cy="5905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" name="Oval 3080"/>
            <p:cNvSpPr>
              <a:spLocks noChangeArrowheads="1"/>
            </p:cNvSpPr>
            <p:nvPr/>
          </p:nvSpPr>
          <p:spPr bwMode="auto">
            <a:xfrm>
              <a:off x="737870" y="2106679"/>
              <a:ext cx="126365" cy="126365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25" name="Oval 3081"/>
            <p:cNvSpPr>
              <a:spLocks noChangeArrowheads="1"/>
            </p:cNvSpPr>
            <p:nvPr/>
          </p:nvSpPr>
          <p:spPr bwMode="auto">
            <a:xfrm>
              <a:off x="1120775" y="615064"/>
              <a:ext cx="125095" cy="125730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26" name="Text Box 3082"/>
            <p:cNvSpPr txBox="1">
              <a:spLocks noChangeArrowheads="1"/>
            </p:cNvSpPr>
            <p:nvPr/>
          </p:nvSpPr>
          <p:spPr bwMode="auto">
            <a:xfrm>
              <a:off x="645795" y="2247649"/>
              <a:ext cx="413385" cy="2368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1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7" name="Text Box 3083"/>
            <p:cNvSpPr txBox="1">
              <a:spLocks noChangeArrowheads="1"/>
            </p:cNvSpPr>
            <p:nvPr/>
          </p:nvSpPr>
          <p:spPr bwMode="auto">
            <a:xfrm>
              <a:off x="1059180" y="2247014"/>
              <a:ext cx="413385" cy="2368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2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28" name="AutoShape 3085"/>
            <p:cNvCxnSpPr>
              <a:cxnSpLocks noChangeShapeType="1"/>
            </p:cNvCxnSpPr>
            <p:nvPr/>
          </p:nvCxnSpPr>
          <p:spPr bwMode="auto">
            <a:xfrm>
              <a:off x="368935" y="677294"/>
              <a:ext cx="635" cy="1512000"/>
            </a:xfrm>
            <a:prstGeom prst="straightConnector1">
              <a:avLst/>
            </a:prstGeom>
            <a:ln w="38100">
              <a:headEnd/>
              <a:tailEnd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 Box 3073"/>
            <p:cNvSpPr txBox="1">
              <a:spLocks noChangeArrowheads="1"/>
            </p:cNvSpPr>
            <p:nvPr/>
          </p:nvSpPr>
          <p:spPr bwMode="auto">
            <a:xfrm>
              <a:off x="1443369" y="2247649"/>
              <a:ext cx="413385" cy="2374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3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32" name="Text Box 3072"/>
            <p:cNvSpPr txBox="1">
              <a:spLocks noChangeArrowheads="1"/>
            </p:cNvSpPr>
            <p:nvPr/>
          </p:nvSpPr>
          <p:spPr bwMode="auto">
            <a:xfrm>
              <a:off x="2182703" y="2062458"/>
              <a:ext cx="295275" cy="29329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x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grpSp>
          <p:nvGrpSpPr>
            <p:cNvPr id="33" name="Csoportba foglalás 32"/>
            <p:cNvGrpSpPr/>
            <p:nvPr/>
          </p:nvGrpSpPr>
          <p:grpSpPr>
            <a:xfrm>
              <a:off x="180000" y="355846"/>
              <a:ext cx="417195" cy="114935"/>
              <a:chOff x="0" y="0"/>
              <a:chExt cx="483079" cy="278639"/>
            </a:xfrm>
          </p:grpSpPr>
          <p:sp>
            <p:nvSpPr>
              <p:cNvPr id="46" name="Ív 45"/>
              <p:cNvSpPr/>
              <p:nvPr/>
            </p:nvSpPr>
            <p:spPr>
              <a:xfrm flipH="1">
                <a:off x="0" y="11220"/>
                <a:ext cx="257098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7" name="Ív 46"/>
              <p:cNvSpPr/>
              <p:nvPr/>
            </p:nvSpPr>
            <p:spPr>
              <a:xfrm flipH="1" flipV="1">
                <a:off x="0" y="11220"/>
                <a:ext cx="483079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8" name="Ív 47"/>
              <p:cNvSpPr/>
              <p:nvPr/>
            </p:nvSpPr>
            <p:spPr>
              <a:xfrm flipV="1">
                <a:off x="0" y="11220"/>
                <a:ext cx="483079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9" name="Ív 48"/>
              <p:cNvSpPr/>
              <p:nvPr/>
            </p:nvSpPr>
            <p:spPr>
              <a:xfrm>
                <a:off x="225981" y="11220"/>
                <a:ext cx="257098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cxnSp>
            <p:nvCxnSpPr>
              <p:cNvPr id="50" name="Egyenes összekötő nyíllal 49"/>
              <p:cNvCxnSpPr/>
              <p:nvPr/>
            </p:nvCxnSpPr>
            <p:spPr>
              <a:xfrm flipH="1" flipV="1">
                <a:off x="300926" y="0"/>
                <a:ext cx="82799" cy="1800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51" name="Téglalap 50"/>
          <p:cNvSpPr/>
          <p:nvPr/>
        </p:nvSpPr>
        <p:spPr>
          <a:xfrm>
            <a:off x="467544" y="519532"/>
            <a:ext cx="554461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smtClean="0">
                <a:solidFill>
                  <a:schemeClr val="bg1">
                    <a:lumMod val="65000"/>
                  </a:schemeClr>
                </a:solidFill>
              </a:rPr>
              <a:t>Megoldás</a:t>
            </a:r>
          </a:p>
          <a:p>
            <a:r>
              <a:rPr lang="hu-HU" b="1" dirty="0" smtClean="0">
                <a:solidFill>
                  <a:schemeClr val="bg1">
                    <a:lumMod val="65000"/>
                  </a:schemeClr>
                </a:solidFill>
              </a:rPr>
              <a:t>a) 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Mivel 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a keret tömege elhanyagolható, csak a 4 testtel kell számolnunk, és tudjuk, hogy pontrendszer tehetetlenségi nyomatéka  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  <a:sym typeface="Symbol"/>
              </a:rPr>
              <a:t>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= 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  <a:sym typeface="Symbol"/>
              </a:rPr>
              <a:t>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(m</a:t>
            </a:r>
            <a:r>
              <a:rPr lang="hu-HU" baseline="-25000" dirty="0">
                <a:solidFill>
                  <a:schemeClr val="bg1">
                    <a:lumMod val="65000"/>
                  </a:schemeClr>
                </a:solidFill>
              </a:rPr>
              <a:t>i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·ℓ</a:t>
            </a:r>
            <a:r>
              <a:rPr lang="hu-HU" baseline="-25000" dirty="0">
                <a:solidFill>
                  <a:schemeClr val="bg1">
                    <a:lumMod val="65000"/>
                  </a:schemeClr>
                </a:solidFill>
              </a:rPr>
              <a:t>i</a:t>
            </a:r>
            <a:r>
              <a:rPr lang="hu-HU" baseline="30000" dirty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).</a:t>
            </a:r>
          </a:p>
          <a:p>
            <a:endParaRPr lang="hu-HU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hu-HU" dirty="0" err="1">
                <a:solidFill>
                  <a:schemeClr val="bg1">
                    <a:lumMod val="65000"/>
                  </a:schemeClr>
                </a:solidFill>
              </a:rPr>
              <a:t>ℓ</a:t>
            </a:r>
            <a:r>
              <a:rPr lang="hu-HU" baseline="-25000" dirty="0" err="1">
                <a:solidFill>
                  <a:schemeClr val="bg1">
                    <a:lumMod val="65000"/>
                  </a:schemeClr>
                </a:solidFill>
              </a:rPr>
              <a:t>i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, az egyes testek távolsága a forgástengelytől jelen esetben az y</a:t>
            </a:r>
            <a:r>
              <a:rPr lang="hu-HU" baseline="-25000" dirty="0">
                <a:solidFill>
                  <a:schemeClr val="bg1">
                    <a:lumMod val="65000"/>
                  </a:schemeClr>
                </a:solidFill>
              </a:rPr>
              <a:t>1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, y</a:t>
            </a:r>
            <a:r>
              <a:rPr lang="hu-HU" baseline="-25000" dirty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, y</a:t>
            </a:r>
            <a:r>
              <a:rPr lang="hu-HU" baseline="-25000" dirty="0">
                <a:solidFill>
                  <a:schemeClr val="bg1">
                    <a:lumMod val="65000"/>
                  </a:schemeClr>
                </a:solidFill>
              </a:rPr>
              <a:t>3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forgástengely és az egyes testek 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hu-HU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x 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koordinátájából számítható, mert a forgástengelyek merőlegesek az x tengelyre</a:t>
            </a:r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endParaRPr lang="hu-HU" dirty="0"/>
          </a:p>
          <a:p>
            <a:r>
              <a:rPr lang="hu-HU" dirty="0"/>
              <a:t>Az y</a:t>
            </a:r>
            <a:r>
              <a:rPr lang="hu-HU" baseline="-25000" dirty="0"/>
              <a:t>1</a:t>
            </a:r>
            <a:r>
              <a:rPr lang="hu-HU" dirty="0"/>
              <a:t> tengely az x</a:t>
            </a:r>
            <a:r>
              <a:rPr lang="hu-HU" baseline="-25000" dirty="0"/>
              <a:t>1</a:t>
            </a:r>
            <a:r>
              <a:rPr lang="hu-HU" dirty="0"/>
              <a:t> = 0 </a:t>
            </a:r>
            <a:r>
              <a:rPr lang="hu-HU" dirty="0" err="1"/>
              <a:t>-nál</a:t>
            </a:r>
            <a:r>
              <a:rPr lang="hu-HU" dirty="0"/>
              <a:t> van, ezért az erre a tengelyre vonatkoztatott tehetetlenségi nyomaték számításánál</a:t>
            </a:r>
          </a:p>
          <a:p>
            <a:r>
              <a:rPr lang="hu-HU" dirty="0"/>
              <a:t>ℓ</a:t>
            </a:r>
            <a:r>
              <a:rPr lang="hu-HU" baseline="-25000" dirty="0"/>
              <a:t>4 kg</a:t>
            </a:r>
            <a:r>
              <a:rPr lang="hu-HU" dirty="0"/>
              <a:t> = x</a:t>
            </a:r>
            <a:r>
              <a:rPr lang="hu-HU" baseline="-25000" dirty="0"/>
              <a:t>4 kg</a:t>
            </a:r>
            <a:r>
              <a:rPr lang="hu-HU" dirty="0"/>
              <a:t> – x</a:t>
            </a:r>
            <a:r>
              <a:rPr lang="hu-HU" baseline="-25000" dirty="0"/>
              <a:t>1</a:t>
            </a:r>
            <a:r>
              <a:rPr lang="hu-HU" dirty="0"/>
              <a:t> = 1–0 = 1 m; </a:t>
            </a:r>
          </a:p>
          <a:p>
            <a:r>
              <a:rPr lang="hu-HU" dirty="0"/>
              <a:t>ℓ</a:t>
            </a:r>
            <a:r>
              <a:rPr lang="hu-HU" baseline="-25000" dirty="0"/>
              <a:t>3 kg</a:t>
            </a:r>
            <a:r>
              <a:rPr lang="hu-HU" dirty="0"/>
              <a:t> = x</a:t>
            </a:r>
            <a:r>
              <a:rPr lang="hu-HU" baseline="-25000" dirty="0"/>
              <a:t>3 kg</a:t>
            </a:r>
            <a:r>
              <a:rPr lang="hu-HU" dirty="0"/>
              <a:t> – x</a:t>
            </a:r>
            <a:r>
              <a:rPr lang="hu-HU" baseline="-25000" dirty="0"/>
              <a:t>1</a:t>
            </a:r>
            <a:r>
              <a:rPr lang="hu-HU" dirty="0"/>
              <a:t> = 2–0 = 2 m; </a:t>
            </a:r>
          </a:p>
          <a:p>
            <a:r>
              <a:rPr lang="hu-HU" dirty="0"/>
              <a:t>ℓ</a:t>
            </a:r>
            <a:r>
              <a:rPr lang="hu-HU" baseline="-25000" dirty="0"/>
              <a:t>2 kg</a:t>
            </a:r>
            <a:r>
              <a:rPr lang="hu-HU" dirty="0"/>
              <a:t> = x</a:t>
            </a:r>
            <a:r>
              <a:rPr lang="hu-HU" baseline="-25000" dirty="0"/>
              <a:t>2 kg</a:t>
            </a:r>
            <a:r>
              <a:rPr lang="hu-HU" dirty="0"/>
              <a:t> – x</a:t>
            </a:r>
            <a:r>
              <a:rPr lang="hu-HU" baseline="-25000" dirty="0"/>
              <a:t>1</a:t>
            </a:r>
            <a:r>
              <a:rPr lang="hu-HU" dirty="0"/>
              <a:t> = 3–0 = 3 m; </a:t>
            </a:r>
          </a:p>
          <a:p>
            <a:r>
              <a:rPr lang="hu-HU" dirty="0"/>
              <a:t>ℓ</a:t>
            </a:r>
            <a:r>
              <a:rPr lang="hu-HU" baseline="-25000" dirty="0"/>
              <a:t>1 kg</a:t>
            </a:r>
            <a:r>
              <a:rPr lang="hu-HU" dirty="0"/>
              <a:t> = x</a:t>
            </a:r>
            <a:r>
              <a:rPr lang="hu-HU" baseline="-25000" dirty="0"/>
              <a:t>1 kg</a:t>
            </a:r>
            <a:r>
              <a:rPr lang="hu-HU" dirty="0"/>
              <a:t> – x</a:t>
            </a:r>
            <a:r>
              <a:rPr lang="hu-HU" baseline="-25000" dirty="0"/>
              <a:t>1</a:t>
            </a:r>
            <a:r>
              <a:rPr lang="hu-HU" dirty="0"/>
              <a:t> = 4–0 = 4 m;</a:t>
            </a:r>
          </a:p>
          <a:p>
            <a:endParaRPr lang="hu-HU" dirty="0" smtClean="0"/>
          </a:p>
          <a:p>
            <a:r>
              <a:rPr lang="hu-HU" dirty="0" smtClean="0"/>
              <a:t>tehát </a:t>
            </a:r>
            <a:endParaRPr lang="hu-HU" dirty="0"/>
          </a:p>
          <a:p>
            <a:r>
              <a:rPr lang="hu-HU" b="1" dirty="0"/>
              <a:t> 	</a:t>
            </a:r>
            <a:r>
              <a:rPr lang="hu-HU" dirty="0">
                <a:sym typeface="Symbol"/>
              </a:rPr>
              <a:t></a:t>
            </a:r>
            <a:r>
              <a:rPr lang="hu-HU" baseline="-25000" dirty="0"/>
              <a:t>y1</a:t>
            </a:r>
            <a:r>
              <a:rPr lang="hu-HU" dirty="0"/>
              <a:t> = 4</a:t>
            </a:r>
            <a:r>
              <a:rPr lang="hu-HU" dirty="0">
                <a:sym typeface="Symbol"/>
              </a:rPr>
              <a:t></a:t>
            </a:r>
            <a:r>
              <a:rPr lang="hu-HU" dirty="0"/>
              <a:t>1</a:t>
            </a:r>
            <a:r>
              <a:rPr lang="hu-HU" baseline="30000" dirty="0"/>
              <a:t>2</a:t>
            </a:r>
            <a:r>
              <a:rPr lang="hu-HU" dirty="0"/>
              <a:t> + 3</a:t>
            </a:r>
            <a:r>
              <a:rPr lang="hu-HU" dirty="0">
                <a:sym typeface="Symbol"/>
              </a:rPr>
              <a:t></a:t>
            </a:r>
            <a:r>
              <a:rPr lang="hu-HU" dirty="0"/>
              <a:t>2</a:t>
            </a:r>
            <a:r>
              <a:rPr lang="hu-HU" baseline="30000" dirty="0"/>
              <a:t>2</a:t>
            </a:r>
            <a:r>
              <a:rPr lang="hu-HU" dirty="0"/>
              <a:t> + 2</a:t>
            </a:r>
            <a:r>
              <a:rPr lang="hu-HU" dirty="0">
                <a:sym typeface="Symbol"/>
              </a:rPr>
              <a:t></a:t>
            </a:r>
            <a:r>
              <a:rPr lang="hu-HU" dirty="0"/>
              <a:t>3</a:t>
            </a:r>
            <a:r>
              <a:rPr lang="hu-HU" baseline="30000" dirty="0"/>
              <a:t>2</a:t>
            </a:r>
            <a:r>
              <a:rPr lang="hu-HU" dirty="0"/>
              <a:t> + 1</a:t>
            </a:r>
            <a:r>
              <a:rPr lang="hu-HU" dirty="0">
                <a:sym typeface="Symbol"/>
              </a:rPr>
              <a:t></a:t>
            </a:r>
            <a:r>
              <a:rPr lang="hu-HU" dirty="0"/>
              <a:t>4</a:t>
            </a:r>
            <a:r>
              <a:rPr lang="hu-HU" baseline="30000" dirty="0"/>
              <a:t>2</a:t>
            </a:r>
            <a:r>
              <a:rPr lang="hu-HU" dirty="0"/>
              <a:t> = 50 kgm</a:t>
            </a:r>
            <a:r>
              <a:rPr lang="hu-HU" baseline="30000" dirty="0"/>
              <a:t>2</a:t>
            </a:r>
            <a:r>
              <a:rPr lang="hu-HU" baseline="-25000" dirty="0"/>
              <a:t>.</a:t>
            </a:r>
            <a:endParaRPr lang="hu-HU" dirty="0"/>
          </a:p>
        </p:txBody>
      </p:sp>
      <p:pic>
        <p:nvPicPr>
          <p:cNvPr id="5" name="mecha_gy9_1_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22974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39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Vászon 55"/>
          <p:cNvGrpSpPr/>
          <p:nvPr/>
        </p:nvGrpSpPr>
        <p:grpSpPr>
          <a:xfrm>
            <a:off x="6228184" y="531250"/>
            <a:ext cx="2531745" cy="2486660"/>
            <a:chOff x="0" y="0"/>
            <a:chExt cx="2531745" cy="2486660"/>
          </a:xfrm>
        </p:grpSpPr>
        <p:sp>
          <p:nvSpPr>
            <p:cNvPr id="3" name="Téglalap 2"/>
            <p:cNvSpPr/>
            <p:nvPr/>
          </p:nvSpPr>
          <p:spPr>
            <a:xfrm>
              <a:off x="0" y="0"/>
              <a:ext cx="2531745" cy="2486660"/>
            </a:xfrm>
            <a:prstGeom prst="rect">
              <a:avLst/>
            </a:prstGeom>
            <a:noFill/>
          </p:spPr>
        </p:sp>
        <p:cxnSp>
          <p:nvCxnSpPr>
            <p:cNvPr id="4" name="AutoShape 3084"/>
            <p:cNvCxnSpPr>
              <a:cxnSpLocks noChangeShapeType="1"/>
            </p:cNvCxnSpPr>
            <p:nvPr/>
          </p:nvCxnSpPr>
          <p:spPr bwMode="auto">
            <a:xfrm>
              <a:off x="370205" y="2177164"/>
              <a:ext cx="1597660" cy="635"/>
            </a:xfrm>
            <a:prstGeom prst="straightConnector1">
              <a:avLst/>
            </a:prstGeom>
            <a:ln w="31750">
              <a:headEnd/>
              <a:tailEnd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AutoShape 3062"/>
            <p:cNvCxnSpPr>
              <a:cxnSpLocks noChangeShapeType="1"/>
            </p:cNvCxnSpPr>
            <p:nvPr/>
          </p:nvCxnSpPr>
          <p:spPr bwMode="auto">
            <a:xfrm flipV="1">
              <a:off x="1188085" y="302644"/>
              <a:ext cx="0" cy="197294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" name="AutoShape 3062"/>
            <p:cNvCxnSpPr>
              <a:cxnSpLocks noChangeShapeType="1"/>
            </p:cNvCxnSpPr>
            <p:nvPr/>
          </p:nvCxnSpPr>
          <p:spPr bwMode="auto">
            <a:xfrm flipV="1">
              <a:off x="306419" y="2174879"/>
              <a:ext cx="190800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AutoShape 3062"/>
            <p:cNvCxnSpPr>
              <a:cxnSpLocks noChangeShapeType="1"/>
            </p:cNvCxnSpPr>
            <p:nvPr/>
          </p:nvCxnSpPr>
          <p:spPr bwMode="auto">
            <a:xfrm flipV="1">
              <a:off x="368935" y="316268"/>
              <a:ext cx="0" cy="1972945"/>
            </a:xfrm>
            <a:prstGeom prst="straightConnector1">
              <a:avLst/>
            </a:prstGeom>
            <a:noFill/>
            <a:ln w="9525">
              <a:solidFill>
                <a:schemeClr val="accent6">
                  <a:lumMod val="7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AutoShape 3063"/>
            <p:cNvCxnSpPr>
              <a:cxnSpLocks noChangeShapeType="1"/>
            </p:cNvCxnSpPr>
            <p:nvPr/>
          </p:nvCxnSpPr>
          <p:spPr bwMode="auto">
            <a:xfrm>
              <a:off x="361950" y="683644"/>
              <a:ext cx="1597660" cy="0"/>
            </a:xfrm>
            <a:prstGeom prst="straightConnector1">
              <a:avLst/>
            </a:prstGeom>
            <a:ln w="31750">
              <a:headEnd/>
              <a:tailEnd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AutoShape 3064"/>
            <p:cNvCxnSpPr>
              <a:cxnSpLocks noChangeShapeType="1"/>
            </p:cNvCxnSpPr>
            <p:nvPr/>
          </p:nvCxnSpPr>
          <p:spPr bwMode="auto">
            <a:xfrm>
              <a:off x="1965960" y="690629"/>
              <a:ext cx="0" cy="1485900"/>
            </a:xfrm>
            <a:prstGeom prst="straightConnector1">
              <a:avLst/>
            </a:prstGeom>
            <a:ln w="31750">
              <a:headEnd/>
              <a:tailEnd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3065"/>
            <p:cNvSpPr>
              <a:spLocks noChangeArrowheads="1"/>
            </p:cNvSpPr>
            <p:nvPr/>
          </p:nvSpPr>
          <p:spPr bwMode="auto">
            <a:xfrm>
              <a:off x="1898015" y="623954"/>
              <a:ext cx="125730" cy="125730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12" name="Oval 3066"/>
            <p:cNvSpPr>
              <a:spLocks noChangeArrowheads="1"/>
            </p:cNvSpPr>
            <p:nvPr/>
          </p:nvSpPr>
          <p:spPr bwMode="auto">
            <a:xfrm>
              <a:off x="1523365" y="2104774"/>
              <a:ext cx="126365" cy="125730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13" name="Text Box 3067"/>
            <p:cNvSpPr txBox="1">
              <a:spLocks noChangeArrowheads="1"/>
            </p:cNvSpPr>
            <p:nvPr/>
          </p:nvSpPr>
          <p:spPr bwMode="auto">
            <a:xfrm>
              <a:off x="1170744" y="716921"/>
              <a:ext cx="348615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3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4" name="Text Box 3068"/>
            <p:cNvSpPr txBox="1">
              <a:spLocks noChangeArrowheads="1"/>
            </p:cNvSpPr>
            <p:nvPr/>
          </p:nvSpPr>
          <p:spPr bwMode="auto">
            <a:xfrm>
              <a:off x="1946972" y="732672"/>
              <a:ext cx="347980" cy="23558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1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5" name="Text Box 3069"/>
            <p:cNvSpPr txBox="1">
              <a:spLocks noChangeArrowheads="1"/>
            </p:cNvSpPr>
            <p:nvPr/>
          </p:nvSpPr>
          <p:spPr bwMode="auto">
            <a:xfrm>
              <a:off x="1456055" y="1921259"/>
              <a:ext cx="347980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2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6" name="Text Box 3070"/>
            <p:cNvSpPr txBox="1">
              <a:spLocks noChangeArrowheads="1"/>
            </p:cNvSpPr>
            <p:nvPr/>
          </p:nvSpPr>
          <p:spPr bwMode="auto">
            <a:xfrm>
              <a:off x="674848" y="1942799"/>
              <a:ext cx="347345" cy="23558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4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8" name="Text Box 3073"/>
            <p:cNvSpPr txBox="1">
              <a:spLocks noChangeArrowheads="1"/>
            </p:cNvSpPr>
            <p:nvPr/>
          </p:nvSpPr>
          <p:spPr bwMode="auto">
            <a:xfrm>
              <a:off x="1799590" y="2247649"/>
              <a:ext cx="413385" cy="2374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4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9" name="Text Box 3074"/>
            <p:cNvSpPr txBox="1">
              <a:spLocks noChangeArrowheads="1"/>
            </p:cNvSpPr>
            <p:nvPr/>
          </p:nvSpPr>
          <p:spPr bwMode="auto">
            <a:xfrm>
              <a:off x="77313" y="600830"/>
              <a:ext cx="413385" cy="2368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4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0" name="Text Box 3075"/>
            <p:cNvSpPr txBox="1">
              <a:spLocks noChangeArrowheads="1"/>
            </p:cNvSpPr>
            <p:nvPr/>
          </p:nvSpPr>
          <p:spPr bwMode="auto">
            <a:xfrm>
              <a:off x="176530" y="2145414"/>
              <a:ext cx="216535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0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21" name="AutoShape 3076"/>
            <p:cNvCxnSpPr>
              <a:cxnSpLocks noChangeShapeType="1"/>
            </p:cNvCxnSpPr>
            <p:nvPr/>
          </p:nvCxnSpPr>
          <p:spPr bwMode="auto">
            <a:xfrm>
              <a:off x="335915" y="1407544"/>
              <a:ext cx="6604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" name="Text Box 3077"/>
            <p:cNvSpPr txBox="1">
              <a:spLocks noChangeArrowheads="1"/>
            </p:cNvSpPr>
            <p:nvPr/>
          </p:nvSpPr>
          <p:spPr bwMode="auto">
            <a:xfrm>
              <a:off x="73660" y="1298959"/>
              <a:ext cx="413385" cy="2374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2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23" name="AutoShape 3078"/>
            <p:cNvCxnSpPr>
              <a:cxnSpLocks noChangeShapeType="1"/>
            </p:cNvCxnSpPr>
            <p:nvPr/>
          </p:nvCxnSpPr>
          <p:spPr bwMode="auto">
            <a:xfrm>
              <a:off x="1190625" y="2143509"/>
              <a:ext cx="0" cy="5905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" name="Oval 3080"/>
            <p:cNvSpPr>
              <a:spLocks noChangeArrowheads="1"/>
            </p:cNvSpPr>
            <p:nvPr/>
          </p:nvSpPr>
          <p:spPr bwMode="auto">
            <a:xfrm>
              <a:off x="737870" y="2106679"/>
              <a:ext cx="126365" cy="126365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25" name="Oval 3081"/>
            <p:cNvSpPr>
              <a:spLocks noChangeArrowheads="1"/>
            </p:cNvSpPr>
            <p:nvPr/>
          </p:nvSpPr>
          <p:spPr bwMode="auto">
            <a:xfrm>
              <a:off x="1120775" y="615064"/>
              <a:ext cx="125095" cy="125730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26" name="Text Box 3082"/>
            <p:cNvSpPr txBox="1">
              <a:spLocks noChangeArrowheads="1"/>
            </p:cNvSpPr>
            <p:nvPr/>
          </p:nvSpPr>
          <p:spPr bwMode="auto">
            <a:xfrm>
              <a:off x="645795" y="2247649"/>
              <a:ext cx="413385" cy="2368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1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7" name="Text Box 3083"/>
            <p:cNvSpPr txBox="1">
              <a:spLocks noChangeArrowheads="1"/>
            </p:cNvSpPr>
            <p:nvPr/>
          </p:nvSpPr>
          <p:spPr bwMode="auto">
            <a:xfrm>
              <a:off x="1059180" y="2247014"/>
              <a:ext cx="413385" cy="2368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2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28" name="AutoShape 3085"/>
            <p:cNvCxnSpPr>
              <a:cxnSpLocks noChangeShapeType="1"/>
            </p:cNvCxnSpPr>
            <p:nvPr/>
          </p:nvCxnSpPr>
          <p:spPr bwMode="auto">
            <a:xfrm>
              <a:off x="368935" y="677294"/>
              <a:ext cx="635" cy="1512000"/>
            </a:xfrm>
            <a:prstGeom prst="straightConnector1">
              <a:avLst/>
            </a:prstGeom>
            <a:ln w="38100">
              <a:headEnd/>
              <a:tailEnd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 Box 3073"/>
            <p:cNvSpPr txBox="1">
              <a:spLocks noChangeArrowheads="1"/>
            </p:cNvSpPr>
            <p:nvPr/>
          </p:nvSpPr>
          <p:spPr bwMode="auto">
            <a:xfrm>
              <a:off x="1443369" y="2247649"/>
              <a:ext cx="413385" cy="2374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3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30" name="Text Box 3072"/>
            <p:cNvSpPr txBox="1">
              <a:spLocks noChangeArrowheads="1"/>
            </p:cNvSpPr>
            <p:nvPr/>
          </p:nvSpPr>
          <p:spPr bwMode="auto">
            <a:xfrm>
              <a:off x="1085607" y="0"/>
              <a:ext cx="295275" cy="385373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600" dirty="0">
                  <a:effectLst/>
                  <a:latin typeface="Calibri"/>
                  <a:ea typeface="Times New Roman"/>
                  <a:cs typeface="Calibri"/>
                </a:rPr>
                <a:t>y</a:t>
              </a:r>
              <a:r>
                <a:rPr lang="hu-HU" sz="1600" baseline="-25000" dirty="0">
                  <a:effectLst/>
                  <a:latin typeface="Calibri"/>
                  <a:ea typeface="Times New Roman"/>
                  <a:cs typeface="Calibri"/>
                </a:rPr>
                <a:t>2</a:t>
              </a:r>
              <a:endParaRPr lang="hu-HU" sz="1600" dirty="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32" name="Text Box 3072"/>
            <p:cNvSpPr txBox="1">
              <a:spLocks noChangeArrowheads="1"/>
            </p:cNvSpPr>
            <p:nvPr/>
          </p:nvSpPr>
          <p:spPr bwMode="auto">
            <a:xfrm>
              <a:off x="2182703" y="2062458"/>
              <a:ext cx="295275" cy="29329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x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grpSp>
          <p:nvGrpSpPr>
            <p:cNvPr id="34" name="Csoportba foglalás 33"/>
            <p:cNvGrpSpPr/>
            <p:nvPr/>
          </p:nvGrpSpPr>
          <p:grpSpPr>
            <a:xfrm>
              <a:off x="964885" y="401063"/>
              <a:ext cx="417195" cy="114935"/>
              <a:chOff x="0" y="0"/>
              <a:chExt cx="483079" cy="278639"/>
            </a:xfrm>
          </p:grpSpPr>
          <p:sp>
            <p:nvSpPr>
              <p:cNvPr id="41" name="Ív 40"/>
              <p:cNvSpPr/>
              <p:nvPr/>
            </p:nvSpPr>
            <p:spPr>
              <a:xfrm flipH="1">
                <a:off x="0" y="11220"/>
                <a:ext cx="257098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2" name="Ív 41"/>
              <p:cNvSpPr/>
              <p:nvPr/>
            </p:nvSpPr>
            <p:spPr>
              <a:xfrm flipH="1" flipV="1">
                <a:off x="0" y="11220"/>
                <a:ext cx="483079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3" name="Ív 42"/>
              <p:cNvSpPr/>
              <p:nvPr/>
            </p:nvSpPr>
            <p:spPr>
              <a:xfrm flipV="1">
                <a:off x="0" y="11220"/>
                <a:ext cx="483079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4" name="Ív 43"/>
              <p:cNvSpPr/>
              <p:nvPr/>
            </p:nvSpPr>
            <p:spPr>
              <a:xfrm>
                <a:off x="225981" y="11220"/>
                <a:ext cx="257098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cxnSp>
            <p:nvCxnSpPr>
              <p:cNvPr id="45" name="Egyenes összekötő nyíllal 44"/>
              <p:cNvCxnSpPr/>
              <p:nvPr/>
            </p:nvCxnSpPr>
            <p:spPr>
              <a:xfrm flipH="1" flipV="1">
                <a:off x="300926" y="0"/>
                <a:ext cx="82799" cy="1800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52" name="Téglalap 51"/>
          <p:cNvSpPr/>
          <p:nvPr/>
        </p:nvSpPr>
        <p:spPr>
          <a:xfrm>
            <a:off x="395536" y="535407"/>
            <a:ext cx="56166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Az y</a:t>
            </a:r>
            <a:r>
              <a:rPr lang="hu-HU" baseline="-25000" dirty="0"/>
              <a:t>2</a:t>
            </a:r>
            <a:r>
              <a:rPr lang="hu-HU" dirty="0"/>
              <a:t> tengely az x</a:t>
            </a:r>
            <a:r>
              <a:rPr lang="hu-HU" baseline="-25000" dirty="0"/>
              <a:t>2</a:t>
            </a:r>
            <a:r>
              <a:rPr lang="hu-HU" dirty="0"/>
              <a:t> = 0 </a:t>
            </a:r>
            <a:r>
              <a:rPr lang="hu-HU" dirty="0" err="1"/>
              <a:t>-nál</a:t>
            </a:r>
            <a:r>
              <a:rPr lang="hu-HU" dirty="0"/>
              <a:t> van, ezért az erre a tengelyre vonatkoztatott tehetetlenségi nyomaték számításánál</a:t>
            </a:r>
          </a:p>
          <a:p>
            <a:r>
              <a:rPr lang="hu-HU" dirty="0"/>
              <a:t>ℓ</a:t>
            </a:r>
            <a:r>
              <a:rPr lang="hu-HU" baseline="-25000" dirty="0"/>
              <a:t>4 kg</a:t>
            </a:r>
            <a:r>
              <a:rPr lang="hu-HU" dirty="0"/>
              <a:t> = x</a:t>
            </a:r>
            <a:r>
              <a:rPr lang="hu-HU" baseline="-25000" dirty="0"/>
              <a:t>4 kg</a:t>
            </a:r>
            <a:r>
              <a:rPr lang="hu-HU" dirty="0"/>
              <a:t> – x</a:t>
            </a:r>
            <a:r>
              <a:rPr lang="hu-HU" baseline="-25000" dirty="0"/>
              <a:t>2</a:t>
            </a:r>
            <a:r>
              <a:rPr lang="hu-HU" dirty="0"/>
              <a:t> = 1–2 = –1 m; </a:t>
            </a:r>
          </a:p>
          <a:p>
            <a:r>
              <a:rPr lang="hu-HU" dirty="0"/>
              <a:t>ℓ</a:t>
            </a:r>
            <a:r>
              <a:rPr lang="hu-HU" baseline="-25000" dirty="0"/>
              <a:t>3 kg</a:t>
            </a:r>
            <a:r>
              <a:rPr lang="hu-HU" dirty="0"/>
              <a:t> = x</a:t>
            </a:r>
            <a:r>
              <a:rPr lang="hu-HU" baseline="-25000" dirty="0"/>
              <a:t>3 kg</a:t>
            </a:r>
            <a:r>
              <a:rPr lang="hu-HU" dirty="0"/>
              <a:t> – x</a:t>
            </a:r>
            <a:r>
              <a:rPr lang="hu-HU" baseline="-25000" dirty="0"/>
              <a:t>2</a:t>
            </a:r>
            <a:r>
              <a:rPr lang="hu-HU" dirty="0"/>
              <a:t> = 2–</a:t>
            </a:r>
            <a:r>
              <a:rPr lang="hu-HU" dirty="0" err="1"/>
              <a:t>2</a:t>
            </a:r>
            <a:r>
              <a:rPr lang="hu-HU" dirty="0"/>
              <a:t> = 0 m; </a:t>
            </a:r>
          </a:p>
          <a:p>
            <a:r>
              <a:rPr lang="hu-HU" dirty="0"/>
              <a:t>ℓ</a:t>
            </a:r>
            <a:r>
              <a:rPr lang="hu-HU" baseline="-25000" dirty="0"/>
              <a:t>2 kg</a:t>
            </a:r>
            <a:r>
              <a:rPr lang="hu-HU" dirty="0"/>
              <a:t> = x</a:t>
            </a:r>
            <a:r>
              <a:rPr lang="hu-HU" baseline="-25000" dirty="0"/>
              <a:t>2 kg</a:t>
            </a:r>
            <a:r>
              <a:rPr lang="hu-HU" dirty="0"/>
              <a:t> – x</a:t>
            </a:r>
            <a:r>
              <a:rPr lang="hu-HU" baseline="-25000" dirty="0"/>
              <a:t>2</a:t>
            </a:r>
            <a:r>
              <a:rPr lang="hu-HU" dirty="0"/>
              <a:t> = 3–2 = 1 m; </a:t>
            </a:r>
          </a:p>
          <a:p>
            <a:r>
              <a:rPr lang="hu-HU" dirty="0"/>
              <a:t>ℓ</a:t>
            </a:r>
            <a:r>
              <a:rPr lang="hu-HU" baseline="-25000" dirty="0"/>
              <a:t>1 kg</a:t>
            </a:r>
            <a:r>
              <a:rPr lang="hu-HU" dirty="0"/>
              <a:t> = x</a:t>
            </a:r>
            <a:r>
              <a:rPr lang="hu-HU" baseline="-25000" dirty="0"/>
              <a:t>1 kg</a:t>
            </a:r>
            <a:r>
              <a:rPr lang="hu-HU" dirty="0"/>
              <a:t> – x</a:t>
            </a:r>
            <a:r>
              <a:rPr lang="hu-HU" baseline="-25000" dirty="0"/>
              <a:t>2</a:t>
            </a:r>
            <a:r>
              <a:rPr lang="hu-HU" dirty="0"/>
              <a:t> = 4–2 = </a:t>
            </a:r>
            <a:r>
              <a:rPr lang="hu-HU" dirty="0" err="1"/>
              <a:t>2</a:t>
            </a:r>
            <a:r>
              <a:rPr lang="hu-HU" dirty="0"/>
              <a:t> m;</a:t>
            </a:r>
          </a:p>
          <a:p>
            <a:endParaRPr lang="hu-HU" dirty="0" smtClean="0"/>
          </a:p>
          <a:p>
            <a:r>
              <a:rPr lang="hu-HU" dirty="0" smtClean="0"/>
              <a:t>tehát </a:t>
            </a:r>
            <a:endParaRPr lang="hu-HU" dirty="0"/>
          </a:p>
          <a:p>
            <a:r>
              <a:rPr lang="hu-HU" b="1" dirty="0"/>
              <a:t> 	</a:t>
            </a:r>
            <a:r>
              <a:rPr lang="hu-HU" dirty="0">
                <a:sym typeface="Symbol"/>
              </a:rPr>
              <a:t></a:t>
            </a:r>
            <a:r>
              <a:rPr lang="hu-HU" baseline="-25000" dirty="0"/>
              <a:t>y2</a:t>
            </a:r>
            <a:r>
              <a:rPr lang="hu-HU" dirty="0"/>
              <a:t> = 4</a:t>
            </a:r>
            <a:r>
              <a:rPr lang="hu-HU" dirty="0">
                <a:sym typeface="Symbol"/>
              </a:rPr>
              <a:t></a:t>
            </a:r>
            <a:r>
              <a:rPr lang="hu-HU" dirty="0"/>
              <a:t>(–1)</a:t>
            </a:r>
            <a:r>
              <a:rPr lang="hu-HU" baseline="30000" dirty="0"/>
              <a:t>2</a:t>
            </a:r>
            <a:r>
              <a:rPr lang="hu-HU" dirty="0"/>
              <a:t> + 3</a:t>
            </a:r>
            <a:r>
              <a:rPr lang="hu-HU" dirty="0">
                <a:sym typeface="Symbol"/>
              </a:rPr>
              <a:t></a:t>
            </a:r>
            <a:r>
              <a:rPr lang="hu-HU" dirty="0"/>
              <a:t>0</a:t>
            </a:r>
            <a:r>
              <a:rPr lang="hu-HU" baseline="30000" dirty="0"/>
              <a:t>2</a:t>
            </a:r>
            <a:r>
              <a:rPr lang="hu-HU" dirty="0"/>
              <a:t> + 2</a:t>
            </a:r>
            <a:r>
              <a:rPr lang="hu-HU" dirty="0">
                <a:sym typeface="Symbol"/>
              </a:rPr>
              <a:t></a:t>
            </a:r>
            <a:r>
              <a:rPr lang="hu-HU" dirty="0"/>
              <a:t>1</a:t>
            </a:r>
            <a:r>
              <a:rPr lang="hu-HU" baseline="30000" dirty="0"/>
              <a:t>2</a:t>
            </a:r>
            <a:r>
              <a:rPr lang="hu-HU" dirty="0"/>
              <a:t> + 1</a:t>
            </a:r>
            <a:r>
              <a:rPr lang="hu-HU" dirty="0">
                <a:sym typeface="Symbol"/>
              </a:rPr>
              <a:t></a:t>
            </a:r>
            <a:r>
              <a:rPr lang="hu-HU" dirty="0"/>
              <a:t>2</a:t>
            </a:r>
            <a:r>
              <a:rPr lang="hu-HU" baseline="30000" dirty="0"/>
              <a:t>2</a:t>
            </a:r>
            <a:r>
              <a:rPr lang="hu-HU" dirty="0"/>
              <a:t> = 10 kgm</a:t>
            </a:r>
            <a:r>
              <a:rPr lang="hu-HU" baseline="30000" dirty="0"/>
              <a:t>2</a:t>
            </a:r>
            <a:r>
              <a:rPr lang="hu-HU" baseline="-25000" dirty="0"/>
              <a:t>.</a:t>
            </a:r>
            <a:endParaRPr lang="hu-HU" dirty="0"/>
          </a:p>
          <a:p>
            <a:endParaRPr lang="hu-HU" dirty="0" smtClean="0"/>
          </a:p>
        </p:txBody>
      </p:sp>
      <p:pic>
        <p:nvPicPr>
          <p:cNvPr id="5" name="mecha_gy9_1_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08813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6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Vászon 55"/>
          <p:cNvGrpSpPr/>
          <p:nvPr/>
        </p:nvGrpSpPr>
        <p:grpSpPr>
          <a:xfrm>
            <a:off x="6228184" y="534041"/>
            <a:ext cx="2531745" cy="2486660"/>
            <a:chOff x="0" y="0"/>
            <a:chExt cx="2531745" cy="2486660"/>
          </a:xfrm>
        </p:grpSpPr>
        <p:sp>
          <p:nvSpPr>
            <p:cNvPr id="3" name="Téglalap 2"/>
            <p:cNvSpPr/>
            <p:nvPr/>
          </p:nvSpPr>
          <p:spPr>
            <a:xfrm>
              <a:off x="0" y="0"/>
              <a:ext cx="2531745" cy="2486660"/>
            </a:xfrm>
            <a:prstGeom prst="rect">
              <a:avLst/>
            </a:prstGeom>
            <a:noFill/>
          </p:spPr>
        </p:sp>
        <p:cxnSp>
          <p:nvCxnSpPr>
            <p:cNvPr id="4" name="AutoShape 3084"/>
            <p:cNvCxnSpPr>
              <a:cxnSpLocks noChangeShapeType="1"/>
            </p:cNvCxnSpPr>
            <p:nvPr/>
          </p:nvCxnSpPr>
          <p:spPr bwMode="auto">
            <a:xfrm>
              <a:off x="370205" y="2177164"/>
              <a:ext cx="1597660" cy="635"/>
            </a:xfrm>
            <a:prstGeom prst="straightConnector1">
              <a:avLst/>
            </a:prstGeom>
            <a:ln w="31750">
              <a:headEnd/>
              <a:tailEnd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AutoShape 3062"/>
            <p:cNvCxnSpPr>
              <a:cxnSpLocks noChangeShapeType="1"/>
            </p:cNvCxnSpPr>
            <p:nvPr/>
          </p:nvCxnSpPr>
          <p:spPr bwMode="auto">
            <a:xfrm flipV="1">
              <a:off x="1592554" y="302644"/>
              <a:ext cx="0" cy="197294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" name="AutoShape 3062"/>
            <p:cNvCxnSpPr>
              <a:cxnSpLocks noChangeShapeType="1"/>
            </p:cNvCxnSpPr>
            <p:nvPr/>
          </p:nvCxnSpPr>
          <p:spPr bwMode="auto">
            <a:xfrm flipV="1">
              <a:off x="306419" y="2174879"/>
              <a:ext cx="190800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AutoShape 3062"/>
            <p:cNvCxnSpPr>
              <a:cxnSpLocks noChangeShapeType="1"/>
            </p:cNvCxnSpPr>
            <p:nvPr/>
          </p:nvCxnSpPr>
          <p:spPr bwMode="auto">
            <a:xfrm flipV="1">
              <a:off x="368935" y="316268"/>
              <a:ext cx="0" cy="1972945"/>
            </a:xfrm>
            <a:prstGeom prst="straightConnector1">
              <a:avLst/>
            </a:prstGeom>
            <a:noFill/>
            <a:ln w="9525">
              <a:solidFill>
                <a:schemeClr val="accent6">
                  <a:lumMod val="75000"/>
                </a:schemeClr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AutoShape 3063"/>
            <p:cNvCxnSpPr>
              <a:cxnSpLocks noChangeShapeType="1"/>
            </p:cNvCxnSpPr>
            <p:nvPr/>
          </p:nvCxnSpPr>
          <p:spPr bwMode="auto">
            <a:xfrm>
              <a:off x="361950" y="683644"/>
              <a:ext cx="1597660" cy="0"/>
            </a:xfrm>
            <a:prstGeom prst="straightConnector1">
              <a:avLst/>
            </a:prstGeom>
            <a:ln w="31750">
              <a:headEnd/>
              <a:tailEnd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AutoShape 3064"/>
            <p:cNvCxnSpPr>
              <a:cxnSpLocks noChangeShapeType="1"/>
            </p:cNvCxnSpPr>
            <p:nvPr/>
          </p:nvCxnSpPr>
          <p:spPr bwMode="auto">
            <a:xfrm>
              <a:off x="1965960" y="690629"/>
              <a:ext cx="0" cy="1485900"/>
            </a:xfrm>
            <a:prstGeom prst="straightConnector1">
              <a:avLst/>
            </a:prstGeom>
            <a:ln w="31750">
              <a:headEnd/>
              <a:tailEnd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3065"/>
            <p:cNvSpPr>
              <a:spLocks noChangeArrowheads="1"/>
            </p:cNvSpPr>
            <p:nvPr/>
          </p:nvSpPr>
          <p:spPr bwMode="auto">
            <a:xfrm>
              <a:off x="1898015" y="623954"/>
              <a:ext cx="125730" cy="125730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12" name="Oval 3066"/>
            <p:cNvSpPr>
              <a:spLocks noChangeArrowheads="1"/>
            </p:cNvSpPr>
            <p:nvPr/>
          </p:nvSpPr>
          <p:spPr bwMode="auto">
            <a:xfrm>
              <a:off x="1523365" y="2104774"/>
              <a:ext cx="126365" cy="125730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13" name="Text Box 3067"/>
            <p:cNvSpPr txBox="1">
              <a:spLocks noChangeArrowheads="1"/>
            </p:cNvSpPr>
            <p:nvPr/>
          </p:nvSpPr>
          <p:spPr bwMode="auto">
            <a:xfrm>
              <a:off x="1170744" y="716921"/>
              <a:ext cx="348615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3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4" name="Text Box 3068"/>
            <p:cNvSpPr txBox="1">
              <a:spLocks noChangeArrowheads="1"/>
            </p:cNvSpPr>
            <p:nvPr/>
          </p:nvSpPr>
          <p:spPr bwMode="auto">
            <a:xfrm>
              <a:off x="1946972" y="732672"/>
              <a:ext cx="347980" cy="23558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1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5" name="Text Box 3069"/>
            <p:cNvSpPr txBox="1">
              <a:spLocks noChangeArrowheads="1"/>
            </p:cNvSpPr>
            <p:nvPr/>
          </p:nvSpPr>
          <p:spPr bwMode="auto">
            <a:xfrm>
              <a:off x="1456055" y="1921259"/>
              <a:ext cx="347980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2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6" name="Text Box 3070"/>
            <p:cNvSpPr txBox="1">
              <a:spLocks noChangeArrowheads="1"/>
            </p:cNvSpPr>
            <p:nvPr/>
          </p:nvSpPr>
          <p:spPr bwMode="auto">
            <a:xfrm>
              <a:off x="674848" y="1942799"/>
              <a:ext cx="347345" cy="23558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4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8" name="Text Box 3073"/>
            <p:cNvSpPr txBox="1">
              <a:spLocks noChangeArrowheads="1"/>
            </p:cNvSpPr>
            <p:nvPr/>
          </p:nvSpPr>
          <p:spPr bwMode="auto">
            <a:xfrm>
              <a:off x="1799590" y="2247649"/>
              <a:ext cx="413385" cy="2374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4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9" name="Text Box 3074"/>
            <p:cNvSpPr txBox="1">
              <a:spLocks noChangeArrowheads="1"/>
            </p:cNvSpPr>
            <p:nvPr/>
          </p:nvSpPr>
          <p:spPr bwMode="auto">
            <a:xfrm>
              <a:off x="77313" y="600830"/>
              <a:ext cx="413385" cy="2368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4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0" name="Text Box 3075"/>
            <p:cNvSpPr txBox="1">
              <a:spLocks noChangeArrowheads="1"/>
            </p:cNvSpPr>
            <p:nvPr/>
          </p:nvSpPr>
          <p:spPr bwMode="auto">
            <a:xfrm>
              <a:off x="176530" y="2145414"/>
              <a:ext cx="216535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0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21" name="AutoShape 3076"/>
            <p:cNvCxnSpPr>
              <a:cxnSpLocks noChangeShapeType="1"/>
            </p:cNvCxnSpPr>
            <p:nvPr/>
          </p:nvCxnSpPr>
          <p:spPr bwMode="auto">
            <a:xfrm>
              <a:off x="335915" y="1407544"/>
              <a:ext cx="6604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" name="Text Box 3077"/>
            <p:cNvSpPr txBox="1">
              <a:spLocks noChangeArrowheads="1"/>
            </p:cNvSpPr>
            <p:nvPr/>
          </p:nvSpPr>
          <p:spPr bwMode="auto">
            <a:xfrm>
              <a:off x="73660" y="1298959"/>
              <a:ext cx="413385" cy="2374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2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23" name="AutoShape 3078"/>
            <p:cNvCxnSpPr>
              <a:cxnSpLocks noChangeShapeType="1"/>
            </p:cNvCxnSpPr>
            <p:nvPr/>
          </p:nvCxnSpPr>
          <p:spPr bwMode="auto">
            <a:xfrm>
              <a:off x="1190625" y="2143509"/>
              <a:ext cx="0" cy="5905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" name="Oval 3080"/>
            <p:cNvSpPr>
              <a:spLocks noChangeArrowheads="1"/>
            </p:cNvSpPr>
            <p:nvPr/>
          </p:nvSpPr>
          <p:spPr bwMode="auto">
            <a:xfrm>
              <a:off x="737870" y="2106679"/>
              <a:ext cx="126365" cy="126365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25" name="Oval 3081"/>
            <p:cNvSpPr>
              <a:spLocks noChangeArrowheads="1"/>
            </p:cNvSpPr>
            <p:nvPr/>
          </p:nvSpPr>
          <p:spPr bwMode="auto">
            <a:xfrm>
              <a:off x="1120775" y="615064"/>
              <a:ext cx="125095" cy="125730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26" name="Text Box 3082"/>
            <p:cNvSpPr txBox="1">
              <a:spLocks noChangeArrowheads="1"/>
            </p:cNvSpPr>
            <p:nvPr/>
          </p:nvSpPr>
          <p:spPr bwMode="auto">
            <a:xfrm>
              <a:off x="645795" y="2247649"/>
              <a:ext cx="413385" cy="2368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1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7" name="Text Box 3083"/>
            <p:cNvSpPr txBox="1">
              <a:spLocks noChangeArrowheads="1"/>
            </p:cNvSpPr>
            <p:nvPr/>
          </p:nvSpPr>
          <p:spPr bwMode="auto">
            <a:xfrm>
              <a:off x="1059180" y="2247014"/>
              <a:ext cx="413385" cy="2368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2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28" name="AutoShape 3085"/>
            <p:cNvCxnSpPr>
              <a:cxnSpLocks noChangeShapeType="1"/>
            </p:cNvCxnSpPr>
            <p:nvPr/>
          </p:nvCxnSpPr>
          <p:spPr bwMode="auto">
            <a:xfrm>
              <a:off x="368935" y="677294"/>
              <a:ext cx="635" cy="1512000"/>
            </a:xfrm>
            <a:prstGeom prst="straightConnector1">
              <a:avLst/>
            </a:prstGeom>
            <a:ln w="38100">
              <a:headEnd/>
              <a:tailEnd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 Box 3073"/>
            <p:cNvSpPr txBox="1">
              <a:spLocks noChangeArrowheads="1"/>
            </p:cNvSpPr>
            <p:nvPr/>
          </p:nvSpPr>
          <p:spPr bwMode="auto">
            <a:xfrm>
              <a:off x="1443369" y="2247649"/>
              <a:ext cx="413385" cy="2374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3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31" name="Text Box 3072"/>
            <p:cNvSpPr txBox="1">
              <a:spLocks noChangeArrowheads="1"/>
            </p:cNvSpPr>
            <p:nvPr/>
          </p:nvSpPr>
          <p:spPr bwMode="auto">
            <a:xfrm>
              <a:off x="1474337" y="0"/>
              <a:ext cx="295275" cy="39903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600">
                  <a:effectLst/>
                  <a:latin typeface="Calibri"/>
                  <a:ea typeface="Times New Roman"/>
                  <a:cs typeface="Calibri"/>
                </a:rPr>
                <a:t>y</a:t>
              </a:r>
              <a:r>
                <a:rPr lang="hu-HU" sz="1600" baseline="-25000">
                  <a:effectLst/>
                  <a:latin typeface="Calibri"/>
                  <a:ea typeface="Times New Roman"/>
                  <a:cs typeface="Calibri"/>
                </a:rPr>
                <a:t>3</a:t>
              </a:r>
              <a:endParaRPr lang="hu-HU" sz="16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32" name="Text Box 3072"/>
            <p:cNvSpPr txBox="1">
              <a:spLocks noChangeArrowheads="1"/>
            </p:cNvSpPr>
            <p:nvPr/>
          </p:nvSpPr>
          <p:spPr bwMode="auto">
            <a:xfrm>
              <a:off x="2182703" y="2062458"/>
              <a:ext cx="295275" cy="29329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x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grpSp>
          <p:nvGrpSpPr>
            <p:cNvPr id="35" name="Csoportba foglalás 34"/>
            <p:cNvGrpSpPr/>
            <p:nvPr/>
          </p:nvGrpSpPr>
          <p:grpSpPr>
            <a:xfrm>
              <a:off x="1404685" y="401063"/>
              <a:ext cx="417195" cy="114935"/>
              <a:chOff x="0" y="0"/>
              <a:chExt cx="483079" cy="278639"/>
            </a:xfrm>
          </p:grpSpPr>
          <p:sp>
            <p:nvSpPr>
              <p:cNvPr id="36" name="Ív 35"/>
              <p:cNvSpPr/>
              <p:nvPr/>
            </p:nvSpPr>
            <p:spPr>
              <a:xfrm flipH="1">
                <a:off x="0" y="11220"/>
                <a:ext cx="257098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37" name="Ív 36"/>
              <p:cNvSpPr/>
              <p:nvPr/>
            </p:nvSpPr>
            <p:spPr>
              <a:xfrm flipH="1" flipV="1">
                <a:off x="0" y="11220"/>
                <a:ext cx="483079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38" name="Ív 37"/>
              <p:cNvSpPr/>
              <p:nvPr/>
            </p:nvSpPr>
            <p:spPr>
              <a:xfrm flipV="1">
                <a:off x="0" y="11220"/>
                <a:ext cx="483079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39" name="Ív 38"/>
              <p:cNvSpPr/>
              <p:nvPr/>
            </p:nvSpPr>
            <p:spPr>
              <a:xfrm>
                <a:off x="225981" y="11220"/>
                <a:ext cx="257098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cxnSp>
            <p:nvCxnSpPr>
              <p:cNvPr id="40" name="Egyenes összekötő nyíllal 39"/>
              <p:cNvCxnSpPr/>
              <p:nvPr/>
            </p:nvCxnSpPr>
            <p:spPr>
              <a:xfrm flipH="1" flipV="1">
                <a:off x="300926" y="0"/>
                <a:ext cx="82799" cy="1800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52" name="Téglalap 51"/>
          <p:cNvSpPr/>
          <p:nvPr/>
        </p:nvSpPr>
        <p:spPr>
          <a:xfrm>
            <a:off x="395536" y="535407"/>
            <a:ext cx="561662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Az y</a:t>
            </a:r>
            <a:r>
              <a:rPr lang="hu-HU" baseline="-25000" dirty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tengely az x</a:t>
            </a:r>
            <a:r>
              <a:rPr lang="hu-HU" baseline="-25000" dirty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= 0 </a:t>
            </a:r>
            <a:r>
              <a:rPr lang="hu-HU" dirty="0" err="1">
                <a:solidFill>
                  <a:schemeClr val="bg1">
                    <a:lumMod val="65000"/>
                  </a:schemeClr>
                </a:solidFill>
              </a:rPr>
              <a:t>-nál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van, ezért az erre a tengelyre vonatkoztatott tehetetlenségi nyomaték számításánál</a:t>
            </a:r>
          </a:p>
          <a:p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ℓ</a:t>
            </a:r>
            <a:r>
              <a:rPr lang="hu-HU" baseline="-25000" dirty="0">
                <a:solidFill>
                  <a:schemeClr val="bg1">
                    <a:lumMod val="65000"/>
                  </a:schemeClr>
                </a:solidFill>
              </a:rPr>
              <a:t>4 kg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= x</a:t>
            </a:r>
            <a:r>
              <a:rPr lang="hu-HU" baseline="-25000" dirty="0">
                <a:solidFill>
                  <a:schemeClr val="bg1">
                    <a:lumMod val="65000"/>
                  </a:schemeClr>
                </a:solidFill>
              </a:rPr>
              <a:t>4 kg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– x</a:t>
            </a:r>
            <a:r>
              <a:rPr lang="hu-HU" baseline="-25000" dirty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= 1–2 = –1 m; </a:t>
            </a:r>
          </a:p>
          <a:p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ℓ</a:t>
            </a:r>
            <a:r>
              <a:rPr lang="hu-HU" baseline="-25000" dirty="0">
                <a:solidFill>
                  <a:schemeClr val="bg1">
                    <a:lumMod val="65000"/>
                  </a:schemeClr>
                </a:solidFill>
              </a:rPr>
              <a:t>3 kg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= x</a:t>
            </a:r>
            <a:r>
              <a:rPr lang="hu-HU" baseline="-25000" dirty="0">
                <a:solidFill>
                  <a:schemeClr val="bg1">
                    <a:lumMod val="65000"/>
                  </a:schemeClr>
                </a:solidFill>
              </a:rPr>
              <a:t>3 kg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– x</a:t>
            </a:r>
            <a:r>
              <a:rPr lang="hu-HU" baseline="-25000" dirty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= 2–</a:t>
            </a:r>
            <a:r>
              <a:rPr lang="hu-HU" dirty="0" err="1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= 0 m; </a:t>
            </a:r>
          </a:p>
          <a:p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ℓ</a:t>
            </a:r>
            <a:r>
              <a:rPr lang="hu-HU" baseline="-25000" dirty="0">
                <a:solidFill>
                  <a:schemeClr val="bg1">
                    <a:lumMod val="65000"/>
                  </a:schemeClr>
                </a:solidFill>
              </a:rPr>
              <a:t>2 kg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= x</a:t>
            </a:r>
            <a:r>
              <a:rPr lang="hu-HU" baseline="-25000" dirty="0">
                <a:solidFill>
                  <a:schemeClr val="bg1">
                    <a:lumMod val="65000"/>
                  </a:schemeClr>
                </a:solidFill>
              </a:rPr>
              <a:t>2 kg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– x</a:t>
            </a:r>
            <a:r>
              <a:rPr lang="hu-HU" baseline="-25000" dirty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= 3–2 = 1 m; </a:t>
            </a:r>
          </a:p>
          <a:p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ℓ</a:t>
            </a:r>
            <a:r>
              <a:rPr lang="hu-HU" baseline="-25000" dirty="0">
                <a:solidFill>
                  <a:schemeClr val="bg1">
                    <a:lumMod val="65000"/>
                  </a:schemeClr>
                </a:solidFill>
              </a:rPr>
              <a:t>1 kg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= x</a:t>
            </a:r>
            <a:r>
              <a:rPr lang="hu-HU" baseline="-25000" dirty="0">
                <a:solidFill>
                  <a:schemeClr val="bg1">
                    <a:lumMod val="65000"/>
                  </a:schemeClr>
                </a:solidFill>
              </a:rPr>
              <a:t>1 kg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– x</a:t>
            </a:r>
            <a:r>
              <a:rPr lang="hu-HU" baseline="-25000" dirty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= 4–2 = </a:t>
            </a:r>
            <a:r>
              <a:rPr lang="hu-HU" dirty="0" err="1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m;</a:t>
            </a:r>
          </a:p>
          <a:p>
            <a:endParaRPr lang="hu-HU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hu-HU" dirty="0" smtClean="0">
                <a:solidFill>
                  <a:schemeClr val="bg1">
                    <a:lumMod val="65000"/>
                  </a:schemeClr>
                </a:solidFill>
              </a:rPr>
              <a:t>tehát </a:t>
            </a:r>
            <a:endParaRPr lang="hu-HU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hu-HU" b="1" dirty="0">
                <a:solidFill>
                  <a:schemeClr val="bg1">
                    <a:lumMod val="65000"/>
                  </a:schemeClr>
                </a:solidFill>
              </a:rPr>
              <a:t> 	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  <a:sym typeface="Symbol"/>
              </a:rPr>
              <a:t></a:t>
            </a:r>
            <a:r>
              <a:rPr lang="hu-HU" baseline="-25000" dirty="0">
                <a:solidFill>
                  <a:schemeClr val="bg1">
                    <a:lumMod val="65000"/>
                  </a:schemeClr>
                </a:solidFill>
              </a:rPr>
              <a:t>y2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= 4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  <a:sym typeface="Symbol"/>
              </a:rPr>
              <a:t>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(–1)</a:t>
            </a:r>
            <a:r>
              <a:rPr lang="hu-HU" baseline="30000" dirty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+ 3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  <a:sym typeface="Symbol"/>
              </a:rPr>
              <a:t>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0</a:t>
            </a:r>
            <a:r>
              <a:rPr lang="hu-HU" baseline="30000" dirty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+ 2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  <a:sym typeface="Symbol"/>
              </a:rPr>
              <a:t>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1</a:t>
            </a:r>
            <a:r>
              <a:rPr lang="hu-HU" baseline="30000" dirty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+ 1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  <a:sym typeface="Symbol"/>
              </a:rPr>
              <a:t>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hu-HU" baseline="30000" dirty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= 10 kgm</a:t>
            </a:r>
            <a:r>
              <a:rPr lang="hu-HU" baseline="30000" dirty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hu-HU" baseline="-25000" dirty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hu-HU" dirty="0">
              <a:solidFill>
                <a:schemeClr val="bg1">
                  <a:lumMod val="65000"/>
                </a:schemeClr>
              </a:solidFill>
            </a:endParaRPr>
          </a:p>
          <a:p>
            <a:endParaRPr lang="hu-HU" dirty="0" smtClean="0"/>
          </a:p>
          <a:p>
            <a:endParaRPr lang="hu-HU" dirty="0" smtClean="0"/>
          </a:p>
          <a:p>
            <a:endParaRPr lang="hu-HU" dirty="0"/>
          </a:p>
          <a:p>
            <a:r>
              <a:rPr lang="hu-HU" dirty="0" smtClean="0"/>
              <a:t>Az </a:t>
            </a:r>
            <a:r>
              <a:rPr lang="hu-HU" dirty="0"/>
              <a:t>y</a:t>
            </a:r>
            <a:r>
              <a:rPr lang="hu-HU" baseline="-25000" dirty="0"/>
              <a:t>3</a:t>
            </a:r>
            <a:r>
              <a:rPr lang="hu-HU" dirty="0"/>
              <a:t> tengely az x</a:t>
            </a:r>
            <a:r>
              <a:rPr lang="hu-HU" baseline="-25000" dirty="0"/>
              <a:t>3</a:t>
            </a:r>
            <a:r>
              <a:rPr lang="hu-HU" dirty="0"/>
              <a:t> = 3 </a:t>
            </a:r>
            <a:r>
              <a:rPr lang="hu-HU" dirty="0" err="1"/>
              <a:t>-nál</a:t>
            </a:r>
            <a:r>
              <a:rPr lang="hu-HU" dirty="0"/>
              <a:t> van, ezért az erre a tengelyre vonatkoztatott tehetetlenségi nyomaték számításánál</a:t>
            </a:r>
          </a:p>
          <a:p>
            <a:r>
              <a:rPr lang="hu-HU" dirty="0"/>
              <a:t>ℓ</a:t>
            </a:r>
            <a:r>
              <a:rPr lang="hu-HU" baseline="-25000" dirty="0"/>
              <a:t>4 kg</a:t>
            </a:r>
            <a:r>
              <a:rPr lang="hu-HU" dirty="0"/>
              <a:t> = x</a:t>
            </a:r>
            <a:r>
              <a:rPr lang="hu-HU" baseline="-25000" dirty="0"/>
              <a:t>4 kg</a:t>
            </a:r>
            <a:r>
              <a:rPr lang="hu-HU" dirty="0"/>
              <a:t> – x</a:t>
            </a:r>
            <a:r>
              <a:rPr lang="hu-HU" baseline="-25000" dirty="0"/>
              <a:t>3</a:t>
            </a:r>
            <a:r>
              <a:rPr lang="hu-HU" dirty="0"/>
              <a:t> = 1–3 = –2 m; </a:t>
            </a:r>
          </a:p>
          <a:p>
            <a:r>
              <a:rPr lang="hu-HU" dirty="0"/>
              <a:t>ℓ</a:t>
            </a:r>
            <a:r>
              <a:rPr lang="hu-HU" baseline="-25000" dirty="0"/>
              <a:t>3 kg</a:t>
            </a:r>
            <a:r>
              <a:rPr lang="hu-HU" dirty="0"/>
              <a:t> = x</a:t>
            </a:r>
            <a:r>
              <a:rPr lang="hu-HU" baseline="-25000" dirty="0"/>
              <a:t>3 kg</a:t>
            </a:r>
            <a:r>
              <a:rPr lang="hu-HU" dirty="0"/>
              <a:t> – x</a:t>
            </a:r>
            <a:r>
              <a:rPr lang="hu-HU" baseline="-25000" dirty="0"/>
              <a:t>3</a:t>
            </a:r>
            <a:r>
              <a:rPr lang="hu-HU" dirty="0"/>
              <a:t> = 2–3 = –1 m; </a:t>
            </a:r>
          </a:p>
          <a:p>
            <a:r>
              <a:rPr lang="hu-HU" dirty="0"/>
              <a:t>ℓ</a:t>
            </a:r>
            <a:r>
              <a:rPr lang="hu-HU" baseline="-25000" dirty="0"/>
              <a:t>2 kg</a:t>
            </a:r>
            <a:r>
              <a:rPr lang="hu-HU" dirty="0"/>
              <a:t> = x</a:t>
            </a:r>
            <a:r>
              <a:rPr lang="hu-HU" baseline="-25000" dirty="0"/>
              <a:t>2 kg</a:t>
            </a:r>
            <a:r>
              <a:rPr lang="hu-HU" dirty="0"/>
              <a:t> – x</a:t>
            </a:r>
            <a:r>
              <a:rPr lang="hu-HU" baseline="-25000" dirty="0"/>
              <a:t>3</a:t>
            </a:r>
            <a:r>
              <a:rPr lang="hu-HU" dirty="0"/>
              <a:t> = 3–</a:t>
            </a:r>
            <a:r>
              <a:rPr lang="hu-HU" dirty="0" err="1"/>
              <a:t>3</a:t>
            </a:r>
            <a:r>
              <a:rPr lang="hu-HU" dirty="0"/>
              <a:t> = 0 m; </a:t>
            </a:r>
          </a:p>
          <a:p>
            <a:r>
              <a:rPr lang="hu-HU" dirty="0"/>
              <a:t>ℓ</a:t>
            </a:r>
            <a:r>
              <a:rPr lang="hu-HU" baseline="-25000" dirty="0"/>
              <a:t>1 kg</a:t>
            </a:r>
            <a:r>
              <a:rPr lang="hu-HU" dirty="0"/>
              <a:t> = x</a:t>
            </a:r>
            <a:r>
              <a:rPr lang="hu-HU" baseline="-25000" dirty="0"/>
              <a:t>1 kg</a:t>
            </a:r>
            <a:r>
              <a:rPr lang="hu-HU" dirty="0"/>
              <a:t> – x</a:t>
            </a:r>
            <a:r>
              <a:rPr lang="hu-HU" baseline="-25000" dirty="0"/>
              <a:t>3</a:t>
            </a:r>
            <a:r>
              <a:rPr lang="hu-HU" dirty="0"/>
              <a:t> = 4–3 = 1 m;</a:t>
            </a:r>
          </a:p>
          <a:p>
            <a:endParaRPr lang="hu-HU" dirty="0" smtClean="0"/>
          </a:p>
          <a:p>
            <a:r>
              <a:rPr lang="hu-HU" dirty="0" smtClean="0"/>
              <a:t>tehát </a:t>
            </a:r>
            <a:endParaRPr lang="hu-HU" dirty="0"/>
          </a:p>
          <a:p>
            <a:r>
              <a:rPr lang="hu-HU" dirty="0"/>
              <a:t>	</a:t>
            </a:r>
            <a:r>
              <a:rPr lang="hu-HU" dirty="0">
                <a:sym typeface="Symbol"/>
              </a:rPr>
              <a:t></a:t>
            </a:r>
            <a:r>
              <a:rPr lang="hu-HU" baseline="-25000" dirty="0"/>
              <a:t>y3</a:t>
            </a:r>
            <a:r>
              <a:rPr lang="hu-HU" dirty="0"/>
              <a:t> = 4</a:t>
            </a:r>
            <a:r>
              <a:rPr lang="hu-HU" dirty="0">
                <a:sym typeface="Symbol"/>
              </a:rPr>
              <a:t></a:t>
            </a:r>
            <a:r>
              <a:rPr lang="hu-HU" dirty="0"/>
              <a:t>(–2)</a:t>
            </a:r>
            <a:r>
              <a:rPr lang="hu-HU" baseline="30000" dirty="0" err="1"/>
              <a:t>2</a:t>
            </a:r>
            <a:r>
              <a:rPr lang="hu-HU" dirty="0"/>
              <a:t> + 3</a:t>
            </a:r>
            <a:r>
              <a:rPr lang="hu-HU" dirty="0">
                <a:sym typeface="Symbol"/>
              </a:rPr>
              <a:t></a:t>
            </a:r>
            <a:r>
              <a:rPr lang="hu-HU" dirty="0"/>
              <a:t>(–1)</a:t>
            </a:r>
            <a:r>
              <a:rPr lang="hu-HU" baseline="30000" dirty="0"/>
              <a:t>2</a:t>
            </a:r>
            <a:r>
              <a:rPr lang="hu-HU" dirty="0"/>
              <a:t> + </a:t>
            </a:r>
            <a:r>
              <a:rPr lang="hu-HU" dirty="0" err="1"/>
              <a:t>2</a:t>
            </a:r>
            <a:r>
              <a:rPr lang="hu-HU" dirty="0">
                <a:sym typeface="Symbol"/>
              </a:rPr>
              <a:t></a:t>
            </a:r>
            <a:r>
              <a:rPr lang="hu-HU" dirty="0"/>
              <a:t>0</a:t>
            </a:r>
            <a:r>
              <a:rPr lang="hu-HU" baseline="30000" dirty="0"/>
              <a:t>2</a:t>
            </a:r>
            <a:r>
              <a:rPr lang="hu-HU" dirty="0"/>
              <a:t> + 1</a:t>
            </a:r>
            <a:r>
              <a:rPr lang="hu-HU" dirty="0">
                <a:sym typeface="Symbol"/>
              </a:rPr>
              <a:t></a:t>
            </a:r>
            <a:r>
              <a:rPr lang="hu-HU" dirty="0"/>
              <a:t>1</a:t>
            </a:r>
            <a:r>
              <a:rPr lang="hu-HU" baseline="30000" dirty="0"/>
              <a:t>2</a:t>
            </a:r>
            <a:r>
              <a:rPr lang="hu-HU" dirty="0"/>
              <a:t> = 20 </a:t>
            </a:r>
            <a:r>
              <a:rPr lang="hu-HU" dirty="0" smtClean="0"/>
              <a:t>kgm</a:t>
            </a:r>
            <a:r>
              <a:rPr lang="hu-HU" baseline="30000" dirty="0" smtClean="0"/>
              <a:t>2</a:t>
            </a:r>
            <a:r>
              <a:rPr lang="hu-HU" baseline="-25000" dirty="0" smtClean="0"/>
              <a:t> .</a:t>
            </a:r>
            <a:endParaRPr lang="hu-HU" dirty="0"/>
          </a:p>
        </p:txBody>
      </p:sp>
      <p:pic>
        <p:nvPicPr>
          <p:cNvPr id="6" name="mecha_gy9_1_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84239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24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églalap 52"/>
          <p:cNvSpPr/>
          <p:nvPr/>
        </p:nvSpPr>
        <p:spPr>
          <a:xfrm>
            <a:off x="349119" y="332656"/>
            <a:ext cx="809204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Látható, hogy az y</a:t>
            </a:r>
            <a:r>
              <a:rPr lang="hu-HU" baseline="-25000" dirty="0"/>
              <a:t>2</a:t>
            </a:r>
            <a:r>
              <a:rPr lang="hu-HU" dirty="0"/>
              <a:t> tengelyre a legkisebb a tehetetlenségi nyomaték. </a:t>
            </a:r>
          </a:p>
          <a:p>
            <a:endParaRPr lang="hu-HU" sz="1400" dirty="0"/>
          </a:p>
          <a:p>
            <a:r>
              <a:rPr lang="hu-HU" dirty="0"/>
              <a:t>Számoljuk ki a tömegközéppont </a:t>
            </a:r>
            <a:r>
              <a:rPr lang="hu-HU" dirty="0" err="1" smtClean="0"/>
              <a:t>x</a:t>
            </a:r>
            <a:r>
              <a:rPr lang="hu-HU" baseline="-25000" dirty="0" err="1" smtClean="0"/>
              <a:t>s</a:t>
            </a:r>
            <a:r>
              <a:rPr lang="hu-HU" dirty="0" smtClean="0"/>
              <a:t> </a:t>
            </a:r>
            <a:r>
              <a:rPr lang="hu-HU" dirty="0"/>
              <a:t>koordinátáját</a:t>
            </a:r>
            <a:r>
              <a:rPr lang="hu-HU" dirty="0" smtClean="0"/>
              <a:t>:</a:t>
            </a:r>
          </a:p>
          <a:p>
            <a:endParaRPr lang="hu-HU" sz="1400" dirty="0"/>
          </a:p>
          <a:p>
            <a:r>
              <a:rPr lang="hu-HU" dirty="0" err="1"/>
              <a:t>x</a:t>
            </a:r>
            <a:r>
              <a:rPr lang="hu-HU" baseline="-25000" dirty="0" err="1"/>
              <a:t>s</a:t>
            </a:r>
            <a:r>
              <a:rPr lang="hu-HU" dirty="0"/>
              <a:t> = </a:t>
            </a:r>
            <a:r>
              <a:rPr lang="hu-HU" dirty="0">
                <a:sym typeface="Symbol"/>
              </a:rPr>
              <a:t></a:t>
            </a:r>
            <a:r>
              <a:rPr lang="hu-HU" dirty="0"/>
              <a:t>(</a:t>
            </a:r>
            <a:r>
              <a:rPr lang="hu-HU" dirty="0" err="1"/>
              <a:t>x</a:t>
            </a:r>
            <a:r>
              <a:rPr lang="hu-HU" baseline="-25000" dirty="0" err="1"/>
              <a:t>i</a:t>
            </a:r>
            <a:r>
              <a:rPr lang="hu-HU" dirty="0" err="1"/>
              <a:t>m</a:t>
            </a:r>
            <a:r>
              <a:rPr lang="hu-HU" baseline="-25000" dirty="0" err="1"/>
              <a:t>i</a:t>
            </a:r>
            <a:r>
              <a:rPr lang="hu-HU" dirty="0"/>
              <a:t>)/</a:t>
            </a:r>
            <a:r>
              <a:rPr lang="hu-HU" dirty="0">
                <a:sym typeface="Symbol"/>
              </a:rPr>
              <a:t></a:t>
            </a:r>
            <a:r>
              <a:rPr lang="hu-HU" dirty="0"/>
              <a:t>(m</a:t>
            </a:r>
            <a:r>
              <a:rPr lang="hu-HU" baseline="-25000" dirty="0"/>
              <a:t>i</a:t>
            </a:r>
            <a:r>
              <a:rPr lang="hu-HU" dirty="0"/>
              <a:t>) = (1</a:t>
            </a:r>
            <a:r>
              <a:rPr lang="hu-HU" dirty="0">
                <a:sym typeface="Symbol"/>
              </a:rPr>
              <a:t></a:t>
            </a:r>
            <a:r>
              <a:rPr lang="hu-HU" dirty="0"/>
              <a:t>4+2</a:t>
            </a:r>
            <a:r>
              <a:rPr lang="hu-HU" dirty="0">
                <a:sym typeface="Symbol"/>
              </a:rPr>
              <a:t></a:t>
            </a:r>
            <a:r>
              <a:rPr lang="hu-HU" dirty="0"/>
              <a:t>3+</a:t>
            </a:r>
            <a:r>
              <a:rPr lang="hu-HU" dirty="0" err="1"/>
              <a:t>3</a:t>
            </a:r>
            <a:r>
              <a:rPr lang="hu-HU" dirty="0">
                <a:sym typeface="Symbol"/>
              </a:rPr>
              <a:t></a:t>
            </a:r>
            <a:r>
              <a:rPr lang="hu-HU" dirty="0"/>
              <a:t>2+4</a:t>
            </a:r>
            <a:r>
              <a:rPr lang="hu-HU" dirty="0">
                <a:sym typeface="Symbol"/>
              </a:rPr>
              <a:t></a:t>
            </a:r>
            <a:r>
              <a:rPr lang="hu-HU" dirty="0"/>
              <a:t>1)/(4+3+2+1) = 2 m, </a:t>
            </a:r>
          </a:p>
          <a:p>
            <a:endParaRPr lang="hu-HU" sz="1400" dirty="0" smtClean="0"/>
          </a:p>
          <a:p>
            <a:r>
              <a:rPr lang="hu-HU" dirty="0" smtClean="0"/>
              <a:t>vagyis </a:t>
            </a:r>
            <a:r>
              <a:rPr lang="hu-HU" dirty="0"/>
              <a:t>az y</a:t>
            </a:r>
            <a:r>
              <a:rPr lang="hu-HU" baseline="-25000" dirty="0"/>
              <a:t>2</a:t>
            </a:r>
            <a:r>
              <a:rPr lang="hu-HU" dirty="0"/>
              <a:t> tengely éppen a tömegközépponton megy át, </a:t>
            </a:r>
            <a:endParaRPr lang="hu-HU" dirty="0" smtClean="0"/>
          </a:p>
          <a:p>
            <a:r>
              <a:rPr lang="hu-HU" dirty="0" smtClean="0"/>
              <a:t>vagyis </a:t>
            </a:r>
            <a:r>
              <a:rPr lang="hu-HU" dirty="0"/>
              <a:t>most  </a:t>
            </a:r>
            <a:r>
              <a:rPr lang="hu-HU" dirty="0">
                <a:sym typeface="Symbol"/>
              </a:rPr>
              <a:t></a:t>
            </a:r>
            <a:r>
              <a:rPr lang="hu-HU" baseline="-25000" dirty="0"/>
              <a:t>y2</a:t>
            </a:r>
            <a:r>
              <a:rPr lang="hu-HU" dirty="0"/>
              <a:t> = </a:t>
            </a:r>
            <a:r>
              <a:rPr lang="hu-HU" dirty="0">
                <a:sym typeface="Symbol"/>
              </a:rPr>
              <a:t></a:t>
            </a:r>
            <a:r>
              <a:rPr lang="hu-HU" baseline="-25000" dirty="0"/>
              <a:t>s</a:t>
            </a:r>
            <a:r>
              <a:rPr lang="hu-HU" dirty="0"/>
              <a:t>. </a:t>
            </a:r>
          </a:p>
          <a:p>
            <a:endParaRPr lang="hu-HU" dirty="0" smtClean="0"/>
          </a:p>
        </p:txBody>
      </p:sp>
      <p:grpSp>
        <p:nvGrpSpPr>
          <p:cNvPr id="2" name="Vászon 55"/>
          <p:cNvGrpSpPr/>
          <p:nvPr/>
        </p:nvGrpSpPr>
        <p:grpSpPr>
          <a:xfrm>
            <a:off x="6228184" y="534041"/>
            <a:ext cx="2531745" cy="2486660"/>
            <a:chOff x="0" y="0"/>
            <a:chExt cx="2531745" cy="2486660"/>
          </a:xfrm>
        </p:grpSpPr>
        <p:sp>
          <p:nvSpPr>
            <p:cNvPr id="3" name="Téglalap 2"/>
            <p:cNvSpPr/>
            <p:nvPr/>
          </p:nvSpPr>
          <p:spPr>
            <a:xfrm>
              <a:off x="0" y="0"/>
              <a:ext cx="2531745" cy="2486660"/>
            </a:xfrm>
            <a:prstGeom prst="rect">
              <a:avLst/>
            </a:prstGeom>
            <a:noFill/>
          </p:spPr>
        </p:sp>
        <p:cxnSp>
          <p:nvCxnSpPr>
            <p:cNvPr id="4" name="AutoShape 3084"/>
            <p:cNvCxnSpPr>
              <a:cxnSpLocks noChangeShapeType="1"/>
            </p:cNvCxnSpPr>
            <p:nvPr/>
          </p:nvCxnSpPr>
          <p:spPr bwMode="auto">
            <a:xfrm>
              <a:off x="370205" y="2177164"/>
              <a:ext cx="1597660" cy="635"/>
            </a:xfrm>
            <a:prstGeom prst="straightConnector1">
              <a:avLst/>
            </a:prstGeom>
            <a:ln w="31750">
              <a:headEnd/>
              <a:tailEnd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AutoShape 3062"/>
            <p:cNvCxnSpPr>
              <a:cxnSpLocks noChangeShapeType="1"/>
            </p:cNvCxnSpPr>
            <p:nvPr/>
          </p:nvCxnSpPr>
          <p:spPr bwMode="auto">
            <a:xfrm flipV="1">
              <a:off x="1592554" y="302644"/>
              <a:ext cx="0" cy="197294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AutoShape 3062"/>
            <p:cNvCxnSpPr>
              <a:cxnSpLocks noChangeShapeType="1"/>
            </p:cNvCxnSpPr>
            <p:nvPr/>
          </p:nvCxnSpPr>
          <p:spPr bwMode="auto">
            <a:xfrm flipV="1">
              <a:off x="1188085" y="302644"/>
              <a:ext cx="0" cy="1972945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" name="AutoShape 3062"/>
            <p:cNvCxnSpPr>
              <a:cxnSpLocks noChangeShapeType="1"/>
            </p:cNvCxnSpPr>
            <p:nvPr/>
          </p:nvCxnSpPr>
          <p:spPr bwMode="auto">
            <a:xfrm flipV="1">
              <a:off x="306419" y="2174879"/>
              <a:ext cx="190800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AutoShape 3062"/>
            <p:cNvCxnSpPr>
              <a:cxnSpLocks noChangeShapeType="1"/>
            </p:cNvCxnSpPr>
            <p:nvPr/>
          </p:nvCxnSpPr>
          <p:spPr bwMode="auto">
            <a:xfrm flipV="1">
              <a:off x="368935" y="316268"/>
              <a:ext cx="0" cy="197294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AutoShape 3063"/>
            <p:cNvCxnSpPr>
              <a:cxnSpLocks noChangeShapeType="1"/>
            </p:cNvCxnSpPr>
            <p:nvPr/>
          </p:nvCxnSpPr>
          <p:spPr bwMode="auto">
            <a:xfrm>
              <a:off x="361950" y="683644"/>
              <a:ext cx="1597660" cy="0"/>
            </a:xfrm>
            <a:prstGeom prst="straightConnector1">
              <a:avLst/>
            </a:prstGeom>
            <a:ln w="31750">
              <a:headEnd/>
              <a:tailEnd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AutoShape 3064"/>
            <p:cNvCxnSpPr>
              <a:cxnSpLocks noChangeShapeType="1"/>
            </p:cNvCxnSpPr>
            <p:nvPr/>
          </p:nvCxnSpPr>
          <p:spPr bwMode="auto">
            <a:xfrm>
              <a:off x="1965960" y="690629"/>
              <a:ext cx="0" cy="1485900"/>
            </a:xfrm>
            <a:prstGeom prst="straightConnector1">
              <a:avLst/>
            </a:prstGeom>
            <a:ln w="31750">
              <a:headEnd/>
              <a:tailEnd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3065"/>
            <p:cNvSpPr>
              <a:spLocks noChangeArrowheads="1"/>
            </p:cNvSpPr>
            <p:nvPr/>
          </p:nvSpPr>
          <p:spPr bwMode="auto">
            <a:xfrm>
              <a:off x="1898015" y="623954"/>
              <a:ext cx="125730" cy="125730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12" name="Oval 3066"/>
            <p:cNvSpPr>
              <a:spLocks noChangeArrowheads="1"/>
            </p:cNvSpPr>
            <p:nvPr/>
          </p:nvSpPr>
          <p:spPr bwMode="auto">
            <a:xfrm>
              <a:off x="1523365" y="2104774"/>
              <a:ext cx="126365" cy="125730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13" name="Text Box 3067"/>
            <p:cNvSpPr txBox="1">
              <a:spLocks noChangeArrowheads="1"/>
            </p:cNvSpPr>
            <p:nvPr/>
          </p:nvSpPr>
          <p:spPr bwMode="auto">
            <a:xfrm>
              <a:off x="1170744" y="716921"/>
              <a:ext cx="348615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3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4" name="Text Box 3068"/>
            <p:cNvSpPr txBox="1">
              <a:spLocks noChangeArrowheads="1"/>
            </p:cNvSpPr>
            <p:nvPr/>
          </p:nvSpPr>
          <p:spPr bwMode="auto">
            <a:xfrm>
              <a:off x="1946972" y="732672"/>
              <a:ext cx="347980" cy="23558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1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5" name="Text Box 3069"/>
            <p:cNvSpPr txBox="1">
              <a:spLocks noChangeArrowheads="1"/>
            </p:cNvSpPr>
            <p:nvPr/>
          </p:nvSpPr>
          <p:spPr bwMode="auto">
            <a:xfrm>
              <a:off x="1456055" y="1921259"/>
              <a:ext cx="347980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2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6" name="Text Box 3070"/>
            <p:cNvSpPr txBox="1">
              <a:spLocks noChangeArrowheads="1"/>
            </p:cNvSpPr>
            <p:nvPr/>
          </p:nvSpPr>
          <p:spPr bwMode="auto">
            <a:xfrm>
              <a:off x="674848" y="1942799"/>
              <a:ext cx="347345" cy="23558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4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7" name="Text Box 3072"/>
            <p:cNvSpPr txBox="1">
              <a:spLocks noChangeArrowheads="1"/>
            </p:cNvSpPr>
            <p:nvPr/>
          </p:nvSpPr>
          <p:spPr bwMode="auto">
            <a:xfrm>
              <a:off x="264451" y="0"/>
              <a:ext cx="295275" cy="40044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600" dirty="0">
                  <a:effectLst/>
                  <a:latin typeface="Calibri"/>
                  <a:ea typeface="Times New Roman"/>
                  <a:cs typeface="Calibri"/>
                </a:rPr>
                <a:t>y</a:t>
              </a:r>
              <a:r>
                <a:rPr lang="hu-HU" sz="1600" baseline="-25000" dirty="0">
                  <a:effectLst/>
                  <a:latin typeface="Calibri"/>
                  <a:ea typeface="Times New Roman"/>
                  <a:cs typeface="Calibri"/>
                </a:rPr>
                <a:t>1</a:t>
              </a:r>
              <a:endParaRPr lang="hu-HU" sz="1600" dirty="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8" name="Text Box 3073"/>
            <p:cNvSpPr txBox="1">
              <a:spLocks noChangeArrowheads="1"/>
            </p:cNvSpPr>
            <p:nvPr/>
          </p:nvSpPr>
          <p:spPr bwMode="auto">
            <a:xfrm>
              <a:off x="1799590" y="2247649"/>
              <a:ext cx="413385" cy="2374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4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9" name="Text Box 3074"/>
            <p:cNvSpPr txBox="1">
              <a:spLocks noChangeArrowheads="1"/>
            </p:cNvSpPr>
            <p:nvPr/>
          </p:nvSpPr>
          <p:spPr bwMode="auto">
            <a:xfrm>
              <a:off x="77313" y="600830"/>
              <a:ext cx="413385" cy="2368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4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0" name="Text Box 3075"/>
            <p:cNvSpPr txBox="1">
              <a:spLocks noChangeArrowheads="1"/>
            </p:cNvSpPr>
            <p:nvPr/>
          </p:nvSpPr>
          <p:spPr bwMode="auto">
            <a:xfrm>
              <a:off x="176530" y="2145414"/>
              <a:ext cx="216535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0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21" name="AutoShape 3076"/>
            <p:cNvCxnSpPr>
              <a:cxnSpLocks noChangeShapeType="1"/>
            </p:cNvCxnSpPr>
            <p:nvPr/>
          </p:nvCxnSpPr>
          <p:spPr bwMode="auto">
            <a:xfrm>
              <a:off x="335915" y="1407544"/>
              <a:ext cx="6604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" name="Text Box 3077"/>
            <p:cNvSpPr txBox="1">
              <a:spLocks noChangeArrowheads="1"/>
            </p:cNvSpPr>
            <p:nvPr/>
          </p:nvSpPr>
          <p:spPr bwMode="auto">
            <a:xfrm>
              <a:off x="73660" y="1298959"/>
              <a:ext cx="413385" cy="2374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2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23" name="AutoShape 3078"/>
            <p:cNvCxnSpPr>
              <a:cxnSpLocks noChangeShapeType="1"/>
            </p:cNvCxnSpPr>
            <p:nvPr/>
          </p:nvCxnSpPr>
          <p:spPr bwMode="auto">
            <a:xfrm>
              <a:off x="1190625" y="2143509"/>
              <a:ext cx="0" cy="5905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" name="Oval 3080"/>
            <p:cNvSpPr>
              <a:spLocks noChangeArrowheads="1"/>
            </p:cNvSpPr>
            <p:nvPr/>
          </p:nvSpPr>
          <p:spPr bwMode="auto">
            <a:xfrm>
              <a:off x="737870" y="2106679"/>
              <a:ext cx="126365" cy="126365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25" name="Oval 3081"/>
            <p:cNvSpPr>
              <a:spLocks noChangeArrowheads="1"/>
            </p:cNvSpPr>
            <p:nvPr/>
          </p:nvSpPr>
          <p:spPr bwMode="auto">
            <a:xfrm>
              <a:off x="1120775" y="615064"/>
              <a:ext cx="125095" cy="125730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26" name="Text Box 3082"/>
            <p:cNvSpPr txBox="1">
              <a:spLocks noChangeArrowheads="1"/>
            </p:cNvSpPr>
            <p:nvPr/>
          </p:nvSpPr>
          <p:spPr bwMode="auto">
            <a:xfrm>
              <a:off x="645795" y="2247649"/>
              <a:ext cx="413385" cy="2368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1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7" name="Text Box 3083"/>
            <p:cNvSpPr txBox="1">
              <a:spLocks noChangeArrowheads="1"/>
            </p:cNvSpPr>
            <p:nvPr/>
          </p:nvSpPr>
          <p:spPr bwMode="auto">
            <a:xfrm>
              <a:off x="1059180" y="2247014"/>
              <a:ext cx="413385" cy="2368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2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28" name="AutoShape 3085"/>
            <p:cNvCxnSpPr>
              <a:cxnSpLocks noChangeShapeType="1"/>
            </p:cNvCxnSpPr>
            <p:nvPr/>
          </p:nvCxnSpPr>
          <p:spPr bwMode="auto">
            <a:xfrm>
              <a:off x="368935" y="677294"/>
              <a:ext cx="635" cy="1512000"/>
            </a:xfrm>
            <a:prstGeom prst="straightConnector1">
              <a:avLst/>
            </a:prstGeom>
            <a:ln w="38100">
              <a:headEnd/>
              <a:tailEnd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 Box 3073"/>
            <p:cNvSpPr txBox="1">
              <a:spLocks noChangeArrowheads="1"/>
            </p:cNvSpPr>
            <p:nvPr/>
          </p:nvSpPr>
          <p:spPr bwMode="auto">
            <a:xfrm>
              <a:off x="1443369" y="2247649"/>
              <a:ext cx="413385" cy="2374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3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30" name="Text Box 3072"/>
            <p:cNvSpPr txBox="1">
              <a:spLocks noChangeArrowheads="1"/>
            </p:cNvSpPr>
            <p:nvPr/>
          </p:nvSpPr>
          <p:spPr bwMode="auto">
            <a:xfrm>
              <a:off x="1085607" y="0"/>
              <a:ext cx="295275" cy="385373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600">
                  <a:solidFill>
                    <a:srgbClr val="FF0000"/>
                  </a:solidFill>
                  <a:effectLst/>
                  <a:latin typeface="Calibri"/>
                  <a:ea typeface="Times New Roman"/>
                  <a:cs typeface="Calibri"/>
                </a:rPr>
                <a:t>y</a:t>
              </a:r>
              <a:r>
                <a:rPr lang="hu-HU" sz="1600" baseline="-25000">
                  <a:solidFill>
                    <a:srgbClr val="FF0000"/>
                  </a:solidFill>
                  <a:effectLst/>
                  <a:latin typeface="Calibri"/>
                  <a:ea typeface="Times New Roman"/>
                  <a:cs typeface="Calibri"/>
                </a:rPr>
                <a:t>2</a:t>
              </a:r>
              <a:endParaRPr lang="hu-HU" sz="1600">
                <a:solidFill>
                  <a:srgbClr val="FF0000"/>
                </a:solidFill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31" name="Text Box 3072"/>
            <p:cNvSpPr txBox="1">
              <a:spLocks noChangeArrowheads="1"/>
            </p:cNvSpPr>
            <p:nvPr/>
          </p:nvSpPr>
          <p:spPr bwMode="auto">
            <a:xfrm>
              <a:off x="1474337" y="0"/>
              <a:ext cx="295275" cy="39903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600">
                  <a:effectLst/>
                  <a:latin typeface="Calibri"/>
                  <a:ea typeface="Times New Roman"/>
                  <a:cs typeface="Calibri"/>
                </a:rPr>
                <a:t>y</a:t>
              </a:r>
              <a:r>
                <a:rPr lang="hu-HU" sz="1600" baseline="-25000">
                  <a:effectLst/>
                  <a:latin typeface="Calibri"/>
                  <a:ea typeface="Times New Roman"/>
                  <a:cs typeface="Calibri"/>
                </a:rPr>
                <a:t>3</a:t>
              </a:r>
              <a:endParaRPr lang="hu-HU" sz="16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32" name="Text Box 3072"/>
            <p:cNvSpPr txBox="1">
              <a:spLocks noChangeArrowheads="1"/>
            </p:cNvSpPr>
            <p:nvPr/>
          </p:nvSpPr>
          <p:spPr bwMode="auto">
            <a:xfrm>
              <a:off x="2182703" y="2062458"/>
              <a:ext cx="295275" cy="29329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x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grpSp>
          <p:nvGrpSpPr>
            <p:cNvPr id="33" name="Csoportba foglalás 32"/>
            <p:cNvGrpSpPr/>
            <p:nvPr/>
          </p:nvGrpSpPr>
          <p:grpSpPr>
            <a:xfrm>
              <a:off x="180000" y="355846"/>
              <a:ext cx="417195" cy="114935"/>
              <a:chOff x="0" y="0"/>
              <a:chExt cx="483079" cy="278639"/>
            </a:xfrm>
          </p:grpSpPr>
          <p:sp>
            <p:nvSpPr>
              <p:cNvPr id="46" name="Ív 45"/>
              <p:cNvSpPr/>
              <p:nvPr/>
            </p:nvSpPr>
            <p:spPr>
              <a:xfrm flipH="1">
                <a:off x="0" y="11220"/>
                <a:ext cx="257098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7" name="Ív 46"/>
              <p:cNvSpPr/>
              <p:nvPr/>
            </p:nvSpPr>
            <p:spPr>
              <a:xfrm flipH="1" flipV="1">
                <a:off x="0" y="11220"/>
                <a:ext cx="483079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8" name="Ív 47"/>
              <p:cNvSpPr/>
              <p:nvPr/>
            </p:nvSpPr>
            <p:spPr>
              <a:xfrm flipV="1">
                <a:off x="0" y="11220"/>
                <a:ext cx="483079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9" name="Ív 48"/>
              <p:cNvSpPr/>
              <p:nvPr/>
            </p:nvSpPr>
            <p:spPr>
              <a:xfrm>
                <a:off x="225981" y="11220"/>
                <a:ext cx="257098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cxnSp>
            <p:nvCxnSpPr>
              <p:cNvPr id="50" name="Egyenes összekötő nyíllal 49"/>
              <p:cNvCxnSpPr/>
              <p:nvPr/>
            </p:nvCxnSpPr>
            <p:spPr>
              <a:xfrm flipH="1" flipV="1">
                <a:off x="300926" y="0"/>
                <a:ext cx="82799" cy="1800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34" name="Csoportba foglalás 33"/>
            <p:cNvGrpSpPr/>
            <p:nvPr/>
          </p:nvGrpSpPr>
          <p:grpSpPr>
            <a:xfrm>
              <a:off x="964885" y="401063"/>
              <a:ext cx="417195" cy="114935"/>
              <a:chOff x="0" y="0"/>
              <a:chExt cx="483079" cy="278639"/>
            </a:xfrm>
          </p:grpSpPr>
          <p:sp>
            <p:nvSpPr>
              <p:cNvPr id="41" name="Ív 40"/>
              <p:cNvSpPr/>
              <p:nvPr/>
            </p:nvSpPr>
            <p:spPr>
              <a:xfrm flipH="1">
                <a:off x="0" y="11220"/>
                <a:ext cx="257098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2" name="Ív 41"/>
              <p:cNvSpPr/>
              <p:nvPr/>
            </p:nvSpPr>
            <p:spPr>
              <a:xfrm flipH="1" flipV="1">
                <a:off x="0" y="11220"/>
                <a:ext cx="483079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3" name="Ív 42"/>
              <p:cNvSpPr/>
              <p:nvPr/>
            </p:nvSpPr>
            <p:spPr>
              <a:xfrm flipV="1">
                <a:off x="0" y="11220"/>
                <a:ext cx="483079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4" name="Ív 43"/>
              <p:cNvSpPr/>
              <p:nvPr/>
            </p:nvSpPr>
            <p:spPr>
              <a:xfrm>
                <a:off x="225981" y="11220"/>
                <a:ext cx="257098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cxnSp>
            <p:nvCxnSpPr>
              <p:cNvPr id="45" name="Egyenes összekötő nyíllal 44"/>
              <p:cNvCxnSpPr/>
              <p:nvPr/>
            </p:nvCxnSpPr>
            <p:spPr>
              <a:xfrm flipH="1" flipV="1">
                <a:off x="300926" y="0"/>
                <a:ext cx="82799" cy="1800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35" name="Csoportba foglalás 34"/>
            <p:cNvGrpSpPr/>
            <p:nvPr/>
          </p:nvGrpSpPr>
          <p:grpSpPr>
            <a:xfrm>
              <a:off x="1404685" y="401063"/>
              <a:ext cx="417195" cy="114935"/>
              <a:chOff x="0" y="0"/>
              <a:chExt cx="483079" cy="278639"/>
            </a:xfrm>
          </p:grpSpPr>
          <p:sp>
            <p:nvSpPr>
              <p:cNvPr id="36" name="Ív 35"/>
              <p:cNvSpPr/>
              <p:nvPr/>
            </p:nvSpPr>
            <p:spPr>
              <a:xfrm flipH="1">
                <a:off x="0" y="11220"/>
                <a:ext cx="257098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37" name="Ív 36"/>
              <p:cNvSpPr/>
              <p:nvPr/>
            </p:nvSpPr>
            <p:spPr>
              <a:xfrm flipH="1" flipV="1">
                <a:off x="0" y="11220"/>
                <a:ext cx="483079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38" name="Ív 37"/>
              <p:cNvSpPr/>
              <p:nvPr/>
            </p:nvSpPr>
            <p:spPr>
              <a:xfrm flipV="1">
                <a:off x="0" y="11220"/>
                <a:ext cx="483079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39" name="Ív 38"/>
              <p:cNvSpPr/>
              <p:nvPr/>
            </p:nvSpPr>
            <p:spPr>
              <a:xfrm>
                <a:off x="225981" y="11220"/>
                <a:ext cx="257098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cxnSp>
            <p:nvCxnSpPr>
              <p:cNvPr id="40" name="Egyenes összekötő nyíllal 39"/>
              <p:cNvCxnSpPr/>
              <p:nvPr/>
            </p:nvCxnSpPr>
            <p:spPr>
              <a:xfrm flipH="1" flipV="1">
                <a:off x="300926" y="0"/>
                <a:ext cx="82799" cy="1800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pic>
        <p:nvPicPr>
          <p:cNvPr id="51" name="mecha_gy9_1_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92754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8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8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églalap 52"/>
          <p:cNvSpPr/>
          <p:nvPr/>
        </p:nvSpPr>
        <p:spPr>
          <a:xfrm>
            <a:off x="349119" y="332656"/>
            <a:ext cx="809204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Látható, hogy az y</a:t>
            </a:r>
            <a:r>
              <a:rPr lang="hu-HU" baseline="-25000" dirty="0"/>
              <a:t>2</a:t>
            </a:r>
            <a:r>
              <a:rPr lang="hu-HU" dirty="0"/>
              <a:t> tengelyre a legkisebb a tehetetlenségi nyomaték. </a:t>
            </a:r>
          </a:p>
          <a:p>
            <a:endParaRPr lang="hu-HU" sz="1400" dirty="0"/>
          </a:p>
          <a:p>
            <a:r>
              <a:rPr lang="hu-HU" dirty="0"/>
              <a:t>Számoljuk ki a tömegközéppont x koordinátáját</a:t>
            </a:r>
            <a:r>
              <a:rPr lang="hu-HU" dirty="0" smtClean="0"/>
              <a:t>:</a:t>
            </a:r>
          </a:p>
          <a:p>
            <a:endParaRPr lang="hu-HU" sz="1400" dirty="0"/>
          </a:p>
          <a:p>
            <a:r>
              <a:rPr lang="hu-HU" dirty="0" err="1"/>
              <a:t>x</a:t>
            </a:r>
            <a:r>
              <a:rPr lang="hu-HU" baseline="-25000" dirty="0" err="1"/>
              <a:t>s</a:t>
            </a:r>
            <a:r>
              <a:rPr lang="hu-HU" dirty="0"/>
              <a:t> = </a:t>
            </a:r>
            <a:r>
              <a:rPr lang="hu-HU" dirty="0">
                <a:sym typeface="Symbol"/>
              </a:rPr>
              <a:t></a:t>
            </a:r>
            <a:r>
              <a:rPr lang="hu-HU" dirty="0"/>
              <a:t>(</a:t>
            </a:r>
            <a:r>
              <a:rPr lang="hu-HU" dirty="0" err="1"/>
              <a:t>x</a:t>
            </a:r>
            <a:r>
              <a:rPr lang="hu-HU" baseline="-25000" dirty="0" err="1"/>
              <a:t>i</a:t>
            </a:r>
            <a:r>
              <a:rPr lang="hu-HU" dirty="0" err="1"/>
              <a:t>m</a:t>
            </a:r>
            <a:r>
              <a:rPr lang="hu-HU" baseline="-25000" dirty="0" err="1"/>
              <a:t>i</a:t>
            </a:r>
            <a:r>
              <a:rPr lang="hu-HU" dirty="0"/>
              <a:t>)/</a:t>
            </a:r>
            <a:r>
              <a:rPr lang="hu-HU" dirty="0">
                <a:sym typeface="Symbol"/>
              </a:rPr>
              <a:t></a:t>
            </a:r>
            <a:r>
              <a:rPr lang="hu-HU" dirty="0"/>
              <a:t>(m</a:t>
            </a:r>
            <a:r>
              <a:rPr lang="hu-HU" baseline="-25000" dirty="0"/>
              <a:t>i</a:t>
            </a:r>
            <a:r>
              <a:rPr lang="hu-HU" dirty="0"/>
              <a:t>) = (1</a:t>
            </a:r>
            <a:r>
              <a:rPr lang="hu-HU" dirty="0">
                <a:sym typeface="Symbol"/>
              </a:rPr>
              <a:t></a:t>
            </a:r>
            <a:r>
              <a:rPr lang="hu-HU" dirty="0"/>
              <a:t>4+2</a:t>
            </a:r>
            <a:r>
              <a:rPr lang="hu-HU" dirty="0">
                <a:sym typeface="Symbol"/>
              </a:rPr>
              <a:t></a:t>
            </a:r>
            <a:r>
              <a:rPr lang="hu-HU" dirty="0"/>
              <a:t>3+</a:t>
            </a:r>
            <a:r>
              <a:rPr lang="hu-HU" dirty="0" err="1"/>
              <a:t>3</a:t>
            </a:r>
            <a:r>
              <a:rPr lang="hu-HU" dirty="0">
                <a:sym typeface="Symbol"/>
              </a:rPr>
              <a:t></a:t>
            </a:r>
            <a:r>
              <a:rPr lang="hu-HU" dirty="0"/>
              <a:t>2+4</a:t>
            </a:r>
            <a:r>
              <a:rPr lang="hu-HU" dirty="0">
                <a:sym typeface="Symbol"/>
              </a:rPr>
              <a:t></a:t>
            </a:r>
            <a:r>
              <a:rPr lang="hu-HU" dirty="0"/>
              <a:t>1)/(4+3+2+1) = 2 m, </a:t>
            </a:r>
          </a:p>
          <a:p>
            <a:endParaRPr lang="hu-HU" sz="1400" dirty="0" smtClean="0"/>
          </a:p>
          <a:p>
            <a:r>
              <a:rPr lang="hu-HU" dirty="0" smtClean="0"/>
              <a:t>vagyis </a:t>
            </a:r>
            <a:r>
              <a:rPr lang="hu-HU" dirty="0"/>
              <a:t>az y</a:t>
            </a:r>
            <a:r>
              <a:rPr lang="hu-HU" baseline="-25000" dirty="0"/>
              <a:t>2</a:t>
            </a:r>
            <a:r>
              <a:rPr lang="hu-HU" dirty="0"/>
              <a:t> tengely éppen a tömegközépponton megy át, </a:t>
            </a:r>
            <a:endParaRPr lang="hu-HU" dirty="0" smtClean="0"/>
          </a:p>
          <a:p>
            <a:r>
              <a:rPr lang="hu-HU" dirty="0" smtClean="0"/>
              <a:t>vagyis </a:t>
            </a:r>
            <a:r>
              <a:rPr lang="hu-HU" dirty="0"/>
              <a:t>most  </a:t>
            </a:r>
            <a:r>
              <a:rPr lang="hu-HU" dirty="0">
                <a:sym typeface="Symbol"/>
              </a:rPr>
              <a:t></a:t>
            </a:r>
            <a:r>
              <a:rPr lang="hu-HU" baseline="-25000" dirty="0"/>
              <a:t>y2</a:t>
            </a:r>
            <a:r>
              <a:rPr lang="hu-HU" dirty="0"/>
              <a:t> = </a:t>
            </a:r>
            <a:r>
              <a:rPr lang="hu-HU" dirty="0">
                <a:sym typeface="Symbol"/>
              </a:rPr>
              <a:t></a:t>
            </a:r>
            <a:r>
              <a:rPr lang="hu-HU" baseline="-25000" dirty="0"/>
              <a:t>s</a:t>
            </a:r>
            <a:r>
              <a:rPr lang="hu-HU" dirty="0"/>
              <a:t>. </a:t>
            </a:r>
          </a:p>
          <a:p>
            <a:endParaRPr lang="hu-HU" dirty="0" smtClean="0"/>
          </a:p>
          <a:p>
            <a:r>
              <a:rPr lang="hu-HU" dirty="0" smtClean="0"/>
              <a:t>A </a:t>
            </a:r>
            <a:r>
              <a:rPr lang="hu-HU" dirty="0"/>
              <a:t>Steiner-tétel szerint a tömegközépponton átmenő tengelyre </a:t>
            </a:r>
            <a:endParaRPr lang="hu-HU" dirty="0" smtClean="0"/>
          </a:p>
          <a:p>
            <a:r>
              <a:rPr lang="hu-HU" dirty="0" smtClean="0"/>
              <a:t>vonatkoztatott </a:t>
            </a:r>
            <a:r>
              <a:rPr lang="hu-HU" dirty="0"/>
              <a:t>tehetetlenségi nyomaték a legkisebb (párhuzamos tengelyek esetén</a:t>
            </a:r>
            <a:r>
              <a:rPr lang="hu-HU" dirty="0" smtClean="0"/>
              <a:t>).</a:t>
            </a:r>
            <a:endParaRPr lang="hu-HU" dirty="0"/>
          </a:p>
        </p:txBody>
      </p:sp>
      <p:grpSp>
        <p:nvGrpSpPr>
          <p:cNvPr id="2" name="Vászon 55"/>
          <p:cNvGrpSpPr/>
          <p:nvPr/>
        </p:nvGrpSpPr>
        <p:grpSpPr>
          <a:xfrm>
            <a:off x="6228184" y="534041"/>
            <a:ext cx="2531745" cy="2486660"/>
            <a:chOff x="0" y="0"/>
            <a:chExt cx="2531745" cy="2486660"/>
          </a:xfrm>
        </p:grpSpPr>
        <p:sp>
          <p:nvSpPr>
            <p:cNvPr id="3" name="Téglalap 2"/>
            <p:cNvSpPr/>
            <p:nvPr/>
          </p:nvSpPr>
          <p:spPr>
            <a:xfrm>
              <a:off x="0" y="0"/>
              <a:ext cx="2531745" cy="2486660"/>
            </a:xfrm>
            <a:prstGeom prst="rect">
              <a:avLst/>
            </a:prstGeom>
            <a:noFill/>
          </p:spPr>
        </p:sp>
        <p:cxnSp>
          <p:nvCxnSpPr>
            <p:cNvPr id="4" name="AutoShape 3084"/>
            <p:cNvCxnSpPr>
              <a:cxnSpLocks noChangeShapeType="1"/>
            </p:cNvCxnSpPr>
            <p:nvPr/>
          </p:nvCxnSpPr>
          <p:spPr bwMode="auto">
            <a:xfrm>
              <a:off x="370205" y="2177164"/>
              <a:ext cx="1597660" cy="635"/>
            </a:xfrm>
            <a:prstGeom prst="straightConnector1">
              <a:avLst/>
            </a:prstGeom>
            <a:ln w="31750">
              <a:headEnd/>
              <a:tailEnd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AutoShape 3062"/>
            <p:cNvCxnSpPr>
              <a:cxnSpLocks noChangeShapeType="1"/>
            </p:cNvCxnSpPr>
            <p:nvPr/>
          </p:nvCxnSpPr>
          <p:spPr bwMode="auto">
            <a:xfrm flipV="1">
              <a:off x="1592554" y="302644"/>
              <a:ext cx="0" cy="197294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AutoShape 3062"/>
            <p:cNvCxnSpPr>
              <a:cxnSpLocks noChangeShapeType="1"/>
            </p:cNvCxnSpPr>
            <p:nvPr/>
          </p:nvCxnSpPr>
          <p:spPr bwMode="auto">
            <a:xfrm flipV="1">
              <a:off x="1188085" y="302644"/>
              <a:ext cx="0" cy="1972945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" name="AutoShape 3062"/>
            <p:cNvCxnSpPr>
              <a:cxnSpLocks noChangeShapeType="1"/>
            </p:cNvCxnSpPr>
            <p:nvPr/>
          </p:nvCxnSpPr>
          <p:spPr bwMode="auto">
            <a:xfrm flipV="1">
              <a:off x="306419" y="2174879"/>
              <a:ext cx="190800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AutoShape 3062"/>
            <p:cNvCxnSpPr>
              <a:cxnSpLocks noChangeShapeType="1"/>
            </p:cNvCxnSpPr>
            <p:nvPr/>
          </p:nvCxnSpPr>
          <p:spPr bwMode="auto">
            <a:xfrm flipV="1">
              <a:off x="368935" y="316268"/>
              <a:ext cx="0" cy="197294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AutoShape 3063"/>
            <p:cNvCxnSpPr>
              <a:cxnSpLocks noChangeShapeType="1"/>
            </p:cNvCxnSpPr>
            <p:nvPr/>
          </p:nvCxnSpPr>
          <p:spPr bwMode="auto">
            <a:xfrm>
              <a:off x="361950" y="683644"/>
              <a:ext cx="1597660" cy="0"/>
            </a:xfrm>
            <a:prstGeom prst="straightConnector1">
              <a:avLst/>
            </a:prstGeom>
            <a:ln w="31750">
              <a:headEnd/>
              <a:tailEnd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AutoShape 3064"/>
            <p:cNvCxnSpPr>
              <a:cxnSpLocks noChangeShapeType="1"/>
            </p:cNvCxnSpPr>
            <p:nvPr/>
          </p:nvCxnSpPr>
          <p:spPr bwMode="auto">
            <a:xfrm>
              <a:off x="1965960" y="690629"/>
              <a:ext cx="0" cy="1485900"/>
            </a:xfrm>
            <a:prstGeom prst="straightConnector1">
              <a:avLst/>
            </a:prstGeom>
            <a:ln w="31750">
              <a:headEnd/>
              <a:tailEnd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3065"/>
            <p:cNvSpPr>
              <a:spLocks noChangeArrowheads="1"/>
            </p:cNvSpPr>
            <p:nvPr/>
          </p:nvSpPr>
          <p:spPr bwMode="auto">
            <a:xfrm>
              <a:off x="1898015" y="623954"/>
              <a:ext cx="125730" cy="125730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12" name="Oval 3066"/>
            <p:cNvSpPr>
              <a:spLocks noChangeArrowheads="1"/>
            </p:cNvSpPr>
            <p:nvPr/>
          </p:nvSpPr>
          <p:spPr bwMode="auto">
            <a:xfrm>
              <a:off x="1523365" y="2104774"/>
              <a:ext cx="126365" cy="125730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13" name="Text Box 3067"/>
            <p:cNvSpPr txBox="1">
              <a:spLocks noChangeArrowheads="1"/>
            </p:cNvSpPr>
            <p:nvPr/>
          </p:nvSpPr>
          <p:spPr bwMode="auto">
            <a:xfrm>
              <a:off x="1170744" y="716921"/>
              <a:ext cx="348615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3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4" name="Text Box 3068"/>
            <p:cNvSpPr txBox="1">
              <a:spLocks noChangeArrowheads="1"/>
            </p:cNvSpPr>
            <p:nvPr/>
          </p:nvSpPr>
          <p:spPr bwMode="auto">
            <a:xfrm>
              <a:off x="1946972" y="732672"/>
              <a:ext cx="347980" cy="23558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1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5" name="Text Box 3069"/>
            <p:cNvSpPr txBox="1">
              <a:spLocks noChangeArrowheads="1"/>
            </p:cNvSpPr>
            <p:nvPr/>
          </p:nvSpPr>
          <p:spPr bwMode="auto">
            <a:xfrm>
              <a:off x="1456055" y="1921259"/>
              <a:ext cx="347980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2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6" name="Text Box 3070"/>
            <p:cNvSpPr txBox="1">
              <a:spLocks noChangeArrowheads="1"/>
            </p:cNvSpPr>
            <p:nvPr/>
          </p:nvSpPr>
          <p:spPr bwMode="auto">
            <a:xfrm>
              <a:off x="674848" y="1942799"/>
              <a:ext cx="347345" cy="23558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4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7" name="Text Box 3072"/>
            <p:cNvSpPr txBox="1">
              <a:spLocks noChangeArrowheads="1"/>
            </p:cNvSpPr>
            <p:nvPr/>
          </p:nvSpPr>
          <p:spPr bwMode="auto">
            <a:xfrm>
              <a:off x="264451" y="0"/>
              <a:ext cx="295275" cy="40044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600" dirty="0">
                  <a:effectLst/>
                  <a:latin typeface="Calibri"/>
                  <a:ea typeface="Times New Roman"/>
                  <a:cs typeface="Calibri"/>
                </a:rPr>
                <a:t>y</a:t>
              </a:r>
              <a:r>
                <a:rPr lang="hu-HU" sz="1600" baseline="-25000" dirty="0">
                  <a:effectLst/>
                  <a:latin typeface="Calibri"/>
                  <a:ea typeface="Times New Roman"/>
                  <a:cs typeface="Calibri"/>
                </a:rPr>
                <a:t>1</a:t>
              </a:r>
              <a:endParaRPr lang="hu-HU" sz="1600" dirty="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8" name="Text Box 3073"/>
            <p:cNvSpPr txBox="1">
              <a:spLocks noChangeArrowheads="1"/>
            </p:cNvSpPr>
            <p:nvPr/>
          </p:nvSpPr>
          <p:spPr bwMode="auto">
            <a:xfrm>
              <a:off x="1799590" y="2247649"/>
              <a:ext cx="413385" cy="2374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4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9" name="Text Box 3074"/>
            <p:cNvSpPr txBox="1">
              <a:spLocks noChangeArrowheads="1"/>
            </p:cNvSpPr>
            <p:nvPr/>
          </p:nvSpPr>
          <p:spPr bwMode="auto">
            <a:xfrm>
              <a:off x="77313" y="600830"/>
              <a:ext cx="413385" cy="2368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4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0" name="Text Box 3075"/>
            <p:cNvSpPr txBox="1">
              <a:spLocks noChangeArrowheads="1"/>
            </p:cNvSpPr>
            <p:nvPr/>
          </p:nvSpPr>
          <p:spPr bwMode="auto">
            <a:xfrm>
              <a:off x="176530" y="2145414"/>
              <a:ext cx="216535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0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21" name="AutoShape 3076"/>
            <p:cNvCxnSpPr>
              <a:cxnSpLocks noChangeShapeType="1"/>
            </p:cNvCxnSpPr>
            <p:nvPr/>
          </p:nvCxnSpPr>
          <p:spPr bwMode="auto">
            <a:xfrm>
              <a:off x="335915" y="1407544"/>
              <a:ext cx="6604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" name="Text Box 3077"/>
            <p:cNvSpPr txBox="1">
              <a:spLocks noChangeArrowheads="1"/>
            </p:cNvSpPr>
            <p:nvPr/>
          </p:nvSpPr>
          <p:spPr bwMode="auto">
            <a:xfrm>
              <a:off x="73660" y="1298959"/>
              <a:ext cx="413385" cy="2374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2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23" name="AutoShape 3078"/>
            <p:cNvCxnSpPr>
              <a:cxnSpLocks noChangeShapeType="1"/>
            </p:cNvCxnSpPr>
            <p:nvPr/>
          </p:nvCxnSpPr>
          <p:spPr bwMode="auto">
            <a:xfrm>
              <a:off x="1190625" y="2143509"/>
              <a:ext cx="0" cy="5905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" name="Oval 3080"/>
            <p:cNvSpPr>
              <a:spLocks noChangeArrowheads="1"/>
            </p:cNvSpPr>
            <p:nvPr/>
          </p:nvSpPr>
          <p:spPr bwMode="auto">
            <a:xfrm>
              <a:off x="737870" y="2106679"/>
              <a:ext cx="126365" cy="126365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25" name="Oval 3081"/>
            <p:cNvSpPr>
              <a:spLocks noChangeArrowheads="1"/>
            </p:cNvSpPr>
            <p:nvPr/>
          </p:nvSpPr>
          <p:spPr bwMode="auto">
            <a:xfrm>
              <a:off x="1120775" y="615064"/>
              <a:ext cx="125095" cy="125730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26" name="Text Box 3082"/>
            <p:cNvSpPr txBox="1">
              <a:spLocks noChangeArrowheads="1"/>
            </p:cNvSpPr>
            <p:nvPr/>
          </p:nvSpPr>
          <p:spPr bwMode="auto">
            <a:xfrm>
              <a:off x="645795" y="2247649"/>
              <a:ext cx="413385" cy="2368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1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7" name="Text Box 3083"/>
            <p:cNvSpPr txBox="1">
              <a:spLocks noChangeArrowheads="1"/>
            </p:cNvSpPr>
            <p:nvPr/>
          </p:nvSpPr>
          <p:spPr bwMode="auto">
            <a:xfrm>
              <a:off x="1059180" y="2247014"/>
              <a:ext cx="413385" cy="2368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2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28" name="AutoShape 3085"/>
            <p:cNvCxnSpPr>
              <a:cxnSpLocks noChangeShapeType="1"/>
            </p:cNvCxnSpPr>
            <p:nvPr/>
          </p:nvCxnSpPr>
          <p:spPr bwMode="auto">
            <a:xfrm>
              <a:off x="368935" y="677294"/>
              <a:ext cx="635" cy="1512000"/>
            </a:xfrm>
            <a:prstGeom prst="straightConnector1">
              <a:avLst/>
            </a:prstGeom>
            <a:ln w="38100">
              <a:headEnd/>
              <a:tailEnd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 Box 3073"/>
            <p:cNvSpPr txBox="1">
              <a:spLocks noChangeArrowheads="1"/>
            </p:cNvSpPr>
            <p:nvPr/>
          </p:nvSpPr>
          <p:spPr bwMode="auto">
            <a:xfrm>
              <a:off x="1443369" y="2247649"/>
              <a:ext cx="413385" cy="2374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3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30" name="Text Box 3072"/>
            <p:cNvSpPr txBox="1">
              <a:spLocks noChangeArrowheads="1"/>
            </p:cNvSpPr>
            <p:nvPr/>
          </p:nvSpPr>
          <p:spPr bwMode="auto">
            <a:xfrm>
              <a:off x="1085607" y="0"/>
              <a:ext cx="295275" cy="385373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600" dirty="0">
                  <a:solidFill>
                    <a:srgbClr val="FF0000"/>
                  </a:solidFill>
                  <a:effectLst/>
                  <a:latin typeface="Calibri"/>
                  <a:ea typeface="Times New Roman"/>
                  <a:cs typeface="Calibri"/>
                </a:rPr>
                <a:t>y</a:t>
              </a:r>
              <a:r>
                <a:rPr lang="hu-HU" sz="1600" baseline="-25000" dirty="0">
                  <a:solidFill>
                    <a:srgbClr val="FF0000"/>
                  </a:solidFill>
                  <a:effectLst/>
                  <a:latin typeface="Calibri"/>
                  <a:ea typeface="Times New Roman"/>
                  <a:cs typeface="Calibri"/>
                </a:rPr>
                <a:t>2</a:t>
              </a:r>
              <a:endParaRPr lang="hu-HU" sz="1600" dirty="0">
                <a:solidFill>
                  <a:srgbClr val="FF0000"/>
                </a:solidFill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31" name="Text Box 3072"/>
            <p:cNvSpPr txBox="1">
              <a:spLocks noChangeArrowheads="1"/>
            </p:cNvSpPr>
            <p:nvPr/>
          </p:nvSpPr>
          <p:spPr bwMode="auto">
            <a:xfrm>
              <a:off x="1474337" y="0"/>
              <a:ext cx="295275" cy="399032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600">
                  <a:effectLst/>
                  <a:latin typeface="Calibri"/>
                  <a:ea typeface="Times New Roman"/>
                  <a:cs typeface="Calibri"/>
                </a:rPr>
                <a:t>y</a:t>
              </a:r>
              <a:r>
                <a:rPr lang="hu-HU" sz="1600" baseline="-25000">
                  <a:effectLst/>
                  <a:latin typeface="Calibri"/>
                  <a:ea typeface="Times New Roman"/>
                  <a:cs typeface="Calibri"/>
                </a:rPr>
                <a:t>3</a:t>
              </a:r>
              <a:endParaRPr lang="hu-HU" sz="16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32" name="Text Box 3072"/>
            <p:cNvSpPr txBox="1">
              <a:spLocks noChangeArrowheads="1"/>
            </p:cNvSpPr>
            <p:nvPr/>
          </p:nvSpPr>
          <p:spPr bwMode="auto">
            <a:xfrm>
              <a:off x="2182703" y="2062458"/>
              <a:ext cx="295275" cy="29329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x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grpSp>
          <p:nvGrpSpPr>
            <p:cNvPr id="33" name="Csoportba foglalás 32"/>
            <p:cNvGrpSpPr/>
            <p:nvPr/>
          </p:nvGrpSpPr>
          <p:grpSpPr>
            <a:xfrm>
              <a:off x="180000" y="355846"/>
              <a:ext cx="417195" cy="114935"/>
              <a:chOff x="0" y="0"/>
              <a:chExt cx="483079" cy="278639"/>
            </a:xfrm>
          </p:grpSpPr>
          <p:sp>
            <p:nvSpPr>
              <p:cNvPr id="46" name="Ív 45"/>
              <p:cNvSpPr/>
              <p:nvPr/>
            </p:nvSpPr>
            <p:spPr>
              <a:xfrm flipH="1">
                <a:off x="0" y="11220"/>
                <a:ext cx="257098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7" name="Ív 46"/>
              <p:cNvSpPr/>
              <p:nvPr/>
            </p:nvSpPr>
            <p:spPr>
              <a:xfrm flipH="1" flipV="1">
                <a:off x="0" y="11220"/>
                <a:ext cx="483079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8" name="Ív 47"/>
              <p:cNvSpPr/>
              <p:nvPr/>
            </p:nvSpPr>
            <p:spPr>
              <a:xfrm flipV="1">
                <a:off x="0" y="11220"/>
                <a:ext cx="483079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9" name="Ív 48"/>
              <p:cNvSpPr/>
              <p:nvPr/>
            </p:nvSpPr>
            <p:spPr>
              <a:xfrm>
                <a:off x="225981" y="11220"/>
                <a:ext cx="257098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cxnSp>
            <p:nvCxnSpPr>
              <p:cNvPr id="50" name="Egyenes összekötő nyíllal 49"/>
              <p:cNvCxnSpPr/>
              <p:nvPr/>
            </p:nvCxnSpPr>
            <p:spPr>
              <a:xfrm flipH="1" flipV="1">
                <a:off x="300926" y="0"/>
                <a:ext cx="82799" cy="1800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34" name="Csoportba foglalás 33"/>
            <p:cNvGrpSpPr/>
            <p:nvPr/>
          </p:nvGrpSpPr>
          <p:grpSpPr>
            <a:xfrm>
              <a:off x="964885" y="401063"/>
              <a:ext cx="417195" cy="114935"/>
              <a:chOff x="0" y="0"/>
              <a:chExt cx="483079" cy="278639"/>
            </a:xfrm>
          </p:grpSpPr>
          <p:sp>
            <p:nvSpPr>
              <p:cNvPr id="41" name="Ív 40"/>
              <p:cNvSpPr/>
              <p:nvPr/>
            </p:nvSpPr>
            <p:spPr>
              <a:xfrm flipH="1">
                <a:off x="0" y="11220"/>
                <a:ext cx="257098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2" name="Ív 41"/>
              <p:cNvSpPr/>
              <p:nvPr/>
            </p:nvSpPr>
            <p:spPr>
              <a:xfrm flipH="1" flipV="1">
                <a:off x="0" y="11220"/>
                <a:ext cx="483079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3" name="Ív 42"/>
              <p:cNvSpPr/>
              <p:nvPr/>
            </p:nvSpPr>
            <p:spPr>
              <a:xfrm flipV="1">
                <a:off x="0" y="11220"/>
                <a:ext cx="483079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4" name="Ív 43"/>
              <p:cNvSpPr/>
              <p:nvPr/>
            </p:nvSpPr>
            <p:spPr>
              <a:xfrm>
                <a:off x="225981" y="11220"/>
                <a:ext cx="257098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cxnSp>
            <p:nvCxnSpPr>
              <p:cNvPr id="45" name="Egyenes összekötő nyíllal 44"/>
              <p:cNvCxnSpPr/>
              <p:nvPr/>
            </p:nvCxnSpPr>
            <p:spPr>
              <a:xfrm flipH="1" flipV="1">
                <a:off x="300926" y="0"/>
                <a:ext cx="82799" cy="1800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35" name="Csoportba foglalás 34"/>
            <p:cNvGrpSpPr/>
            <p:nvPr/>
          </p:nvGrpSpPr>
          <p:grpSpPr>
            <a:xfrm>
              <a:off x="1404685" y="401063"/>
              <a:ext cx="417195" cy="114935"/>
              <a:chOff x="0" y="0"/>
              <a:chExt cx="483079" cy="278639"/>
            </a:xfrm>
          </p:grpSpPr>
          <p:sp>
            <p:nvSpPr>
              <p:cNvPr id="36" name="Ív 35"/>
              <p:cNvSpPr/>
              <p:nvPr/>
            </p:nvSpPr>
            <p:spPr>
              <a:xfrm flipH="1">
                <a:off x="0" y="11220"/>
                <a:ext cx="257098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37" name="Ív 36"/>
              <p:cNvSpPr/>
              <p:nvPr/>
            </p:nvSpPr>
            <p:spPr>
              <a:xfrm flipH="1" flipV="1">
                <a:off x="0" y="11220"/>
                <a:ext cx="483079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38" name="Ív 37"/>
              <p:cNvSpPr/>
              <p:nvPr/>
            </p:nvSpPr>
            <p:spPr>
              <a:xfrm flipV="1">
                <a:off x="0" y="11220"/>
                <a:ext cx="483079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39" name="Ív 38"/>
              <p:cNvSpPr/>
              <p:nvPr/>
            </p:nvSpPr>
            <p:spPr>
              <a:xfrm>
                <a:off x="225981" y="11220"/>
                <a:ext cx="257098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cxnSp>
            <p:nvCxnSpPr>
              <p:cNvPr id="40" name="Egyenes összekötő nyíllal 39"/>
              <p:cNvCxnSpPr/>
              <p:nvPr/>
            </p:nvCxnSpPr>
            <p:spPr>
              <a:xfrm flipH="1" flipV="1">
                <a:off x="300926" y="0"/>
                <a:ext cx="82799" cy="1800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54" name="Téglalap 53"/>
          <p:cNvSpPr/>
          <p:nvPr/>
        </p:nvSpPr>
        <p:spPr>
          <a:xfrm>
            <a:off x="349447" y="3181032"/>
            <a:ext cx="817368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A másik két tengelyre vonatkozó tehetetlenségi nyomatékot számolhatjuk a Steiner-tétel alkalmazásával:</a:t>
            </a:r>
          </a:p>
          <a:p>
            <a:r>
              <a:rPr lang="hu-HU" dirty="0" smtClean="0">
                <a:sym typeface="Symbol"/>
              </a:rPr>
              <a:t>   </a:t>
            </a:r>
            <a:r>
              <a:rPr lang="hu-HU" baseline="-25000" dirty="0" smtClean="0"/>
              <a:t>p</a:t>
            </a:r>
            <a:r>
              <a:rPr lang="hu-HU" dirty="0" smtClean="0"/>
              <a:t> = </a:t>
            </a:r>
            <a:r>
              <a:rPr lang="hu-HU" dirty="0" smtClean="0">
                <a:sym typeface="Symbol"/>
              </a:rPr>
              <a:t></a:t>
            </a:r>
            <a:r>
              <a:rPr lang="hu-HU" baseline="-25000" dirty="0" smtClean="0"/>
              <a:t>s</a:t>
            </a:r>
            <a:r>
              <a:rPr lang="hu-HU" dirty="0" smtClean="0"/>
              <a:t> + (</a:t>
            </a:r>
            <a:r>
              <a:rPr lang="hu-HU" dirty="0" smtClean="0">
                <a:sym typeface="Symbol"/>
              </a:rPr>
              <a:t></a:t>
            </a:r>
            <a:r>
              <a:rPr lang="hu-HU" dirty="0" smtClean="0"/>
              <a:t>m</a:t>
            </a:r>
            <a:r>
              <a:rPr lang="hu-HU" baseline="-25000" dirty="0" smtClean="0"/>
              <a:t>i</a:t>
            </a:r>
            <a:r>
              <a:rPr lang="hu-HU" dirty="0" smtClean="0"/>
              <a:t>)</a:t>
            </a:r>
            <a:r>
              <a:rPr lang="hu-HU" dirty="0" smtClean="0">
                <a:sym typeface="Symbol"/>
              </a:rPr>
              <a:t></a:t>
            </a:r>
            <a:r>
              <a:rPr lang="hu-HU" dirty="0" smtClean="0"/>
              <a:t>d</a:t>
            </a:r>
            <a:r>
              <a:rPr lang="hu-HU" baseline="30000" dirty="0" smtClean="0"/>
              <a:t>2</a:t>
            </a:r>
            <a:r>
              <a:rPr lang="hu-HU" dirty="0" smtClean="0"/>
              <a:t> , </a:t>
            </a:r>
          </a:p>
          <a:p>
            <a:r>
              <a:rPr lang="hu-HU" dirty="0"/>
              <a:t> </a:t>
            </a:r>
            <a:r>
              <a:rPr lang="hu-HU" dirty="0" smtClean="0"/>
              <a:t>                  ahol a d a távolság a súlyponton átmenő ill. a másik tengely között.</a:t>
            </a:r>
          </a:p>
          <a:p>
            <a:r>
              <a:rPr lang="hu-HU" dirty="0" smtClean="0"/>
              <a:t>A tömegközéppont </a:t>
            </a:r>
            <a:r>
              <a:rPr lang="hu-HU" dirty="0" err="1" smtClean="0"/>
              <a:t>x</a:t>
            </a:r>
            <a:r>
              <a:rPr lang="hu-HU" baseline="-25000" dirty="0" err="1" smtClean="0"/>
              <a:t>s</a:t>
            </a:r>
            <a:r>
              <a:rPr lang="hu-HU" dirty="0" smtClean="0"/>
              <a:t> = 2 m, az ezen átmenő tengelyre vonatkoztatott tehetetlenségi nyomaték </a:t>
            </a:r>
            <a:r>
              <a:rPr lang="hu-HU" dirty="0" smtClean="0">
                <a:sym typeface="Symbol"/>
              </a:rPr>
              <a:t></a:t>
            </a:r>
            <a:r>
              <a:rPr lang="hu-HU" baseline="-25000" dirty="0" smtClean="0"/>
              <a:t>s</a:t>
            </a:r>
            <a:r>
              <a:rPr lang="hu-HU" dirty="0" smtClean="0"/>
              <a:t> = 10 kgm</a:t>
            </a:r>
            <a:r>
              <a:rPr lang="hu-HU" baseline="30000" dirty="0" smtClean="0"/>
              <a:t>2</a:t>
            </a:r>
            <a:r>
              <a:rPr lang="hu-HU" dirty="0" smtClean="0"/>
              <a:t>; </a:t>
            </a:r>
            <a:r>
              <a:rPr lang="hu-HU" dirty="0" smtClean="0">
                <a:sym typeface="Symbol"/>
              </a:rPr>
              <a:t></a:t>
            </a:r>
            <a:r>
              <a:rPr lang="hu-HU" dirty="0" smtClean="0"/>
              <a:t>m</a:t>
            </a:r>
            <a:r>
              <a:rPr lang="hu-HU" baseline="-25000" dirty="0" smtClean="0"/>
              <a:t>i</a:t>
            </a:r>
            <a:r>
              <a:rPr lang="hu-HU" dirty="0" smtClean="0"/>
              <a:t> = 4+3+2+1 = 10 kg;</a:t>
            </a:r>
          </a:p>
          <a:p>
            <a:endParaRPr lang="hu-HU" dirty="0" smtClean="0"/>
          </a:p>
        </p:txBody>
      </p:sp>
      <p:pic>
        <p:nvPicPr>
          <p:cNvPr id="55" name="mecha_gy9_1_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12587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96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68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églalap 52"/>
          <p:cNvSpPr/>
          <p:nvPr/>
        </p:nvSpPr>
        <p:spPr>
          <a:xfrm>
            <a:off x="349119" y="332656"/>
            <a:ext cx="809204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Látható, hogy az y</a:t>
            </a:r>
            <a:r>
              <a:rPr lang="hu-HU" baseline="-25000" dirty="0"/>
              <a:t>2</a:t>
            </a:r>
            <a:r>
              <a:rPr lang="hu-HU" dirty="0"/>
              <a:t> tengelyre a legkisebb a tehetetlenségi nyomaték. </a:t>
            </a:r>
          </a:p>
          <a:p>
            <a:endParaRPr lang="hu-HU" sz="1400" dirty="0"/>
          </a:p>
          <a:p>
            <a:r>
              <a:rPr lang="hu-HU" dirty="0"/>
              <a:t>Számoljuk ki a tömegközéppont x koordinátáját</a:t>
            </a:r>
            <a:r>
              <a:rPr lang="hu-HU" dirty="0" smtClean="0"/>
              <a:t>:</a:t>
            </a:r>
          </a:p>
          <a:p>
            <a:endParaRPr lang="hu-HU" sz="1400" dirty="0"/>
          </a:p>
          <a:p>
            <a:r>
              <a:rPr lang="hu-HU" dirty="0" err="1"/>
              <a:t>x</a:t>
            </a:r>
            <a:r>
              <a:rPr lang="hu-HU" baseline="-25000" dirty="0" err="1"/>
              <a:t>s</a:t>
            </a:r>
            <a:r>
              <a:rPr lang="hu-HU" dirty="0"/>
              <a:t> = </a:t>
            </a:r>
            <a:r>
              <a:rPr lang="hu-HU" dirty="0">
                <a:sym typeface="Symbol"/>
              </a:rPr>
              <a:t></a:t>
            </a:r>
            <a:r>
              <a:rPr lang="hu-HU" dirty="0"/>
              <a:t>(</a:t>
            </a:r>
            <a:r>
              <a:rPr lang="hu-HU" dirty="0" err="1"/>
              <a:t>x</a:t>
            </a:r>
            <a:r>
              <a:rPr lang="hu-HU" baseline="-25000" dirty="0" err="1"/>
              <a:t>i</a:t>
            </a:r>
            <a:r>
              <a:rPr lang="hu-HU" dirty="0" err="1"/>
              <a:t>m</a:t>
            </a:r>
            <a:r>
              <a:rPr lang="hu-HU" baseline="-25000" dirty="0" err="1"/>
              <a:t>i</a:t>
            </a:r>
            <a:r>
              <a:rPr lang="hu-HU" dirty="0"/>
              <a:t>)/</a:t>
            </a:r>
            <a:r>
              <a:rPr lang="hu-HU" dirty="0">
                <a:sym typeface="Symbol"/>
              </a:rPr>
              <a:t></a:t>
            </a:r>
            <a:r>
              <a:rPr lang="hu-HU" dirty="0"/>
              <a:t>(m</a:t>
            </a:r>
            <a:r>
              <a:rPr lang="hu-HU" baseline="-25000" dirty="0"/>
              <a:t>i</a:t>
            </a:r>
            <a:r>
              <a:rPr lang="hu-HU" dirty="0"/>
              <a:t>) = (1</a:t>
            </a:r>
            <a:r>
              <a:rPr lang="hu-HU" dirty="0">
                <a:sym typeface="Symbol"/>
              </a:rPr>
              <a:t></a:t>
            </a:r>
            <a:r>
              <a:rPr lang="hu-HU" dirty="0"/>
              <a:t>4+2</a:t>
            </a:r>
            <a:r>
              <a:rPr lang="hu-HU" dirty="0">
                <a:sym typeface="Symbol"/>
              </a:rPr>
              <a:t></a:t>
            </a:r>
            <a:r>
              <a:rPr lang="hu-HU" dirty="0"/>
              <a:t>3+</a:t>
            </a:r>
            <a:r>
              <a:rPr lang="hu-HU" dirty="0" err="1"/>
              <a:t>3</a:t>
            </a:r>
            <a:r>
              <a:rPr lang="hu-HU" dirty="0">
                <a:sym typeface="Symbol"/>
              </a:rPr>
              <a:t></a:t>
            </a:r>
            <a:r>
              <a:rPr lang="hu-HU" dirty="0"/>
              <a:t>2+4</a:t>
            </a:r>
            <a:r>
              <a:rPr lang="hu-HU" dirty="0">
                <a:sym typeface="Symbol"/>
              </a:rPr>
              <a:t></a:t>
            </a:r>
            <a:r>
              <a:rPr lang="hu-HU" dirty="0"/>
              <a:t>1)/(4+3+2+1) = 2 m, </a:t>
            </a:r>
          </a:p>
          <a:p>
            <a:endParaRPr lang="hu-HU" sz="1400" dirty="0" smtClean="0"/>
          </a:p>
          <a:p>
            <a:r>
              <a:rPr lang="hu-HU" dirty="0" smtClean="0"/>
              <a:t>vagyis </a:t>
            </a:r>
            <a:r>
              <a:rPr lang="hu-HU" dirty="0"/>
              <a:t>az y</a:t>
            </a:r>
            <a:r>
              <a:rPr lang="hu-HU" baseline="-25000" dirty="0"/>
              <a:t>2</a:t>
            </a:r>
            <a:r>
              <a:rPr lang="hu-HU" dirty="0"/>
              <a:t> tengely éppen a tömegközépponton megy át, </a:t>
            </a:r>
            <a:endParaRPr lang="hu-HU" dirty="0" smtClean="0"/>
          </a:p>
          <a:p>
            <a:r>
              <a:rPr lang="hu-HU" dirty="0" smtClean="0"/>
              <a:t>vagyis </a:t>
            </a:r>
            <a:r>
              <a:rPr lang="hu-HU" dirty="0"/>
              <a:t>most  </a:t>
            </a:r>
            <a:r>
              <a:rPr lang="hu-HU" dirty="0">
                <a:sym typeface="Symbol"/>
              </a:rPr>
              <a:t></a:t>
            </a:r>
            <a:r>
              <a:rPr lang="hu-HU" baseline="-25000" dirty="0"/>
              <a:t>y2</a:t>
            </a:r>
            <a:r>
              <a:rPr lang="hu-HU" dirty="0"/>
              <a:t> = </a:t>
            </a:r>
            <a:r>
              <a:rPr lang="hu-HU" dirty="0">
                <a:sym typeface="Symbol"/>
              </a:rPr>
              <a:t></a:t>
            </a:r>
            <a:r>
              <a:rPr lang="hu-HU" baseline="-25000" dirty="0"/>
              <a:t>s</a:t>
            </a:r>
            <a:r>
              <a:rPr lang="hu-HU" dirty="0"/>
              <a:t>. </a:t>
            </a:r>
          </a:p>
          <a:p>
            <a:endParaRPr lang="hu-HU" dirty="0" smtClean="0"/>
          </a:p>
          <a:p>
            <a:r>
              <a:rPr lang="hu-HU" dirty="0" smtClean="0"/>
              <a:t>A </a:t>
            </a:r>
            <a:r>
              <a:rPr lang="hu-HU" dirty="0"/>
              <a:t>Steiner-tétel szerint a tömegközépponton átmenő tengelyre </a:t>
            </a:r>
            <a:endParaRPr lang="hu-HU" dirty="0" smtClean="0"/>
          </a:p>
          <a:p>
            <a:r>
              <a:rPr lang="hu-HU" dirty="0" smtClean="0"/>
              <a:t>vonatkoztatott </a:t>
            </a:r>
            <a:r>
              <a:rPr lang="hu-HU" dirty="0"/>
              <a:t>tehetetlenségi nyomaték a legkisebb (párhuzamos tengelyek esetén</a:t>
            </a:r>
            <a:r>
              <a:rPr lang="hu-HU" dirty="0" smtClean="0"/>
              <a:t>).</a:t>
            </a:r>
            <a:endParaRPr lang="hu-HU" dirty="0"/>
          </a:p>
        </p:txBody>
      </p:sp>
      <p:grpSp>
        <p:nvGrpSpPr>
          <p:cNvPr id="2" name="Vászon 55"/>
          <p:cNvGrpSpPr/>
          <p:nvPr/>
        </p:nvGrpSpPr>
        <p:grpSpPr>
          <a:xfrm>
            <a:off x="6228184" y="534041"/>
            <a:ext cx="2531745" cy="2486660"/>
            <a:chOff x="0" y="0"/>
            <a:chExt cx="2531745" cy="2486660"/>
          </a:xfrm>
        </p:grpSpPr>
        <p:sp>
          <p:nvSpPr>
            <p:cNvPr id="3" name="Téglalap 2"/>
            <p:cNvSpPr/>
            <p:nvPr/>
          </p:nvSpPr>
          <p:spPr>
            <a:xfrm>
              <a:off x="0" y="0"/>
              <a:ext cx="2531745" cy="2486660"/>
            </a:xfrm>
            <a:prstGeom prst="rect">
              <a:avLst/>
            </a:prstGeom>
            <a:noFill/>
          </p:spPr>
        </p:sp>
        <p:cxnSp>
          <p:nvCxnSpPr>
            <p:cNvPr id="4" name="AutoShape 3084"/>
            <p:cNvCxnSpPr>
              <a:cxnSpLocks noChangeShapeType="1"/>
            </p:cNvCxnSpPr>
            <p:nvPr/>
          </p:nvCxnSpPr>
          <p:spPr bwMode="auto">
            <a:xfrm>
              <a:off x="370205" y="2177164"/>
              <a:ext cx="1597660" cy="635"/>
            </a:xfrm>
            <a:prstGeom prst="straightConnector1">
              <a:avLst/>
            </a:prstGeom>
            <a:ln w="31750">
              <a:headEnd/>
              <a:tailEnd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AutoShape 3062"/>
            <p:cNvCxnSpPr>
              <a:cxnSpLocks noChangeShapeType="1"/>
            </p:cNvCxnSpPr>
            <p:nvPr/>
          </p:nvCxnSpPr>
          <p:spPr bwMode="auto">
            <a:xfrm flipV="1">
              <a:off x="1188085" y="302644"/>
              <a:ext cx="0" cy="1972945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" name="AutoShape 3062"/>
            <p:cNvCxnSpPr>
              <a:cxnSpLocks noChangeShapeType="1"/>
            </p:cNvCxnSpPr>
            <p:nvPr/>
          </p:nvCxnSpPr>
          <p:spPr bwMode="auto">
            <a:xfrm flipV="1">
              <a:off x="306419" y="2174879"/>
              <a:ext cx="190800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AutoShape 3062"/>
            <p:cNvCxnSpPr>
              <a:cxnSpLocks noChangeShapeType="1"/>
            </p:cNvCxnSpPr>
            <p:nvPr/>
          </p:nvCxnSpPr>
          <p:spPr bwMode="auto">
            <a:xfrm flipV="1">
              <a:off x="368935" y="316268"/>
              <a:ext cx="0" cy="197294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AutoShape 3063"/>
            <p:cNvCxnSpPr>
              <a:cxnSpLocks noChangeShapeType="1"/>
            </p:cNvCxnSpPr>
            <p:nvPr/>
          </p:nvCxnSpPr>
          <p:spPr bwMode="auto">
            <a:xfrm>
              <a:off x="361950" y="683644"/>
              <a:ext cx="1597660" cy="0"/>
            </a:xfrm>
            <a:prstGeom prst="straightConnector1">
              <a:avLst/>
            </a:prstGeom>
            <a:ln w="31750">
              <a:headEnd/>
              <a:tailEnd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AutoShape 3064"/>
            <p:cNvCxnSpPr>
              <a:cxnSpLocks noChangeShapeType="1"/>
            </p:cNvCxnSpPr>
            <p:nvPr/>
          </p:nvCxnSpPr>
          <p:spPr bwMode="auto">
            <a:xfrm>
              <a:off x="1965960" y="690629"/>
              <a:ext cx="0" cy="1485900"/>
            </a:xfrm>
            <a:prstGeom prst="straightConnector1">
              <a:avLst/>
            </a:prstGeom>
            <a:ln w="31750">
              <a:headEnd/>
              <a:tailEnd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3065"/>
            <p:cNvSpPr>
              <a:spLocks noChangeArrowheads="1"/>
            </p:cNvSpPr>
            <p:nvPr/>
          </p:nvSpPr>
          <p:spPr bwMode="auto">
            <a:xfrm>
              <a:off x="1898015" y="623954"/>
              <a:ext cx="125730" cy="125730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12" name="Oval 3066"/>
            <p:cNvSpPr>
              <a:spLocks noChangeArrowheads="1"/>
            </p:cNvSpPr>
            <p:nvPr/>
          </p:nvSpPr>
          <p:spPr bwMode="auto">
            <a:xfrm>
              <a:off x="1523365" y="2104774"/>
              <a:ext cx="126365" cy="125730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13" name="Text Box 3067"/>
            <p:cNvSpPr txBox="1">
              <a:spLocks noChangeArrowheads="1"/>
            </p:cNvSpPr>
            <p:nvPr/>
          </p:nvSpPr>
          <p:spPr bwMode="auto">
            <a:xfrm>
              <a:off x="1170744" y="716921"/>
              <a:ext cx="348615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3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4" name="Text Box 3068"/>
            <p:cNvSpPr txBox="1">
              <a:spLocks noChangeArrowheads="1"/>
            </p:cNvSpPr>
            <p:nvPr/>
          </p:nvSpPr>
          <p:spPr bwMode="auto">
            <a:xfrm>
              <a:off x="1946972" y="732672"/>
              <a:ext cx="347980" cy="23558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1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5" name="Text Box 3069"/>
            <p:cNvSpPr txBox="1">
              <a:spLocks noChangeArrowheads="1"/>
            </p:cNvSpPr>
            <p:nvPr/>
          </p:nvSpPr>
          <p:spPr bwMode="auto">
            <a:xfrm>
              <a:off x="1456055" y="1921259"/>
              <a:ext cx="347980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2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6" name="Text Box 3070"/>
            <p:cNvSpPr txBox="1">
              <a:spLocks noChangeArrowheads="1"/>
            </p:cNvSpPr>
            <p:nvPr/>
          </p:nvSpPr>
          <p:spPr bwMode="auto">
            <a:xfrm>
              <a:off x="674848" y="1942799"/>
              <a:ext cx="347345" cy="23558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4 kg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7" name="Text Box 3072"/>
            <p:cNvSpPr txBox="1">
              <a:spLocks noChangeArrowheads="1"/>
            </p:cNvSpPr>
            <p:nvPr/>
          </p:nvSpPr>
          <p:spPr bwMode="auto">
            <a:xfrm>
              <a:off x="264451" y="0"/>
              <a:ext cx="295275" cy="40044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600" dirty="0">
                  <a:effectLst/>
                  <a:latin typeface="Calibri"/>
                  <a:ea typeface="Times New Roman"/>
                  <a:cs typeface="Calibri"/>
                </a:rPr>
                <a:t>y</a:t>
              </a:r>
              <a:r>
                <a:rPr lang="hu-HU" sz="1600" baseline="-25000" dirty="0">
                  <a:effectLst/>
                  <a:latin typeface="Calibri"/>
                  <a:ea typeface="Times New Roman"/>
                  <a:cs typeface="Calibri"/>
                </a:rPr>
                <a:t>1</a:t>
              </a:r>
              <a:endParaRPr lang="hu-HU" sz="1600" dirty="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8" name="Text Box 3073"/>
            <p:cNvSpPr txBox="1">
              <a:spLocks noChangeArrowheads="1"/>
            </p:cNvSpPr>
            <p:nvPr/>
          </p:nvSpPr>
          <p:spPr bwMode="auto">
            <a:xfrm>
              <a:off x="1799590" y="2247649"/>
              <a:ext cx="413385" cy="2374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4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19" name="Text Box 3074"/>
            <p:cNvSpPr txBox="1">
              <a:spLocks noChangeArrowheads="1"/>
            </p:cNvSpPr>
            <p:nvPr/>
          </p:nvSpPr>
          <p:spPr bwMode="auto">
            <a:xfrm>
              <a:off x="77313" y="600830"/>
              <a:ext cx="413385" cy="2368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4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0" name="Text Box 3075"/>
            <p:cNvSpPr txBox="1">
              <a:spLocks noChangeArrowheads="1"/>
            </p:cNvSpPr>
            <p:nvPr/>
          </p:nvSpPr>
          <p:spPr bwMode="auto">
            <a:xfrm>
              <a:off x="176530" y="2145414"/>
              <a:ext cx="216535" cy="23622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0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21" name="AutoShape 3076"/>
            <p:cNvCxnSpPr>
              <a:cxnSpLocks noChangeShapeType="1"/>
            </p:cNvCxnSpPr>
            <p:nvPr/>
          </p:nvCxnSpPr>
          <p:spPr bwMode="auto">
            <a:xfrm>
              <a:off x="335915" y="1407544"/>
              <a:ext cx="6604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" name="Text Box 3077"/>
            <p:cNvSpPr txBox="1">
              <a:spLocks noChangeArrowheads="1"/>
            </p:cNvSpPr>
            <p:nvPr/>
          </p:nvSpPr>
          <p:spPr bwMode="auto">
            <a:xfrm>
              <a:off x="73660" y="1298959"/>
              <a:ext cx="413385" cy="2374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2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23" name="AutoShape 3078"/>
            <p:cNvCxnSpPr>
              <a:cxnSpLocks noChangeShapeType="1"/>
            </p:cNvCxnSpPr>
            <p:nvPr/>
          </p:nvCxnSpPr>
          <p:spPr bwMode="auto">
            <a:xfrm>
              <a:off x="1190625" y="2143509"/>
              <a:ext cx="0" cy="5905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" name="Oval 3080"/>
            <p:cNvSpPr>
              <a:spLocks noChangeArrowheads="1"/>
            </p:cNvSpPr>
            <p:nvPr/>
          </p:nvSpPr>
          <p:spPr bwMode="auto">
            <a:xfrm>
              <a:off x="737870" y="2106679"/>
              <a:ext cx="126365" cy="126365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25" name="Oval 3081"/>
            <p:cNvSpPr>
              <a:spLocks noChangeArrowheads="1"/>
            </p:cNvSpPr>
            <p:nvPr/>
          </p:nvSpPr>
          <p:spPr bwMode="auto">
            <a:xfrm>
              <a:off x="1120775" y="615064"/>
              <a:ext cx="125095" cy="125730"/>
            </a:xfrm>
            <a:prstGeom prst="ellipse">
              <a:avLst/>
            </a:prstGeom>
            <a:ln>
              <a:noFill/>
            </a:ln>
            <a:effectLst/>
            <a:extLst/>
          </p:spPr>
          <p:style>
            <a:lnRef idx="0">
              <a:scrgbClr r="0" g="0" b="0"/>
            </a:lnRef>
            <a:fillRef idx="1003">
              <a:schemeClr val="dk2"/>
            </a:fillRef>
            <a:effectRef idx="0">
              <a:scrgbClr r="0" g="0" b="0"/>
            </a:effectRef>
            <a:fontRef idx="major"/>
          </p:style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hu-HU"/>
            </a:p>
          </p:txBody>
        </p:sp>
        <p:sp>
          <p:nvSpPr>
            <p:cNvPr id="26" name="Text Box 3082"/>
            <p:cNvSpPr txBox="1">
              <a:spLocks noChangeArrowheads="1"/>
            </p:cNvSpPr>
            <p:nvPr/>
          </p:nvSpPr>
          <p:spPr bwMode="auto">
            <a:xfrm>
              <a:off x="645795" y="2247649"/>
              <a:ext cx="413385" cy="2368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1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27" name="Text Box 3083"/>
            <p:cNvSpPr txBox="1">
              <a:spLocks noChangeArrowheads="1"/>
            </p:cNvSpPr>
            <p:nvPr/>
          </p:nvSpPr>
          <p:spPr bwMode="auto">
            <a:xfrm>
              <a:off x="1059180" y="2247014"/>
              <a:ext cx="413385" cy="2368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2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cxnSp>
          <p:nvCxnSpPr>
            <p:cNvPr id="28" name="AutoShape 3085"/>
            <p:cNvCxnSpPr>
              <a:cxnSpLocks noChangeShapeType="1"/>
            </p:cNvCxnSpPr>
            <p:nvPr/>
          </p:nvCxnSpPr>
          <p:spPr bwMode="auto">
            <a:xfrm>
              <a:off x="368935" y="677294"/>
              <a:ext cx="635" cy="1512000"/>
            </a:xfrm>
            <a:prstGeom prst="straightConnector1">
              <a:avLst/>
            </a:prstGeom>
            <a:ln w="38100">
              <a:headEnd/>
              <a:tailEnd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 Box 3073"/>
            <p:cNvSpPr txBox="1">
              <a:spLocks noChangeArrowheads="1"/>
            </p:cNvSpPr>
            <p:nvPr/>
          </p:nvSpPr>
          <p:spPr bwMode="auto">
            <a:xfrm>
              <a:off x="1443369" y="2247649"/>
              <a:ext cx="413385" cy="23749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950">
                  <a:effectLst/>
                  <a:latin typeface="Calibri"/>
                  <a:ea typeface="Times New Roman"/>
                  <a:cs typeface="Calibri"/>
                </a:rPr>
                <a:t>3 m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30" name="Text Box 3072"/>
            <p:cNvSpPr txBox="1">
              <a:spLocks noChangeArrowheads="1"/>
            </p:cNvSpPr>
            <p:nvPr/>
          </p:nvSpPr>
          <p:spPr bwMode="auto">
            <a:xfrm>
              <a:off x="1085607" y="0"/>
              <a:ext cx="295275" cy="385373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600">
                  <a:effectLst/>
                  <a:latin typeface="Calibri"/>
                  <a:ea typeface="Times New Roman"/>
                  <a:cs typeface="Calibri"/>
                </a:rPr>
                <a:t>y</a:t>
              </a:r>
              <a:r>
                <a:rPr lang="hu-HU" sz="1600" baseline="-25000">
                  <a:effectLst/>
                  <a:latin typeface="Calibri"/>
                  <a:ea typeface="Times New Roman"/>
                  <a:cs typeface="Calibri"/>
                </a:rPr>
                <a:t>2</a:t>
              </a:r>
              <a:endParaRPr lang="hu-HU" sz="16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sp>
          <p:nvSpPr>
            <p:cNvPr id="32" name="Text Box 3072"/>
            <p:cNvSpPr txBox="1">
              <a:spLocks noChangeArrowheads="1"/>
            </p:cNvSpPr>
            <p:nvPr/>
          </p:nvSpPr>
          <p:spPr bwMode="auto">
            <a:xfrm>
              <a:off x="2182703" y="2062458"/>
              <a:ext cx="295275" cy="29329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bg1">
                      <a:lumMod val="100000"/>
                      <a:lumOff val="0"/>
                    </a:schemeClr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55761" tIns="27882" rIns="55761" bIns="27882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hu-HU" sz="1100">
                  <a:effectLst/>
                  <a:latin typeface="Calibri"/>
                  <a:ea typeface="Times New Roman"/>
                  <a:cs typeface="Calibri"/>
                </a:rPr>
                <a:t>x</a:t>
              </a:r>
              <a:endParaRPr lang="hu-HU" sz="1100">
                <a:effectLst/>
                <a:latin typeface="Calibri"/>
                <a:ea typeface="Times New Roman"/>
                <a:cs typeface="Times New Roman"/>
              </a:endParaRPr>
            </a:p>
          </p:txBody>
        </p:sp>
        <p:grpSp>
          <p:nvGrpSpPr>
            <p:cNvPr id="33" name="Csoportba foglalás 32"/>
            <p:cNvGrpSpPr/>
            <p:nvPr/>
          </p:nvGrpSpPr>
          <p:grpSpPr>
            <a:xfrm>
              <a:off x="180000" y="355846"/>
              <a:ext cx="417195" cy="114935"/>
              <a:chOff x="0" y="0"/>
              <a:chExt cx="483079" cy="278639"/>
            </a:xfrm>
          </p:grpSpPr>
          <p:sp>
            <p:nvSpPr>
              <p:cNvPr id="46" name="Ív 45"/>
              <p:cNvSpPr/>
              <p:nvPr/>
            </p:nvSpPr>
            <p:spPr>
              <a:xfrm flipH="1">
                <a:off x="0" y="11220"/>
                <a:ext cx="257098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7" name="Ív 46"/>
              <p:cNvSpPr/>
              <p:nvPr/>
            </p:nvSpPr>
            <p:spPr>
              <a:xfrm flipH="1" flipV="1">
                <a:off x="0" y="11220"/>
                <a:ext cx="483079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8" name="Ív 47"/>
              <p:cNvSpPr/>
              <p:nvPr/>
            </p:nvSpPr>
            <p:spPr>
              <a:xfrm flipV="1">
                <a:off x="0" y="11220"/>
                <a:ext cx="483079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9" name="Ív 48"/>
              <p:cNvSpPr/>
              <p:nvPr/>
            </p:nvSpPr>
            <p:spPr>
              <a:xfrm>
                <a:off x="225981" y="11220"/>
                <a:ext cx="257098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cxnSp>
            <p:nvCxnSpPr>
              <p:cNvPr id="50" name="Egyenes összekötő nyíllal 49"/>
              <p:cNvCxnSpPr/>
              <p:nvPr/>
            </p:nvCxnSpPr>
            <p:spPr>
              <a:xfrm flipH="1" flipV="1">
                <a:off x="300926" y="0"/>
                <a:ext cx="82799" cy="1800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34" name="Csoportba foglalás 33"/>
            <p:cNvGrpSpPr/>
            <p:nvPr/>
          </p:nvGrpSpPr>
          <p:grpSpPr>
            <a:xfrm>
              <a:off x="964885" y="401063"/>
              <a:ext cx="417195" cy="114935"/>
              <a:chOff x="0" y="0"/>
              <a:chExt cx="483079" cy="278639"/>
            </a:xfrm>
          </p:grpSpPr>
          <p:sp>
            <p:nvSpPr>
              <p:cNvPr id="41" name="Ív 40"/>
              <p:cNvSpPr/>
              <p:nvPr/>
            </p:nvSpPr>
            <p:spPr>
              <a:xfrm flipH="1">
                <a:off x="0" y="11220"/>
                <a:ext cx="257098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2" name="Ív 41"/>
              <p:cNvSpPr/>
              <p:nvPr/>
            </p:nvSpPr>
            <p:spPr>
              <a:xfrm flipH="1" flipV="1">
                <a:off x="0" y="11220"/>
                <a:ext cx="483079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3" name="Ív 42"/>
              <p:cNvSpPr/>
              <p:nvPr/>
            </p:nvSpPr>
            <p:spPr>
              <a:xfrm flipV="1">
                <a:off x="0" y="11220"/>
                <a:ext cx="483079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sp>
            <p:nvSpPr>
              <p:cNvPr id="44" name="Ív 43"/>
              <p:cNvSpPr/>
              <p:nvPr/>
            </p:nvSpPr>
            <p:spPr>
              <a:xfrm>
                <a:off x="225981" y="11220"/>
                <a:ext cx="257098" cy="267419"/>
              </a:xfrm>
              <a:prstGeom prst="arc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hu-HU"/>
              </a:p>
            </p:txBody>
          </p:sp>
          <p:cxnSp>
            <p:nvCxnSpPr>
              <p:cNvPr id="45" name="Egyenes összekötő nyíllal 44"/>
              <p:cNvCxnSpPr/>
              <p:nvPr/>
            </p:nvCxnSpPr>
            <p:spPr>
              <a:xfrm flipH="1" flipV="1">
                <a:off x="300926" y="0"/>
                <a:ext cx="82799" cy="1800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54" name="Téglalap 53"/>
          <p:cNvSpPr/>
          <p:nvPr/>
        </p:nvSpPr>
        <p:spPr>
          <a:xfrm>
            <a:off x="349447" y="3181032"/>
            <a:ext cx="817368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A másik két tengelyre vonatkozó tehetetlenségi nyomatékot számolhatjuk a Steiner-tétel alkalmazásával:</a:t>
            </a:r>
          </a:p>
          <a:p>
            <a:r>
              <a:rPr lang="hu-HU" dirty="0" smtClean="0">
                <a:sym typeface="Symbol"/>
              </a:rPr>
              <a:t>   </a:t>
            </a:r>
            <a:r>
              <a:rPr lang="hu-HU" baseline="-25000" dirty="0" smtClean="0"/>
              <a:t>p</a:t>
            </a:r>
            <a:r>
              <a:rPr lang="hu-HU" dirty="0" smtClean="0"/>
              <a:t> = </a:t>
            </a:r>
            <a:r>
              <a:rPr lang="hu-HU" dirty="0" smtClean="0">
                <a:sym typeface="Symbol"/>
              </a:rPr>
              <a:t></a:t>
            </a:r>
            <a:r>
              <a:rPr lang="hu-HU" baseline="-25000" dirty="0" smtClean="0"/>
              <a:t>s</a:t>
            </a:r>
            <a:r>
              <a:rPr lang="hu-HU" dirty="0" smtClean="0"/>
              <a:t> + (</a:t>
            </a:r>
            <a:r>
              <a:rPr lang="hu-HU" dirty="0" smtClean="0">
                <a:sym typeface="Symbol"/>
              </a:rPr>
              <a:t></a:t>
            </a:r>
            <a:r>
              <a:rPr lang="hu-HU" dirty="0" smtClean="0"/>
              <a:t>m</a:t>
            </a:r>
            <a:r>
              <a:rPr lang="hu-HU" baseline="-25000" dirty="0" smtClean="0"/>
              <a:t>i</a:t>
            </a:r>
            <a:r>
              <a:rPr lang="hu-HU" dirty="0" smtClean="0"/>
              <a:t>)</a:t>
            </a:r>
            <a:r>
              <a:rPr lang="hu-HU" dirty="0" smtClean="0">
                <a:sym typeface="Symbol"/>
              </a:rPr>
              <a:t></a:t>
            </a:r>
            <a:r>
              <a:rPr lang="hu-HU" dirty="0" smtClean="0"/>
              <a:t>d</a:t>
            </a:r>
            <a:r>
              <a:rPr lang="hu-HU" baseline="30000" dirty="0" smtClean="0"/>
              <a:t>2</a:t>
            </a:r>
            <a:r>
              <a:rPr lang="hu-HU" dirty="0" smtClean="0"/>
              <a:t> , </a:t>
            </a:r>
          </a:p>
          <a:p>
            <a:r>
              <a:rPr lang="hu-HU" dirty="0"/>
              <a:t> </a:t>
            </a:r>
            <a:r>
              <a:rPr lang="hu-HU" dirty="0" smtClean="0"/>
              <a:t>                  ahol a d a távolság a súlyponton átmenő ill. a másik tengely között.</a:t>
            </a:r>
          </a:p>
          <a:p>
            <a:r>
              <a:rPr lang="hu-HU" dirty="0" smtClean="0"/>
              <a:t>A tömegközéppont </a:t>
            </a:r>
            <a:r>
              <a:rPr lang="hu-HU" dirty="0" err="1" smtClean="0"/>
              <a:t>x</a:t>
            </a:r>
            <a:r>
              <a:rPr lang="hu-HU" baseline="-25000" dirty="0" err="1" smtClean="0"/>
              <a:t>s</a:t>
            </a:r>
            <a:r>
              <a:rPr lang="hu-HU" dirty="0" smtClean="0"/>
              <a:t> = 2 m, az ezen átmenő tengelyre vonatkoztatott tehetetlenségi nyomaték </a:t>
            </a:r>
            <a:r>
              <a:rPr lang="hu-HU" dirty="0" smtClean="0">
                <a:sym typeface="Symbol"/>
              </a:rPr>
              <a:t></a:t>
            </a:r>
            <a:r>
              <a:rPr lang="hu-HU" baseline="-25000" dirty="0" smtClean="0"/>
              <a:t>s</a:t>
            </a:r>
            <a:r>
              <a:rPr lang="hu-HU" dirty="0" smtClean="0"/>
              <a:t> = 10 kgm</a:t>
            </a:r>
            <a:r>
              <a:rPr lang="hu-HU" baseline="30000" dirty="0" smtClean="0"/>
              <a:t>2</a:t>
            </a:r>
            <a:r>
              <a:rPr lang="hu-HU" dirty="0" smtClean="0"/>
              <a:t>; </a:t>
            </a:r>
            <a:r>
              <a:rPr lang="hu-HU" dirty="0" smtClean="0">
                <a:sym typeface="Symbol"/>
              </a:rPr>
              <a:t></a:t>
            </a:r>
            <a:r>
              <a:rPr lang="hu-HU" dirty="0" smtClean="0"/>
              <a:t>m</a:t>
            </a:r>
            <a:r>
              <a:rPr lang="hu-HU" baseline="-25000" dirty="0" smtClean="0"/>
              <a:t>i</a:t>
            </a:r>
            <a:r>
              <a:rPr lang="hu-HU" dirty="0" smtClean="0"/>
              <a:t> = 4+3+2+1 = 10 kg;</a:t>
            </a:r>
          </a:p>
          <a:p>
            <a:endParaRPr lang="hu-HU" dirty="0" smtClean="0"/>
          </a:p>
          <a:p>
            <a:r>
              <a:rPr lang="hu-HU" dirty="0" smtClean="0"/>
              <a:t>az y</a:t>
            </a:r>
            <a:r>
              <a:rPr lang="hu-HU" baseline="-25000" dirty="0" smtClean="0"/>
              <a:t>1</a:t>
            </a:r>
            <a:r>
              <a:rPr lang="hu-HU" dirty="0" smtClean="0"/>
              <a:t> tengely távolsága a súlyponton átmenő y</a:t>
            </a:r>
            <a:r>
              <a:rPr lang="hu-HU" baseline="-25000" dirty="0" smtClean="0"/>
              <a:t>2</a:t>
            </a:r>
            <a:r>
              <a:rPr lang="hu-HU" dirty="0" smtClean="0"/>
              <a:t> tengelytől d</a:t>
            </a:r>
            <a:r>
              <a:rPr lang="hu-HU" baseline="-25000" dirty="0" smtClean="0"/>
              <a:t>1</a:t>
            </a:r>
            <a:r>
              <a:rPr lang="hu-HU" dirty="0" smtClean="0"/>
              <a:t> = │x</a:t>
            </a:r>
            <a:r>
              <a:rPr lang="hu-HU" baseline="-25000" dirty="0" smtClean="0"/>
              <a:t>1</a:t>
            </a:r>
            <a:r>
              <a:rPr lang="hu-HU" dirty="0" smtClean="0"/>
              <a:t> – </a:t>
            </a:r>
            <a:r>
              <a:rPr lang="hu-HU" dirty="0" err="1" smtClean="0"/>
              <a:t>x</a:t>
            </a:r>
            <a:r>
              <a:rPr lang="hu-HU" baseline="-25000" dirty="0" err="1" smtClean="0"/>
              <a:t>s</a:t>
            </a:r>
            <a:r>
              <a:rPr lang="hu-HU" dirty="0" smtClean="0"/>
              <a:t>│ = 2 m:</a:t>
            </a:r>
          </a:p>
          <a:p>
            <a:r>
              <a:rPr lang="hu-HU" dirty="0" smtClean="0">
                <a:sym typeface="Symbol"/>
              </a:rPr>
              <a:t>   </a:t>
            </a:r>
            <a:r>
              <a:rPr lang="hu-HU" baseline="-25000" dirty="0" smtClean="0"/>
              <a:t>y1</a:t>
            </a:r>
            <a:r>
              <a:rPr lang="hu-HU" dirty="0" smtClean="0"/>
              <a:t> = </a:t>
            </a:r>
            <a:r>
              <a:rPr lang="hu-HU" dirty="0" smtClean="0">
                <a:sym typeface="Symbol"/>
              </a:rPr>
              <a:t></a:t>
            </a:r>
            <a:r>
              <a:rPr lang="hu-HU" baseline="-25000" dirty="0" smtClean="0"/>
              <a:t>s</a:t>
            </a:r>
            <a:r>
              <a:rPr lang="hu-HU" dirty="0" smtClean="0"/>
              <a:t> + (</a:t>
            </a:r>
            <a:r>
              <a:rPr lang="hu-HU" dirty="0" smtClean="0">
                <a:sym typeface="Symbol"/>
              </a:rPr>
              <a:t></a:t>
            </a:r>
            <a:r>
              <a:rPr lang="hu-HU" dirty="0" smtClean="0"/>
              <a:t>m</a:t>
            </a:r>
            <a:r>
              <a:rPr lang="hu-HU" baseline="-25000" dirty="0" smtClean="0"/>
              <a:t>i</a:t>
            </a:r>
            <a:r>
              <a:rPr lang="hu-HU" dirty="0" smtClean="0"/>
              <a:t>)</a:t>
            </a:r>
            <a:r>
              <a:rPr lang="hu-HU" dirty="0" smtClean="0">
                <a:sym typeface="Symbol"/>
              </a:rPr>
              <a:t></a:t>
            </a:r>
            <a:r>
              <a:rPr lang="hu-HU" dirty="0" smtClean="0"/>
              <a:t>d</a:t>
            </a:r>
            <a:r>
              <a:rPr lang="hu-HU" baseline="-25000" dirty="0" smtClean="0"/>
              <a:t>1</a:t>
            </a:r>
            <a:r>
              <a:rPr lang="hu-HU" baseline="30000" dirty="0" smtClean="0"/>
              <a:t>2</a:t>
            </a:r>
            <a:r>
              <a:rPr lang="hu-HU" dirty="0" smtClean="0"/>
              <a:t> = 10 + </a:t>
            </a:r>
            <a:r>
              <a:rPr lang="hu-HU" dirty="0" err="1" smtClean="0"/>
              <a:t>10</a:t>
            </a:r>
            <a:r>
              <a:rPr lang="hu-HU" dirty="0" smtClean="0">
                <a:sym typeface="Symbol"/>
              </a:rPr>
              <a:t></a:t>
            </a:r>
            <a:r>
              <a:rPr lang="hu-HU" dirty="0" smtClean="0"/>
              <a:t>2</a:t>
            </a:r>
            <a:r>
              <a:rPr lang="hu-HU" baseline="30000" dirty="0" smtClean="0"/>
              <a:t>2</a:t>
            </a:r>
            <a:r>
              <a:rPr lang="hu-HU" dirty="0" smtClean="0"/>
              <a:t> = 10 + 40 = 50 kgm</a:t>
            </a:r>
            <a:r>
              <a:rPr lang="hu-HU" baseline="30000" dirty="0" smtClean="0"/>
              <a:t>2</a:t>
            </a:r>
            <a:r>
              <a:rPr lang="hu-HU" dirty="0" smtClean="0"/>
              <a:t>.</a:t>
            </a:r>
          </a:p>
          <a:p>
            <a:endParaRPr lang="hu-HU" dirty="0" smtClean="0"/>
          </a:p>
        </p:txBody>
      </p:sp>
      <p:pic>
        <p:nvPicPr>
          <p:cNvPr id="31" name="mecha_gy9_1_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91249" y="57385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72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3362</Words>
  <Application>Microsoft Office PowerPoint</Application>
  <PresentationFormat>Diavetítés a képernyőre (4:3 oldalarány)</PresentationFormat>
  <Paragraphs>598</Paragraphs>
  <Slides>23</Slides>
  <Notes>0</Notes>
  <HiddenSlides>0</HiddenSlides>
  <MMClips>23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23</vt:i4>
      </vt:variant>
    </vt:vector>
  </HeadingPairs>
  <TitlesOfParts>
    <vt:vector size="24" baseType="lpstr">
      <vt:lpstr>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Marian</dc:creator>
  <cp:lastModifiedBy>Marian</cp:lastModifiedBy>
  <cp:revision>48</cp:revision>
  <dcterms:created xsi:type="dcterms:W3CDTF">2020-05-05T10:12:50Z</dcterms:created>
  <dcterms:modified xsi:type="dcterms:W3CDTF">2020-05-06T13:06:17Z</dcterms:modified>
</cp:coreProperties>
</file>