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35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13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7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44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76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41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17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44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73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00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26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30F5-3040-4101-978F-CE03FC63246F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DE86-75A8-4B7D-8431-0A417982B4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9/2.</a:t>
            </a:r>
            <a:r>
              <a:rPr lang="hu-HU" dirty="0"/>
              <a:t> Függőlegesen fellógatott M tömegű, ℓ hosszúságú homogén rúd alsó pontjához vízszintes v sebességgel érkezve hozzátapad egy m tömegű golyó. </a:t>
            </a:r>
          </a:p>
          <a:p>
            <a:r>
              <a:rPr lang="hu-HU" b="1" dirty="0"/>
              <a:t>a) </a:t>
            </a:r>
            <a:r>
              <a:rPr lang="hu-HU" dirty="0"/>
              <a:t>Mekkora szögsebességgel indul a rúd a hozzátapadt golyóval? </a:t>
            </a:r>
          </a:p>
          <a:p>
            <a:r>
              <a:rPr lang="hu-HU" b="1" dirty="0"/>
              <a:t>b)</a:t>
            </a:r>
            <a:r>
              <a:rPr lang="hu-HU" dirty="0"/>
              <a:t> Maximum mekkora szöggel lendül ki?</a:t>
            </a:r>
          </a:p>
        </p:txBody>
      </p:sp>
      <p:grpSp>
        <p:nvGrpSpPr>
          <p:cNvPr id="5" name="Vászon 338"/>
          <p:cNvGrpSpPr/>
          <p:nvPr/>
        </p:nvGrpSpPr>
        <p:grpSpPr>
          <a:xfrm>
            <a:off x="1836838" y="2060848"/>
            <a:ext cx="5399457" cy="3221874"/>
            <a:chOff x="0" y="0"/>
            <a:chExt cx="2623820" cy="1772920"/>
          </a:xfrm>
        </p:grpSpPr>
        <p:sp>
          <p:nvSpPr>
            <p:cNvPr id="6" name="Téglalap 5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7" name="Egyenes összekötő 6"/>
            <p:cNvCxnSpPr/>
            <p:nvPr/>
          </p:nvCxnSpPr>
          <p:spPr>
            <a:xfrm>
              <a:off x="1301268" y="182880"/>
              <a:ext cx="0" cy="12960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162322" y="158497"/>
              <a:ext cx="2268000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zis 8"/>
            <p:cNvSpPr/>
            <p:nvPr/>
          </p:nvSpPr>
          <p:spPr>
            <a:xfrm>
              <a:off x="310150" y="149486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1269268" y="1502796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1749029" y="1364692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>
              <a:off x="429855" y="1534628"/>
              <a:ext cx="32400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zövegdoboz 334"/>
                <p:cNvSpPr txBox="1"/>
                <p:nvPr/>
              </p:nvSpPr>
              <p:spPr>
                <a:xfrm>
                  <a:off x="378489" y="636105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>
                            <a:effectLst/>
                            <a:ea typeface="Times New Roman"/>
                            <a:cs typeface="Times New Roman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hu-HU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hu-HU" b="0" i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89" y="636105"/>
                  <a:ext cx="392726" cy="3179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Szövegdoboz 335"/>
            <p:cNvSpPr txBox="1"/>
            <p:nvPr/>
          </p:nvSpPr>
          <p:spPr>
            <a:xfrm>
              <a:off x="1329129" y="490468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mbria Math"/>
                  <a:ea typeface="Times New Roman"/>
                  <a:cs typeface="Times New Roman"/>
                  <a:sym typeface="Symbol"/>
                </a:rPr>
                <a:t></a:t>
              </a:r>
              <a:endParaRPr lang="hu-HU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7" name="Szövegdoboz 336"/>
            <p:cNvSpPr txBox="1"/>
            <p:nvPr/>
          </p:nvSpPr>
          <p:spPr>
            <a:xfrm>
              <a:off x="521296" y="1307601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ea typeface="Times New Roman"/>
                  <a:cs typeface="Times New Roman"/>
                </a:rPr>
                <a:t>v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826939" y="190807"/>
              <a:ext cx="62608" cy="1368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0" name="Téglalap 19"/>
            <p:cNvSpPr/>
            <p:nvPr/>
          </p:nvSpPr>
          <p:spPr>
            <a:xfrm>
              <a:off x="1289631" y="182881"/>
              <a:ext cx="62608" cy="1332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1" name="Téglalap 20"/>
            <p:cNvSpPr/>
            <p:nvPr/>
          </p:nvSpPr>
          <p:spPr>
            <a:xfrm rot="20220000">
              <a:off x="1537531" y="137585"/>
              <a:ext cx="61200" cy="1296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2" name="Szövegdoboz 414"/>
            <p:cNvSpPr txBox="1"/>
            <p:nvPr/>
          </p:nvSpPr>
          <p:spPr>
            <a:xfrm>
              <a:off x="241362" y="1296414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m</a:t>
              </a:r>
            </a:p>
          </p:txBody>
        </p:sp>
      </p:grpSp>
      <p:pic>
        <p:nvPicPr>
          <p:cNvPr id="2" name="mecha_gy9_2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a) </a:t>
            </a:r>
            <a:r>
              <a:rPr lang="hu-HU" dirty="0" smtClean="0"/>
              <a:t>Ütközés </a:t>
            </a:r>
            <a:r>
              <a:rPr lang="hu-HU" dirty="0"/>
              <a:t>után a rúd a hozzátapadt golyóval a rúd rögzítési pontja – mint rögzített tengely – körül forgó  mozgásba kezd.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ütközésnél az impulzus nem marad meg, mert az ütközés pillanatában a merev rúd közvetítésével a rögzítési pontban fellép </a:t>
            </a:r>
            <a:r>
              <a:rPr lang="hu-HU" dirty="0" smtClean="0"/>
              <a:t>egy </a:t>
            </a:r>
            <a:r>
              <a:rPr lang="hu-HU" dirty="0" err="1" smtClean="0"/>
              <a:t>F</a:t>
            </a:r>
            <a:r>
              <a:rPr lang="hu-HU" baseline="-25000" dirty="0" err="1" smtClean="0"/>
              <a:t>r</a:t>
            </a:r>
            <a:r>
              <a:rPr lang="hu-HU" dirty="0" smtClean="0"/>
              <a:t> </a:t>
            </a:r>
            <a:r>
              <a:rPr lang="hu-HU" dirty="0"/>
              <a:t>erő (ellentétben a matematikai ingával, ahol a kötél nem közvetít erőt a rögzítési ponthoz), vagyis a rúd + golyó rendszerre ható külső erők eredője nem zérus. </a:t>
            </a:r>
            <a:endParaRPr lang="hu-HU" dirty="0" smtClean="0"/>
          </a:p>
        </p:txBody>
      </p:sp>
      <p:sp>
        <p:nvSpPr>
          <p:cNvPr id="3" name="Téglalap 2"/>
          <p:cNvSpPr/>
          <p:nvPr/>
        </p:nvSpPr>
        <p:spPr>
          <a:xfrm>
            <a:off x="395536" y="21119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Viszont a külső erők forgatónyomatéka a rögzítési pontra az ütközés pillanatában zérus, így a rúd + golyó rendszernek a forgástengelyre vonatkoztatott impulzusmomentuma az ütközés előtt ill. után megegyezik. </a:t>
            </a:r>
          </a:p>
        </p:txBody>
      </p:sp>
      <p:grpSp>
        <p:nvGrpSpPr>
          <p:cNvPr id="22" name="Vászon 338"/>
          <p:cNvGrpSpPr/>
          <p:nvPr/>
        </p:nvGrpSpPr>
        <p:grpSpPr>
          <a:xfrm>
            <a:off x="5086945" y="2376097"/>
            <a:ext cx="5399457" cy="3398698"/>
            <a:chOff x="0" y="-97302"/>
            <a:chExt cx="2623820" cy="1870222"/>
          </a:xfrm>
        </p:grpSpPr>
        <p:sp>
          <p:nvSpPr>
            <p:cNvPr id="23" name="Téglalap 22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25" name="Egyenes összekötő 24"/>
            <p:cNvCxnSpPr/>
            <p:nvPr/>
          </p:nvCxnSpPr>
          <p:spPr>
            <a:xfrm>
              <a:off x="162322" y="158497"/>
              <a:ext cx="1486981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zis 25"/>
            <p:cNvSpPr/>
            <p:nvPr/>
          </p:nvSpPr>
          <p:spPr>
            <a:xfrm>
              <a:off x="488320" y="1522807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>
              <a:off x="599518" y="1558807"/>
              <a:ext cx="227421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Szövegdoboz 334"/>
                <p:cNvSpPr txBox="1"/>
                <p:nvPr/>
              </p:nvSpPr>
              <p:spPr>
                <a:xfrm>
                  <a:off x="378489" y="636105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>
                            <a:effectLst/>
                            <a:ea typeface="Times New Roman"/>
                            <a:cs typeface="Times New Roman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hu-HU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hu-HU" b="0" i="0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0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89" y="636105"/>
                  <a:ext cx="392726" cy="3179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zövegdoboz 336"/>
            <p:cNvSpPr txBox="1"/>
            <p:nvPr/>
          </p:nvSpPr>
          <p:spPr>
            <a:xfrm>
              <a:off x="626270" y="1363667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rPr>
                <a:t>F</a:t>
              </a:r>
              <a:endParaRPr lang="hu-HU" dirty="0">
                <a:solidFill>
                  <a:schemeClr val="accent6">
                    <a:lumMod val="75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826939" y="190807"/>
              <a:ext cx="62608" cy="1368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6" name="Szövegdoboz 414"/>
            <p:cNvSpPr txBox="1"/>
            <p:nvPr/>
          </p:nvSpPr>
          <p:spPr>
            <a:xfrm>
              <a:off x="414609" y="1314195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m</a:t>
              </a:r>
            </a:p>
          </p:txBody>
        </p:sp>
        <p:cxnSp>
          <p:nvCxnSpPr>
            <p:cNvPr id="37" name="Egyenes összekötő nyíllal 36"/>
            <p:cNvCxnSpPr/>
            <p:nvPr/>
          </p:nvCxnSpPr>
          <p:spPr>
            <a:xfrm>
              <a:off x="659550" y="192439"/>
              <a:ext cx="174939" cy="0"/>
            </a:xfrm>
            <a:prstGeom prst="straightConnector1">
              <a:avLst/>
            </a:prstGeom>
            <a:ln>
              <a:headEnd type="arrow"/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Szövegdoboz 336"/>
            <p:cNvSpPr txBox="1"/>
            <p:nvPr/>
          </p:nvSpPr>
          <p:spPr>
            <a:xfrm>
              <a:off x="691518" y="183182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err="1" smtClean="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rPr>
                <a:t>F</a:t>
              </a:r>
              <a:r>
                <a:rPr lang="hu-HU" baseline="-25000" dirty="0" err="1" smtClean="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rPr>
                <a:t>r</a:t>
              </a:r>
              <a:endParaRPr lang="hu-HU" baseline="-25000" dirty="0">
                <a:solidFill>
                  <a:schemeClr val="accent6">
                    <a:lumMod val="75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1" name="Szövegdoboz 336"/>
            <p:cNvSpPr txBox="1"/>
            <p:nvPr/>
          </p:nvSpPr>
          <p:spPr>
            <a:xfrm>
              <a:off x="871212" y="882921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err="1" smtClean="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rPr>
                <a:t>F</a:t>
              </a:r>
              <a:r>
                <a:rPr lang="hu-HU" baseline="-25000" dirty="0" err="1" smtClean="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rPr>
                <a:t>g</a:t>
              </a:r>
              <a:endParaRPr lang="hu-HU" baseline="-25000" dirty="0">
                <a:solidFill>
                  <a:schemeClr val="accent6">
                    <a:lumMod val="75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3" name="Szövegdoboz 336"/>
            <p:cNvSpPr txBox="1"/>
            <p:nvPr/>
          </p:nvSpPr>
          <p:spPr>
            <a:xfrm>
              <a:off x="869500" y="-97302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smtClean="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rPr>
                <a:t>F</a:t>
              </a:r>
              <a:r>
                <a:rPr lang="hu-HU" baseline="-25000" dirty="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rPr>
                <a:t>t</a:t>
              </a:r>
              <a:endParaRPr lang="hu-HU" baseline="-25000" dirty="0">
                <a:solidFill>
                  <a:schemeClr val="accent6">
                    <a:lumMod val="75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Ellipszis 18"/>
            <p:cNvSpPr/>
            <p:nvPr/>
          </p:nvSpPr>
          <p:spPr>
            <a:xfrm>
              <a:off x="840749" y="168114"/>
              <a:ext cx="34988" cy="3962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</p:grpSp>
      <p:cxnSp>
        <p:nvCxnSpPr>
          <p:cNvPr id="42" name="Egyenes összekötő nyíllal 41"/>
          <p:cNvCxnSpPr/>
          <p:nvPr/>
        </p:nvCxnSpPr>
        <p:spPr>
          <a:xfrm>
            <a:off x="6843428" y="2368708"/>
            <a:ext cx="0" cy="491616"/>
          </a:xfrm>
          <a:prstGeom prst="straightConnector1">
            <a:avLst/>
          </a:prstGeom>
          <a:ln>
            <a:headEnd type="arrow"/>
            <a:tailEnd type="non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6857863" y="4017504"/>
            <a:ext cx="0" cy="4916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mecha_gy9_2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6673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a) </a:t>
            </a:r>
            <a:r>
              <a:rPr lang="hu-HU" dirty="0" smtClean="0"/>
              <a:t>Ütközés </a:t>
            </a:r>
            <a:r>
              <a:rPr lang="hu-HU" dirty="0"/>
              <a:t>után a rúd a hozzátapadt golyóval a rúd rögzítési pontja – mint rögzített tengely – körül forgó  mozgásba kezd.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ütközésnél az impulzus nem marad meg, mert az ütközés pillanatában a merev rúd közvetítésével a rögzítési pontban fellép egy </a:t>
            </a:r>
            <a:r>
              <a:rPr lang="hu-HU" dirty="0" err="1" smtClean="0"/>
              <a:t>F</a:t>
            </a:r>
            <a:r>
              <a:rPr lang="hu-HU" baseline="-25000" dirty="0" err="1" smtClean="0"/>
              <a:t>r</a:t>
            </a:r>
            <a:r>
              <a:rPr lang="hu-HU" dirty="0" smtClean="0"/>
              <a:t> erő </a:t>
            </a:r>
            <a:r>
              <a:rPr lang="hu-HU" dirty="0"/>
              <a:t>(ellentétben a matematikai ingával, ahol a kötél nem közvetít erőt a rögzítési ponthoz), vagyis a rúd + golyó rendszerre ható külső erők eredője nem zérus. </a:t>
            </a:r>
            <a:endParaRPr lang="hu-HU" dirty="0" smtClean="0"/>
          </a:p>
        </p:txBody>
      </p:sp>
      <p:sp>
        <p:nvSpPr>
          <p:cNvPr id="3" name="Téglalap 2"/>
          <p:cNvSpPr/>
          <p:nvPr/>
        </p:nvSpPr>
        <p:spPr>
          <a:xfrm>
            <a:off x="395536" y="211194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Viszont a külső erők forgatónyomatéka a rögzítési pontra az ütközés pillanatában zérus, így a rúd + golyó rendszernek a forgástengelyre vonatkoztatott impulzusmomentuma az ütközés előtt ill. után megegyezik. </a:t>
            </a:r>
          </a:p>
          <a:p>
            <a:endParaRPr lang="hu-HU" dirty="0" smtClean="0"/>
          </a:p>
          <a:p>
            <a:r>
              <a:rPr lang="hu-HU" dirty="0" smtClean="0"/>
              <a:t>A rendszer impulzusmomentumának csak a nagyságát felírva</a:t>
            </a:r>
          </a:p>
          <a:p>
            <a:endParaRPr lang="hu-HU" dirty="0" smtClean="0"/>
          </a:p>
          <a:p>
            <a:pPr lvl="0"/>
            <a:r>
              <a:rPr lang="hu-HU" dirty="0" smtClean="0"/>
              <a:t>ütközés előtt a golyó impulzusa p = </a:t>
            </a:r>
            <a:r>
              <a:rPr lang="hu-HU" dirty="0" err="1" smtClean="0"/>
              <a:t>mv</a:t>
            </a:r>
            <a:r>
              <a:rPr lang="hu-HU" dirty="0" smtClean="0"/>
              <a:t>, </a:t>
            </a:r>
          </a:p>
          <a:p>
            <a:pPr lvl="0"/>
            <a:r>
              <a:rPr lang="hu-HU" dirty="0" smtClean="0"/>
              <a:t>ennek momentuma a forgástengelyre L = </a:t>
            </a:r>
            <a:r>
              <a:rPr lang="hu-HU" dirty="0" err="1" smtClean="0"/>
              <a:t>mv</a:t>
            </a:r>
            <a:r>
              <a:rPr lang="hu-HU" dirty="0" smtClean="0">
                <a:sym typeface="Symbol"/>
              </a:rPr>
              <a:t></a:t>
            </a:r>
            <a:r>
              <a:rPr lang="hu-HU" dirty="0" smtClean="0"/>
              <a:t>ℓ</a:t>
            </a:r>
            <a:br>
              <a:rPr lang="hu-HU" dirty="0" smtClean="0"/>
            </a:br>
            <a:r>
              <a:rPr lang="hu-HU" dirty="0" smtClean="0"/>
              <a:t>(a rúd impulzusmomentuma pedig zérus),</a:t>
            </a:r>
          </a:p>
        </p:txBody>
      </p:sp>
      <p:grpSp>
        <p:nvGrpSpPr>
          <p:cNvPr id="4" name="Vászon 338"/>
          <p:cNvGrpSpPr/>
          <p:nvPr/>
        </p:nvGrpSpPr>
        <p:grpSpPr>
          <a:xfrm>
            <a:off x="4967536" y="2347667"/>
            <a:ext cx="5399457" cy="3221874"/>
            <a:chOff x="0" y="0"/>
            <a:chExt cx="2623820" cy="1772920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7" name="Egyenes összekötő 6"/>
            <p:cNvCxnSpPr/>
            <p:nvPr/>
          </p:nvCxnSpPr>
          <p:spPr>
            <a:xfrm>
              <a:off x="162322" y="158497"/>
              <a:ext cx="1644426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zis 7"/>
            <p:cNvSpPr/>
            <p:nvPr/>
          </p:nvSpPr>
          <p:spPr>
            <a:xfrm>
              <a:off x="310150" y="1494864"/>
              <a:ext cx="62978" cy="72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11" name="Egyenes összekötő nyíllal 10"/>
            <p:cNvCxnSpPr/>
            <p:nvPr/>
          </p:nvCxnSpPr>
          <p:spPr>
            <a:xfrm>
              <a:off x="429855" y="1534628"/>
              <a:ext cx="32400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Szövegdoboz 334"/>
                <p:cNvSpPr txBox="1"/>
                <p:nvPr/>
              </p:nvSpPr>
              <p:spPr>
                <a:xfrm>
                  <a:off x="534800" y="636105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800" y="636105"/>
                  <a:ext cx="392726" cy="3179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Szövegdoboz 336"/>
            <p:cNvSpPr txBox="1"/>
            <p:nvPr/>
          </p:nvSpPr>
          <p:spPr>
            <a:xfrm>
              <a:off x="521296" y="1307601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ea typeface="Times New Roman"/>
                  <a:cs typeface="Times New Roman"/>
                </a:rPr>
                <a:t>v</a:t>
              </a:r>
            </a:p>
          </p:txBody>
        </p:sp>
        <p:sp>
          <p:nvSpPr>
            <p:cNvPr id="18" name="Szövegdoboz 414"/>
            <p:cNvSpPr txBox="1"/>
            <p:nvPr/>
          </p:nvSpPr>
          <p:spPr>
            <a:xfrm>
              <a:off x="251842" y="1308268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m</a:t>
              </a:r>
            </a:p>
          </p:txBody>
        </p:sp>
        <p:sp>
          <p:nvSpPr>
            <p:cNvPr id="19" name="Ellipszis 18"/>
            <p:cNvSpPr/>
            <p:nvPr/>
          </p:nvSpPr>
          <p:spPr>
            <a:xfrm>
              <a:off x="826939" y="158497"/>
              <a:ext cx="52482" cy="5943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</p:grpSp>
      <p:cxnSp>
        <p:nvCxnSpPr>
          <p:cNvPr id="21" name="Egyenes összekötő nyíllal 20"/>
          <p:cNvCxnSpPr/>
          <p:nvPr/>
        </p:nvCxnSpPr>
        <p:spPr>
          <a:xfrm>
            <a:off x="6732240" y="2673192"/>
            <a:ext cx="0" cy="248400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echa_gy9_2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726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a) </a:t>
            </a:r>
            <a:r>
              <a:rPr lang="hu-HU" dirty="0" smtClean="0"/>
              <a:t>Ütközés </a:t>
            </a:r>
            <a:r>
              <a:rPr lang="hu-HU" dirty="0"/>
              <a:t>után a rúd a hozzátapadt golyóval a rúd rögzítési pontja – mint rögzített tengely – körül forgó  mozgásba kezd.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ütközésnél az impulzus nem marad meg, mert az ütközés pillanatában a merev rúd közvetítésével a rögzítési pontban fellép egy </a:t>
            </a:r>
            <a:r>
              <a:rPr lang="hu-HU" dirty="0" err="1" smtClean="0"/>
              <a:t>F</a:t>
            </a:r>
            <a:r>
              <a:rPr lang="hu-HU" baseline="-25000" dirty="0" err="1" smtClean="0"/>
              <a:t>r</a:t>
            </a:r>
            <a:r>
              <a:rPr lang="hu-HU" dirty="0" smtClean="0"/>
              <a:t> erő </a:t>
            </a:r>
            <a:r>
              <a:rPr lang="hu-HU" dirty="0"/>
              <a:t>(ellentétben a matematikai ingával, ahol a kötél nem közvetít erőt a rögzítési ponthoz), vagyis a rúd + golyó rendszerre ható külső erők eredője nem zérus. </a:t>
            </a:r>
            <a:endParaRPr lang="hu-HU" dirty="0" smtClean="0"/>
          </a:p>
        </p:txBody>
      </p:sp>
      <p:sp>
        <p:nvSpPr>
          <p:cNvPr id="3" name="Téglalap 2"/>
          <p:cNvSpPr/>
          <p:nvPr/>
        </p:nvSpPr>
        <p:spPr>
          <a:xfrm>
            <a:off x="395536" y="211194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Viszont a külső erők forgatónyomatéka a rögzítési pontra az ütközés pillanatában zérus, így a rúd + golyó rendszernek a forgástengelyre vonatkoztatott impulzusmomentuma az ütközés előtt ill. után megegyezik. </a:t>
            </a:r>
          </a:p>
          <a:p>
            <a:endParaRPr lang="hu-HU" dirty="0" smtClean="0"/>
          </a:p>
          <a:p>
            <a:r>
              <a:rPr lang="hu-HU" dirty="0" smtClean="0"/>
              <a:t>A rendszer impulzusmomentumának csak a nagyságát felírva</a:t>
            </a:r>
          </a:p>
          <a:p>
            <a:endParaRPr lang="hu-HU" dirty="0" smtClean="0"/>
          </a:p>
          <a:p>
            <a:pPr lvl="0"/>
            <a:r>
              <a:rPr lang="hu-HU" dirty="0" smtClean="0"/>
              <a:t>ütközés előtt a golyó impulzusa p = </a:t>
            </a:r>
            <a:r>
              <a:rPr lang="hu-HU" dirty="0" err="1" smtClean="0"/>
              <a:t>mv</a:t>
            </a:r>
            <a:r>
              <a:rPr lang="hu-HU" dirty="0" smtClean="0"/>
              <a:t>, </a:t>
            </a:r>
          </a:p>
          <a:p>
            <a:pPr lvl="0"/>
            <a:r>
              <a:rPr lang="hu-HU" dirty="0" smtClean="0"/>
              <a:t>ennek momentuma a forgástengelyre L = </a:t>
            </a:r>
            <a:r>
              <a:rPr lang="hu-HU" dirty="0" err="1" smtClean="0"/>
              <a:t>mv</a:t>
            </a:r>
            <a:r>
              <a:rPr lang="hu-HU" dirty="0" smtClean="0">
                <a:sym typeface="Symbol"/>
              </a:rPr>
              <a:t></a:t>
            </a:r>
            <a:r>
              <a:rPr lang="hu-HU" dirty="0" smtClean="0"/>
              <a:t>ℓ</a:t>
            </a:r>
            <a:br>
              <a:rPr lang="hu-HU" dirty="0" smtClean="0"/>
            </a:br>
            <a:r>
              <a:rPr lang="hu-HU" dirty="0" smtClean="0"/>
              <a:t>(a rúd impulzusmomentuma pedig zérus),</a:t>
            </a:r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ütközés után a rúd + golyó rendszer </a:t>
            </a:r>
            <a:r>
              <a:rPr lang="hu-HU" dirty="0" smtClean="0"/>
              <a:t>impulzusmomentuma   </a:t>
            </a:r>
            <a:r>
              <a:rPr lang="hu-HU" dirty="0" smtClean="0"/>
              <a:t>L =  </a:t>
            </a:r>
            <a:r>
              <a:rPr lang="hu-HU" dirty="0" smtClean="0">
                <a:sym typeface="Symbol"/>
              </a:rPr>
              <a:t></a:t>
            </a:r>
            <a:r>
              <a:rPr lang="hu-HU" baseline="-25000" dirty="0" smtClean="0"/>
              <a:t>0</a:t>
            </a:r>
            <a:r>
              <a:rPr lang="hu-HU" dirty="0" smtClean="0"/>
              <a:t>.</a:t>
            </a:r>
            <a:endParaRPr lang="hu-HU" dirty="0"/>
          </a:p>
        </p:txBody>
      </p:sp>
      <p:grpSp>
        <p:nvGrpSpPr>
          <p:cNvPr id="4" name="Vászon 338"/>
          <p:cNvGrpSpPr/>
          <p:nvPr/>
        </p:nvGrpSpPr>
        <p:grpSpPr>
          <a:xfrm>
            <a:off x="4967536" y="2347667"/>
            <a:ext cx="5399457" cy="3221874"/>
            <a:chOff x="0" y="0"/>
            <a:chExt cx="2623820" cy="1772920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7" name="Egyenes összekötő 6"/>
            <p:cNvCxnSpPr/>
            <p:nvPr/>
          </p:nvCxnSpPr>
          <p:spPr>
            <a:xfrm>
              <a:off x="162322" y="158497"/>
              <a:ext cx="1644426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zis 7"/>
            <p:cNvSpPr/>
            <p:nvPr/>
          </p:nvSpPr>
          <p:spPr>
            <a:xfrm>
              <a:off x="310150" y="1494864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1277443" y="1395011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11" name="Egyenes összekötő nyíllal 10"/>
            <p:cNvCxnSpPr/>
            <p:nvPr/>
          </p:nvCxnSpPr>
          <p:spPr>
            <a:xfrm>
              <a:off x="429855" y="1534628"/>
              <a:ext cx="32400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Szövegdoboz 334"/>
                <p:cNvSpPr txBox="1"/>
                <p:nvPr/>
              </p:nvSpPr>
              <p:spPr>
                <a:xfrm>
                  <a:off x="534800" y="636105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800" y="636105"/>
                  <a:ext cx="392726" cy="3179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Szövegdoboz 336"/>
            <p:cNvSpPr txBox="1"/>
            <p:nvPr/>
          </p:nvSpPr>
          <p:spPr>
            <a:xfrm>
              <a:off x="521296" y="1307601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ea typeface="Times New Roman"/>
                  <a:cs typeface="Times New Roman"/>
                </a:rPr>
                <a:t>v</a:t>
              </a:r>
            </a:p>
          </p:txBody>
        </p:sp>
        <p:sp>
          <p:nvSpPr>
            <p:cNvPr id="17" name="Téglalap 16"/>
            <p:cNvSpPr/>
            <p:nvPr/>
          </p:nvSpPr>
          <p:spPr>
            <a:xfrm rot="20220000">
              <a:off x="1065067" y="169115"/>
              <a:ext cx="61200" cy="1296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8" name="Szövegdoboz 414"/>
            <p:cNvSpPr txBox="1"/>
            <p:nvPr/>
          </p:nvSpPr>
          <p:spPr>
            <a:xfrm>
              <a:off x="259660" y="1308269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m</a:t>
              </a:r>
            </a:p>
          </p:txBody>
        </p:sp>
        <p:sp>
          <p:nvSpPr>
            <p:cNvPr id="19" name="Ellipszis 18"/>
            <p:cNvSpPr/>
            <p:nvPr/>
          </p:nvSpPr>
          <p:spPr>
            <a:xfrm>
              <a:off x="826939" y="158497"/>
              <a:ext cx="52482" cy="5943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</p:grpSp>
      <p:cxnSp>
        <p:nvCxnSpPr>
          <p:cNvPr id="21" name="Egyenes összekötő nyíllal 20"/>
          <p:cNvCxnSpPr/>
          <p:nvPr/>
        </p:nvCxnSpPr>
        <p:spPr>
          <a:xfrm>
            <a:off x="6732240" y="2673192"/>
            <a:ext cx="0" cy="248400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echa_gy9_2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7455" y="5740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3115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rúd tehetetlenségi nyomatéka a végpontjára: </a:t>
            </a:r>
            <a:endParaRPr lang="hu-HU" dirty="0" smtClean="0"/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baseline="-25000" dirty="0"/>
              <a:t>rúd, vég</a:t>
            </a:r>
            <a:r>
              <a:rPr lang="hu-HU" dirty="0"/>
              <a:t> = ⅓Mℓ</a:t>
            </a:r>
            <a:r>
              <a:rPr lang="hu-HU" baseline="30000" dirty="0"/>
              <a:t>2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   (</a:t>
            </a:r>
            <a:r>
              <a:rPr lang="hu-HU" dirty="0"/>
              <a:t>ld. a táblázatot a bevezetőben),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golyó tehetetlenségi nyomatéka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ℓ távolságra levő pontra: </a:t>
            </a:r>
            <a:endParaRPr lang="hu-HU" dirty="0" smtClean="0"/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baseline="-25000" dirty="0"/>
              <a:t>golyó</a:t>
            </a:r>
            <a:r>
              <a:rPr lang="hu-HU" dirty="0"/>
              <a:t> = mℓ</a:t>
            </a:r>
            <a:r>
              <a:rPr lang="hu-HU" baseline="30000" dirty="0"/>
              <a:t>2</a:t>
            </a:r>
            <a:r>
              <a:rPr lang="hu-HU" dirty="0"/>
              <a:t>,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tehát</a:t>
            </a:r>
            <a:endParaRPr lang="hu-HU" dirty="0"/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rúd, vég</a:t>
            </a:r>
            <a:r>
              <a:rPr lang="hu-HU" dirty="0"/>
              <a:t> + 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golyó</a:t>
            </a:r>
            <a:r>
              <a:rPr lang="hu-HU" dirty="0"/>
              <a:t> = ⅓Mℓ</a:t>
            </a:r>
            <a:r>
              <a:rPr lang="hu-HU" baseline="30000" dirty="0"/>
              <a:t>2</a:t>
            </a:r>
            <a:r>
              <a:rPr lang="hu-HU" dirty="0"/>
              <a:t> + </a:t>
            </a:r>
            <a:r>
              <a:rPr lang="hu-HU" dirty="0" err="1"/>
              <a:t>mℓ</a:t>
            </a:r>
            <a:r>
              <a:rPr lang="hu-HU" baseline="30000" dirty="0" err="1"/>
              <a:t>2</a:t>
            </a:r>
            <a:r>
              <a:rPr lang="hu-HU" dirty="0"/>
              <a:t> .</a:t>
            </a:r>
          </a:p>
        </p:txBody>
      </p:sp>
      <p:grpSp>
        <p:nvGrpSpPr>
          <p:cNvPr id="3" name="Vászon 338"/>
          <p:cNvGrpSpPr/>
          <p:nvPr/>
        </p:nvGrpSpPr>
        <p:grpSpPr>
          <a:xfrm>
            <a:off x="5086943" y="908720"/>
            <a:ext cx="5399457" cy="3221874"/>
            <a:chOff x="0" y="0"/>
            <a:chExt cx="2623820" cy="1772920"/>
          </a:xfrm>
        </p:grpSpPr>
        <p:sp>
          <p:nvSpPr>
            <p:cNvPr id="4" name="Téglalap 3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5" name="Egyenes összekötő 4"/>
            <p:cNvCxnSpPr/>
            <p:nvPr/>
          </p:nvCxnSpPr>
          <p:spPr>
            <a:xfrm>
              <a:off x="162322" y="158497"/>
              <a:ext cx="1486981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zis 5"/>
            <p:cNvSpPr/>
            <p:nvPr/>
          </p:nvSpPr>
          <p:spPr>
            <a:xfrm>
              <a:off x="799517" y="1558807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334"/>
                <p:cNvSpPr txBox="1"/>
                <p:nvPr/>
              </p:nvSpPr>
              <p:spPr>
                <a:xfrm>
                  <a:off x="519584" y="730545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84" y="730545"/>
                  <a:ext cx="392726" cy="3179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églalap 9"/>
            <p:cNvSpPr/>
            <p:nvPr/>
          </p:nvSpPr>
          <p:spPr>
            <a:xfrm>
              <a:off x="806892" y="190807"/>
              <a:ext cx="62608" cy="1368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1" name="Szövegdoboz 414"/>
            <p:cNvSpPr txBox="1"/>
            <p:nvPr/>
          </p:nvSpPr>
          <p:spPr>
            <a:xfrm>
              <a:off x="622854" y="1459698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m</a:t>
              </a:r>
            </a:p>
          </p:txBody>
        </p:sp>
        <p:sp>
          <p:nvSpPr>
            <p:cNvPr id="17" name="Ellipszis 16"/>
            <p:cNvSpPr/>
            <p:nvPr/>
          </p:nvSpPr>
          <p:spPr>
            <a:xfrm>
              <a:off x="818023" y="160631"/>
              <a:ext cx="34988" cy="3962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Szövegdoboz 334"/>
                <p:cNvSpPr txBox="1"/>
                <p:nvPr/>
              </p:nvSpPr>
              <p:spPr>
                <a:xfrm>
                  <a:off x="764525" y="572987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>
                            <a:effectLst/>
                            <a:ea typeface="Times New Roman"/>
                            <a:cs typeface="Times New Roman"/>
                          </a:rPr>
                          <m:t>M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8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525" y="572987"/>
                  <a:ext cx="392726" cy="3179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Egyenes összekötő nyíllal 15"/>
          <p:cNvCxnSpPr/>
          <p:nvPr/>
        </p:nvCxnSpPr>
        <p:spPr>
          <a:xfrm>
            <a:off x="6732240" y="1233032"/>
            <a:ext cx="0" cy="248400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611560" y="62068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 a rúd + golyó rendszer tehetetlenségi nyomatéka a forgástengelyre, azaz a felfüggesztési pontra nézve:</a:t>
            </a:r>
            <a:endParaRPr lang="hu-HU" dirty="0"/>
          </a:p>
        </p:txBody>
      </p:sp>
      <p:pic>
        <p:nvPicPr>
          <p:cNvPr id="7" name="mecha_gy9_2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6671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3115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rúd tehetetlenségi nyomatéka a végpontjára: </a:t>
            </a:r>
            <a:endParaRPr lang="hu-HU" dirty="0" smtClean="0"/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baseline="-25000" dirty="0"/>
              <a:t>rúd, vég</a:t>
            </a:r>
            <a:r>
              <a:rPr lang="hu-HU" dirty="0"/>
              <a:t> = ⅓Mℓ</a:t>
            </a:r>
            <a:r>
              <a:rPr lang="hu-HU" baseline="30000" dirty="0"/>
              <a:t>2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   (</a:t>
            </a:r>
            <a:r>
              <a:rPr lang="hu-HU" dirty="0"/>
              <a:t>ld. a táblázatot a bevezetőben),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golyó tehetetlenségi nyomatéka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ℓ távolságra levő pontra: </a:t>
            </a:r>
            <a:endParaRPr lang="hu-HU" dirty="0" smtClean="0"/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baseline="-25000" dirty="0"/>
              <a:t>golyó</a:t>
            </a:r>
            <a:r>
              <a:rPr lang="hu-HU" dirty="0"/>
              <a:t> = mℓ</a:t>
            </a:r>
            <a:r>
              <a:rPr lang="hu-HU" baseline="30000" dirty="0"/>
              <a:t>2</a:t>
            </a:r>
            <a:r>
              <a:rPr lang="hu-HU" dirty="0"/>
              <a:t>,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tehát</a:t>
            </a:r>
            <a:endParaRPr lang="hu-HU" dirty="0"/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rúd, vég</a:t>
            </a:r>
            <a:r>
              <a:rPr lang="hu-HU" dirty="0"/>
              <a:t> + 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golyó</a:t>
            </a:r>
            <a:r>
              <a:rPr lang="hu-HU" dirty="0"/>
              <a:t> = ⅓Mℓ</a:t>
            </a:r>
            <a:r>
              <a:rPr lang="hu-HU" baseline="30000" dirty="0"/>
              <a:t>2</a:t>
            </a:r>
            <a:r>
              <a:rPr lang="hu-HU" dirty="0"/>
              <a:t> + </a:t>
            </a:r>
            <a:r>
              <a:rPr lang="hu-HU" dirty="0" err="1"/>
              <a:t>mℓ</a:t>
            </a:r>
            <a:r>
              <a:rPr lang="hu-HU" baseline="30000" dirty="0" err="1"/>
              <a:t>2</a:t>
            </a:r>
            <a:r>
              <a:rPr lang="hu-HU" dirty="0"/>
              <a:t> .</a:t>
            </a:r>
          </a:p>
        </p:txBody>
      </p:sp>
      <p:grpSp>
        <p:nvGrpSpPr>
          <p:cNvPr id="3" name="Vászon 338"/>
          <p:cNvGrpSpPr/>
          <p:nvPr/>
        </p:nvGrpSpPr>
        <p:grpSpPr>
          <a:xfrm>
            <a:off x="5086943" y="908720"/>
            <a:ext cx="5399457" cy="3221874"/>
            <a:chOff x="0" y="0"/>
            <a:chExt cx="2623820" cy="1772920"/>
          </a:xfrm>
        </p:grpSpPr>
        <p:sp>
          <p:nvSpPr>
            <p:cNvPr id="4" name="Téglalap 3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5" name="Egyenes összekötő 4"/>
            <p:cNvCxnSpPr/>
            <p:nvPr/>
          </p:nvCxnSpPr>
          <p:spPr>
            <a:xfrm>
              <a:off x="162322" y="158497"/>
              <a:ext cx="1486981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zis 5"/>
            <p:cNvSpPr/>
            <p:nvPr/>
          </p:nvSpPr>
          <p:spPr>
            <a:xfrm>
              <a:off x="799517" y="1558807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334"/>
                <p:cNvSpPr txBox="1"/>
                <p:nvPr/>
              </p:nvSpPr>
              <p:spPr>
                <a:xfrm>
                  <a:off x="519584" y="730545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 dirty="0" smtClean="0"/>
                          <m:t>ℓ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84" y="730545"/>
                  <a:ext cx="392726" cy="3179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églalap 9"/>
            <p:cNvSpPr/>
            <p:nvPr/>
          </p:nvSpPr>
          <p:spPr>
            <a:xfrm>
              <a:off x="806892" y="190807"/>
              <a:ext cx="62608" cy="1368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1" name="Szövegdoboz 414"/>
            <p:cNvSpPr txBox="1"/>
            <p:nvPr/>
          </p:nvSpPr>
          <p:spPr>
            <a:xfrm>
              <a:off x="622854" y="1459698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m</a:t>
              </a:r>
            </a:p>
          </p:txBody>
        </p:sp>
        <p:sp>
          <p:nvSpPr>
            <p:cNvPr id="17" name="Ellipszis 16"/>
            <p:cNvSpPr/>
            <p:nvPr/>
          </p:nvSpPr>
          <p:spPr>
            <a:xfrm>
              <a:off x="818023" y="160631"/>
              <a:ext cx="34988" cy="3962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Szövegdoboz 334"/>
                <p:cNvSpPr txBox="1"/>
                <p:nvPr/>
              </p:nvSpPr>
              <p:spPr>
                <a:xfrm>
                  <a:off x="764525" y="572987"/>
                  <a:ext cx="392726" cy="31793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>
                            <a:effectLst/>
                            <a:ea typeface="Times New Roman"/>
                            <a:cs typeface="Times New Roman"/>
                          </a:rPr>
                          <m:t>M</m:t>
                        </m:r>
                      </m:oMath>
                    </m:oMathPara>
                  </a14:m>
                  <a:endParaRPr lang="hu-HU" dirty="0">
                    <a:effectLst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8" name="Szövegdoboz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525" y="572987"/>
                  <a:ext cx="392726" cy="3179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Egyenes összekötő nyíllal 15"/>
          <p:cNvCxnSpPr/>
          <p:nvPr/>
        </p:nvCxnSpPr>
        <p:spPr>
          <a:xfrm>
            <a:off x="6732240" y="1233032"/>
            <a:ext cx="0" cy="248400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611560" y="62068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 a rúd + golyó rendszer tehetetlenségi nyomatéka a forgástengelyre, azaz a felfüggesztési pontra nézve: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611559" y="4311220"/>
            <a:ext cx="7869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impulzusmomentum-megmaradás:</a:t>
            </a:r>
          </a:p>
          <a:p>
            <a:endParaRPr lang="hu-HU" dirty="0" smtClean="0"/>
          </a:p>
          <a:p>
            <a:r>
              <a:rPr lang="hu-HU" dirty="0" err="1" smtClean="0"/>
              <a:t>mv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ℓ = (⅓Mℓ</a:t>
            </a:r>
            <a:r>
              <a:rPr lang="hu-HU" baseline="30000" dirty="0"/>
              <a:t>2</a:t>
            </a:r>
            <a:r>
              <a:rPr lang="hu-HU" dirty="0"/>
              <a:t> + </a:t>
            </a:r>
            <a:r>
              <a:rPr lang="hu-HU" dirty="0" err="1"/>
              <a:t>mℓ</a:t>
            </a:r>
            <a:r>
              <a:rPr lang="hu-HU" baseline="30000" dirty="0" err="1"/>
              <a:t>2</a:t>
            </a:r>
            <a:r>
              <a:rPr lang="hu-HU" dirty="0"/>
              <a:t>) </a:t>
            </a:r>
            <a:r>
              <a:rPr lang="hu-HU" dirty="0">
                <a:sym typeface="Symbol"/>
              </a:rPr>
              <a:t></a:t>
            </a:r>
            <a:r>
              <a:rPr lang="hu-HU" baseline="-25000" dirty="0"/>
              <a:t>0</a:t>
            </a:r>
            <a:r>
              <a:rPr lang="hu-HU" dirty="0"/>
              <a:t>        </a:t>
            </a:r>
            <a:endParaRPr lang="hu-HU" dirty="0" smtClean="0"/>
          </a:p>
          <a:p>
            <a:r>
              <a:rPr lang="hu-HU" dirty="0">
                <a:sym typeface="Symbol"/>
              </a:rPr>
              <a:t> </a:t>
            </a:r>
            <a:r>
              <a:rPr lang="hu-HU" dirty="0" smtClean="0">
                <a:sym typeface="Symbol"/>
              </a:rPr>
              <a:t>                                      </a:t>
            </a:r>
            <a:r>
              <a:rPr lang="hu-HU" dirty="0" smtClean="0"/>
              <a:t>    </a:t>
            </a:r>
            <a:r>
              <a:rPr lang="hu-HU" dirty="0">
                <a:sym typeface="Symbol"/>
              </a:rPr>
              <a:t></a:t>
            </a:r>
            <a:r>
              <a:rPr lang="hu-HU" baseline="-25000" dirty="0"/>
              <a:t>0</a:t>
            </a:r>
            <a:r>
              <a:rPr lang="hu-HU" dirty="0"/>
              <a:t> = m/(⅓</a:t>
            </a:r>
            <a:r>
              <a:rPr lang="hu-HU" dirty="0" err="1"/>
              <a:t>M</a:t>
            </a:r>
            <a:r>
              <a:rPr lang="hu-HU" dirty="0"/>
              <a:t>+</a:t>
            </a:r>
            <a:r>
              <a:rPr lang="hu-HU" dirty="0" err="1"/>
              <a:t>m</a:t>
            </a:r>
            <a:r>
              <a:rPr lang="hu-HU" dirty="0"/>
              <a:t>) 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 v/ℓ </a:t>
            </a:r>
            <a:r>
              <a:rPr lang="hu-HU" dirty="0" smtClean="0"/>
              <a:t>  a </a:t>
            </a:r>
            <a:r>
              <a:rPr lang="hu-HU" dirty="0"/>
              <a:t>szögsebesség induláskor.</a:t>
            </a:r>
          </a:p>
          <a:p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/>
              <a:t>A golyó a rúd végére tapadva </a:t>
            </a:r>
            <a:r>
              <a:rPr lang="hu-HU" dirty="0">
                <a:sym typeface="Symbol"/>
              </a:rPr>
              <a:t></a:t>
            </a:r>
            <a:r>
              <a:rPr lang="hu-HU" baseline="-25000" dirty="0"/>
              <a:t>0</a:t>
            </a:r>
            <a:r>
              <a:rPr lang="hu-HU" dirty="0"/>
              <a:t>·ℓ = m/(⅓</a:t>
            </a:r>
            <a:r>
              <a:rPr lang="hu-HU" dirty="0" err="1"/>
              <a:t>M</a:t>
            </a:r>
            <a:r>
              <a:rPr lang="hu-HU" dirty="0"/>
              <a:t>+</a:t>
            </a:r>
            <a:r>
              <a:rPr lang="hu-HU" dirty="0" err="1"/>
              <a:t>m</a:t>
            </a:r>
            <a:r>
              <a:rPr lang="hu-HU" dirty="0"/>
              <a:t>)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v sebességgel indul, vagyis m/(⅓</a:t>
            </a:r>
            <a:r>
              <a:rPr lang="hu-HU" dirty="0" err="1"/>
              <a:t>M</a:t>
            </a:r>
            <a:r>
              <a:rPr lang="hu-HU" dirty="0"/>
              <a:t>+</a:t>
            </a:r>
            <a:r>
              <a:rPr lang="hu-HU" dirty="0" err="1"/>
              <a:t>m</a:t>
            </a:r>
            <a:r>
              <a:rPr lang="hu-HU" dirty="0"/>
              <a:t>) </a:t>
            </a:r>
            <a:r>
              <a:rPr lang="hu-HU" dirty="0" err="1"/>
              <a:t>-ed</a:t>
            </a:r>
            <a:r>
              <a:rPr lang="hu-HU" dirty="0"/>
              <a:t> részére lassul.)</a:t>
            </a:r>
          </a:p>
        </p:txBody>
      </p:sp>
      <p:pic>
        <p:nvPicPr>
          <p:cNvPr id="7" name="mecha_gy9_2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5326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b)</a:t>
            </a:r>
            <a:r>
              <a:rPr lang="hu-HU" dirty="0"/>
              <a:t> Mivel a rúd súrlódásmentesen fordul, energia-megmaradással számíthatjuk, milyen magasra lendül ki:</a:t>
            </a:r>
          </a:p>
          <a:p>
            <a:r>
              <a:rPr lang="hu-HU" dirty="0" err="1"/>
              <a:t>E</a:t>
            </a:r>
            <a:r>
              <a:rPr lang="hu-HU" baseline="-25000" dirty="0" err="1"/>
              <a:t>mech</a:t>
            </a:r>
            <a:r>
              <a:rPr lang="hu-HU" dirty="0"/>
              <a:t> =</a:t>
            </a:r>
            <a:r>
              <a:rPr lang="hu-HU" baseline="-25000" dirty="0"/>
              <a:t> </a:t>
            </a:r>
            <a:r>
              <a:rPr lang="hu-HU" dirty="0" err="1"/>
              <a:t>E</a:t>
            </a:r>
            <a:r>
              <a:rPr lang="hu-HU" baseline="-25000" dirty="0" err="1"/>
              <a:t>pot</a:t>
            </a:r>
            <a:r>
              <a:rPr lang="hu-HU" dirty="0"/>
              <a:t> +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baseline="-25000" dirty="0"/>
              <a:t>,</a:t>
            </a:r>
            <a:r>
              <a:rPr lang="hu-HU" baseline="-25000" dirty="0" err="1"/>
              <a:t>forg</a:t>
            </a:r>
            <a:r>
              <a:rPr lang="hu-HU" dirty="0"/>
              <a:t> = </a:t>
            </a:r>
            <a:r>
              <a:rPr lang="el-GR" dirty="0" smtClean="0">
                <a:latin typeface="Calibri"/>
              </a:rPr>
              <a:t>Σ</a:t>
            </a:r>
            <a:r>
              <a:rPr lang="hu-HU" dirty="0" err="1" smtClean="0"/>
              <a:t>mgz</a:t>
            </a:r>
            <a:r>
              <a:rPr lang="hu-HU" dirty="0" smtClean="0"/>
              <a:t> </a:t>
            </a:r>
            <a:r>
              <a:rPr lang="hu-HU" dirty="0"/>
              <a:t>+ ½</a:t>
            </a:r>
            <a:r>
              <a:rPr lang="hu-HU" dirty="0">
                <a:sym typeface="Symbol"/>
              </a:rPr>
              <a:t></a:t>
            </a:r>
            <a:r>
              <a:rPr lang="hu-HU" baseline="30000" dirty="0"/>
              <a:t>2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 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m tömeg emelkedése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h </a:t>
            </a:r>
            <a:r>
              <a:rPr lang="hu-HU" dirty="0"/>
              <a:t>= 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rúd súlypontja a rúd felénél van, így a rúd súlypontjának emelkedése   </a:t>
            </a:r>
            <a:endParaRPr lang="hu-HU" dirty="0" smtClean="0"/>
          </a:p>
          <a:p>
            <a:r>
              <a:rPr lang="hu-HU" dirty="0" smtClean="0"/>
              <a:t>   ½</a:t>
            </a:r>
            <a:r>
              <a:rPr lang="hu-HU" dirty="0"/>
              <a:t>h = ½ℓ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 </a:t>
            </a:r>
            <a:r>
              <a:rPr lang="hu-HU" dirty="0" smtClean="0"/>
              <a:t>.</a:t>
            </a:r>
            <a:endParaRPr lang="hu-HU" dirty="0"/>
          </a:p>
        </p:txBody>
      </p:sp>
      <p:grpSp>
        <p:nvGrpSpPr>
          <p:cNvPr id="18" name="Vászon 338"/>
          <p:cNvGrpSpPr/>
          <p:nvPr/>
        </p:nvGrpSpPr>
        <p:grpSpPr>
          <a:xfrm>
            <a:off x="4069627" y="372144"/>
            <a:ext cx="4794374" cy="3213080"/>
            <a:chOff x="0" y="0"/>
            <a:chExt cx="2623820" cy="1772920"/>
          </a:xfrm>
        </p:grpSpPr>
        <p:sp>
          <p:nvSpPr>
            <p:cNvPr id="19" name="Téglalap 18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20" name="Egyenes összekötő 19"/>
            <p:cNvCxnSpPr/>
            <p:nvPr/>
          </p:nvCxnSpPr>
          <p:spPr>
            <a:xfrm>
              <a:off x="1301268" y="182880"/>
              <a:ext cx="0" cy="12960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877087" y="151076"/>
              <a:ext cx="1576304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zis 22"/>
            <p:cNvSpPr/>
            <p:nvPr/>
          </p:nvSpPr>
          <p:spPr>
            <a:xfrm>
              <a:off x="1269268" y="1502796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4" name="Ellipszis 23"/>
            <p:cNvSpPr/>
            <p:nvPr/>
          </p:nvSpPr>
          <p:spPr>
            <a:xfrm>
              <a:off x="1794034" y="1364692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26" name="Egyenes összekötő 25"/>
            <p:cNvCxnSpPr/>
            <p:nvPr/>
          </p:nvCxnSpPr>
          <p:spPr>
            <a:xfrm>
              <a:off x="1160863" y="1542577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1157954" y="1404447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335"/>
            <p:cNvSpPr txBox="1"/>
            <p:nvPr/>
          </p:nvSpPr>
          <p:spPr>
            <a:xfrm>
              <a:off x="1320935" y="535135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mbria Math"/>
                  <a:ea typeface="Times New Roman"/>
                  <a:cs typeface="Times New Roman"/>
                  <a:sym typeface="Symbol"/>
                </a:rPr>
                <a:t></a:t>
              </a:r>
              <a:endParaRPr lang="hu-HU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1" name="Szövegdoboz 337"/>
            <p:cNvSpPr txBox="1"/>
            <p:nvPr/>
          </p:nvSpPr>
          <p:spPr>
            <a:xfrm>
              <a:off x="2030270" y="1344860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h</a:t>
              </a: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289631" y="182881"/>
              <a:ext cx="62608" cy="1332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4" name="Téglalap 33"/>
            <p:cNvSpPr/>
            <p:nvPr/>
          </p:nvSpPr>
          <p:spPr>
            <a:xfrm rot="20220000">
              <a:off x="1537531" y="137585"/>
              <a:ext cx="61200" cy="1296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36" name="Egyenes összekötő nyíllal 35"/>
            <p:cNvCxnSpPr/>
            <p:nvPr/>
          </p:nvCxnSpPr>
          <p:spPr>
            <a:xfrm flipH="1">
              <a:off x="1197660" y="190783"/>
              <a:ext cx="2909" cy="1213489"/>
            </a:xfrm>
            <a:prstGeom prst="straightConnector1">
              <a:avLst/>
            </a:prstGeom>
            <a:ln>
              <a:solidFill>
                <a:srgbClr val="74B23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zövegdoboz 416"/>
            <p:cNvSpPr txBox="1"/>
            <p:nvPr/>
          </p:nvSpPr>
          <p:spPr>
            <a:xfrm>
              <a:off x="1665239" y="671944"/>
              <a:ext cx="392726" cy="31793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ℓ</a:t>
              </a:r>
            </a:p>
          </p:txBody>
        </p:sp>
        <p:sp>
          <p:nvSpPr>
            <p:cNvPr id="38" name="Szövegdoboz 417"/>
            <p:cNvSpPr txBox="1"/>
            <p:nvPr/>
          </p:nvSpPr>
          <p:spPr>
            <a:xfrm>
              <a:off x="977731" y="534016"/>
              <a:ext cx="361215" cy="5964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smtClean="0">
                  <a:solidFill>
                    <a:srgbClr val="00B050"/>
                  </a:solidFill>
                </a:rPr>
                <a:t>ℓ </a:t>
              </a:r>
              <a:r>
                <a:rPr lang="hu-HU" dirty="0" smtClean="0">
                  <a:solidFill>
                    <a:srgbClr val="74B230"/>
                  </a:solidFill>
                  <a:effectLst/>
                  <a:ea typeface="Times New Roman"/>
                  <a:cs typeface="Times New Roman"/>
                </a:rPr>
                <a:t>cos</a:t>
              </a:r>
              <a:r>
                <a:rPr lang="hu-HU" dirty="0">
                  <a:solidFill>
                    <a:srgbClr val="74B230"/>
                  </a:solidFill>
                  <a:effectLst/>
                  <a:ea typeface="Times New Roman"/>
                  <a:cs typeface="Times New Roman"/>
                  <a:sym typeface="Symbol"/>
                </a:rPr>
                <a:t></a:t>
              </a:r>
              <a:endParaRPr lang="hu-HU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3" name="Téglalap 2"/>
          <p:cNvSpPr/>
          <p:nvPr/>
        </p:nvSpPr>
        <p:spPr>
          <a:xfrm>
            <a:off x="539552" y="3347735"/>
            <a:ext cx="8013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energia-megmaradás:</a:t>
            </a:r>
          </a:p>
          <a:p>
            <a:r>
              <a:rPr lang="hu-HU" dirty="0" smtClean="0"/>
              <a:t>   0 </a:t>
            </a:r>
            <a:r>
              <a:rPr lang="hu-HU" dirty="0"/>
              <a:t>+ ½</a:t>
            </a:r>
            <a:r>
              <a:rPr lang="hu-HU" dirty="0">
                <a:sym typeface="Symbol"/>
              </a:rPr>
              <a:t></a:t>
            </a:r>
            <a:r>
              <a:rPr lang="hu-HU" baseline="-25000" dirty="0"/>
              <a:t>0</a:t>
            </a:r>
            <a:r>
              <a:rPr lang="hu-HU" baseline="30000" dirty="0"/>
              <a:t>2</a:t>
            </a:r>
            <a:r>
              <a:rPr lang="hu-HU" dirty="0"/>
              <a:t> = mg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 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 + Mg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½ℓ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 + 0 .</a:t>
            </a:r>
          </a:p>
          <a:p>
            <a:endParaRPr lang="hu-HU" dirty="0"/>
          </a:p>
        </p:txBody>
      </p:sp>
      <p:pic>
        <p:nvPicPr>
          <p:cNvPr id="4" name="mecha_gy9_2_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9437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b)</a:t>
            </a:r>
            <a:r>
              <a:rPr lang="hu-HU" dirty="0"/>
              <a:t> Mivel a rúd súrlódásmentesen fordul, energia-megmaradással számíthatjuk, milyen magasra lendül ki:</a:t>
            </a:r>
          </a:p>
          <a:p>
            <a:r>
              <a:rPr lang="hu-HU" dirty="0" err="1"/>
              <a:t>E</a:t>
            </a:r>
            <a:r>
              <a:rPr lang="hu-HU" baseline="-25000" dirty="0" err="1"/>
              <a:t>mech</a:t>
            </a:r>
            <a:r>
              <a:rPr lang="hu-HU" dirty="0"/>
              <a:t> =</a:t>
            </a:r>
            <a:r>
              <a:rPr lang="hu-HU" baseline="-25000" dirty="0"/>
              <a:t> </a:t>
            </a:r>
            <a:r>
              <a:rPr lang="hu-HU" dirty="0" err="1"/>
              <a:t>E</a:t>
            </a:r>
            <a:r>
              <a:rPr lang="hu-HU" baseline="-25000" dirty="0" err="1"/>
              <a:t>pot</a:t>
            </a:r>
            <a:r>
              <a:rPr lang="hu-HU" dirty="0"/>
              <a:t> +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baseline="-25000" dirty="0"/>
              <a:t>,</a:t>
            </a:r>
            <a:r>
              <a:rPr lang="hu-HU" baseline="-25000" dirty="0" err="1"/>
              <a:t>forg</a:t>
            </a:r>
            <a:r>
              <a:rPr lang="hu-HU" dirty="0"/>
              <a:t> = </a:t>
            </a:r>
            <a:r>
              <a:rPr lang="hu-HU" dirty="0" err="1"/>
              <a:t>mgz</a:t>
            </a:r>
            <a:r>
              <a:rPr lang="hu-HU" dirty="0"/>
              <a:t> + ½</a:t>
            </a:r>
            <a:r>
              <a:rPr lang="hu-HU" dirty="0">
                <a:sym typeface="Symbol"/>
              </a:rPr>
              <a:t></a:t>
            </a:r>
            <a:r>
              <a:rPr lang="hu-HU" baseline="30000" dirty="0"/>
              <a:t>2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 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m tömeg emelkedése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h </a:t>
            </a:r>
            <a:r>
              <a:rPr lang="hu-HU" dirty="0"/>
              <a:t>= 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rúd súlypontja a rúd felénél van, így a rúd súlypontjának emelkedése   </a:t>
            </a:r>
            <a:endParaRPr lang="hu-HU" dirty="0" smtClean="0"/>
          </a:p>
          <a:p>
            <a:r>
              <a:rPr lang="hu-HU" dirty="0" smtClean="0"/>
              <a:t>   ½</a:t>
            </a:r>
            <a:r>
              <a:rPr lang="hu-HU" dirty="0"/>
              <a:t>h = ½ℓ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 </a:t>
            </a:r>
            <a:r>
              <a:rPr lang="hu-HU" dirty="0" smtClean="0"/>
              <a:t>.</a:t>
            </a:r>
            <a:endParaRPr lang="hu-HU" dirty="0"/>
          </a:p>
        </p:txBody>
      </p:sp>
      <p:grpSp>
        <p:nvGrpSpPr>
          <p:cNvPr id="18" name="Vászon 338"/>
          <p:cNvGrpSpPr/>
          <p:nvPr/>
        </p:nvGrpSpPr>
        <p:grpSpPr>
          <a:xfrm>
            <a:off x="4069627" y="372144"/>
            <a:ext cx="4794374" cy="3213080"/>
            <a:chOff x="0" y="0"/>
            <a:chExt cx="2623820" cy="1772920"/>
          </a:xfrm>
        </p:grpSpPr>
        <p:sp>
          <p:nvSpPr>
            <p:cNvPr id="19" name="Téglalap 18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20" name="Egyenes összekötő 19"/>
            <p:cNvCxnSpPr/>
            <p:nvPr/>
          </p:nvCxnSpPr>
          <p:spPr>
            <a:xfrm>
              <a:off x="1301268" y="182880"/>
              <a:ext cx="0" cy="12960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877087" y="151076"/>
              <a:ext cx="1576304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zis 22"/>
            <p:cNvSpPr/>
            <p:nvPr/>
          </p:nvSpPr>
          <p:spPr>
            <a:xfrm>
              <a:off x="1269268" y="1502796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4" name="Ellipszis 23"/>
            <p:cNvSpPr/>
            <p:nvPr/>
          </p:nvSpPr>
          <p:spPr>
            <a:xfrm>
              <a:off x="1794034" y="1364692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26" name="Egyenes összekötő 25"/>
            <p:cNvCxnSpPr/>
            <p:nvPr/>
          </p:nvCxnSpPr>
          <p:spPr>
            <a:xfrm>
              <a:off x="1160863" y="1542577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1157954" y="1404447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335"/>
            <p:cNvSpPr txBox="1"/>
            <p:nvPr/>
          </p:nvSpPr>
          <p:spPr>
            <a:xfrm>
              <a:off x="1320935" y="535135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mbria Math"/>
                  <a:ea typeface="Times New Roman"/>
                  <a:cs typeface="Times New Roman"/>
                  <a:sym typeface="Symbol"/>
                </a:rPr>
                <a:t></a:t>
              </a:r>
              <a:endParaRPr lang="hu-HU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1" name="Szövegdoboz 337"/>
            <p:cNvSpPr txBox="1"/>
            <p:nvPr/>
          </p:nvSpPr>
          <p:spPr>
            <a:xfrm>
              <a:off x="2030270" y="1344860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h</a:t>
              </a: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289631" y="182881"/>
              <a:ext cx="62608" cy="1332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4" name="Téglalap 33"/>
            <p:cNvSpPr/>
            <p:nvPr/>
          </p:nvSpPr>
          <p:spPr>
            <a:xfrm rot="20220000">
              <a:off x="1537531" y="137585"/>
              <a:ext cx="61200" cy="1296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36" name="Egyenes összekötő nyíllal 35"/>
            <p:cNvCxnSpPr/>
            <p:nvPr/>
          </p:nvCxnSpPr>
          <p:spPr>
            <a:xfrm flipH="1">
              <a:off x="1197660" y="190783"/>
              <a:ext cx="2909" cy="1213489"/>
            </a:xfrm>
            <a:prstGeom prst="straightConnector1">
              <a:avLst/>
            </a:prstGeom>
            <a:ln>
              <a:solidFill>
                <a:srgbClr val="74B23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zövegdoboz 416"/>
            <p:cNvSpPr txBox="1"/>
            <p:nvPr/>
          </p:nvSpPr>
          <p:spPr>
            <a:xfrm>
              <a:off x="1665239" y="671944"/>
              <a:ext cx="392726" cy="31793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ℓ</a:t>
              </a:r>
            </a:p>
          </p:txBody>
        </p:sp>
        <p:sp>
          <p:nvSpPr>
            <p:cNvPr id="38" name="Szövegdoboz 417"/>
            <p:cNvSpPr txBox="1"/>
            <p:nvPr/>
          </p:nvSpPr>
          <p:spPr>
            <a:xfrm>
              <a:off x="977731" y="534016"/>
              <a:ext cx="361215" cy="5964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smtClean="0">
                  <a:solidFill>
                    <a:srgbClr val="00B050"/>
                  </a:solidFill>
                </a:rPr>
                <a:t>ℓ </a:t>
              </a:r>
              <a:r>
                <a:rPr lang="hu-HU" dirty="0" smtClean="0">
                  <a:solidFill>
                    <a:srgbClr val="74B230"/>
                  </a:solidFill>
                  <a:effectLst/>
                  <a:ea typeface="Times New Roman"/>
                  <a:cs typeface="Times New Roman"/>
                </a:rPr>
                <a:t>cos</a:t>
              </a:r>
              <a:r>
                <a:rPr lang="hu-HU" dirty="0">
                  <a:solidFill>
                    <a:srgbClr val="74B230"/>
                  </a:solidFill>
                  <a:effectLst/>
                  <a:ea typeface="Times New Roman"/>
                  <a:cs typeface="Times New Roman"/>
                  <a:sym typeface="Symbol"/>
                </a:rPr>
                <a:t></a:t>
              </a:r>
              <a:endParaRPr lang="hu-HU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3" name="Téglalap 2"/>
          <p:cNvSpPr/>
          <p:nvPr/>
        </p:nvSpPr>
        <p:spPr>
          <a:xfrm>
            <a:off x="539552" y="3347735"/>
            <a:ext cx="8013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energia-megmaradás:</a:t>
            </a:r>
          </a:p>
          <a:p>
            <a:r>
              <a:rPr lang="hu-HU" dirty="0" smtClean="0"/>
              <a:t>   0 </a:t>
            </a:r>
            <a:r>
              <a:rPr lang="hu-HU" dirty="0"/>
              <a:t>+ ½</a:t>
            </a:r>
            <a:r>
              <a:rPr lang="hu-HU" dirty="0">
                <a:sym typeface="Symbol"/>
              </a:rPr>
              <a:t></a:t>
            </a:r>
            <a:r>
              <a:rPr lang="hu-HU" baseline="-25000" dirty="0"/>
              <a:t>0</a:t>
            </a:r>
            <a:r>
              <a:rPr lang="hu-HU" baseline="30000" dirty="0"/>
              <a:t>2</a:t>
            </a:r>
            <a:r>
              <a:rPr lang="hu-HU" dirty="0"/>
              <a:t> = mg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 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 + Mg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½ℓ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 + 0 .</a:t>
            </a:r>
          </a:p>
          <a:p>
            <a:r>
              <a:rPr lang="hu-HU" dirty="0"/>
              <a:t>A bal oldal </a:t>
            </a:r>
            <a:r>
              <a:rPr lang="hu-HU" dirty="0">
                <a:sym typeface="Symbol"/>
              </a:rPr>
              <a:t></a:t>
            </a:r>
            <a:r>
              <a:rPr lang="hu-HU" dirty="0"/>
              <a:t> = ⅓Mℓ</a:t>
            </a:r>
            <a:r>
              <a:rPr lang="hu-HU" baseline="30000" dirty="0"/>
              <a:t>2</a:t>
            </a:r>
            <a:r>
              <a:rPr lang="hu-HU" dirty="0"/>
              <a:t> + </a:t>
            </a:r>
            <a:r>
              <a:rPr lang="hu-HU" dirty="0" err="1"/>
              <a:t>mℓ</a:t>
            </a:r>
            <a:r>
              <a:rPr lang="hu-HU" baseline="30000" dirty="0" err="1"/>
              <a:t>2</a:t>
            </a:r>
            <a:r>
              <a:rPr lang="hu-HU" baseline="30000" dirty="0"/>
              <a:t>  </a:t>
            </a:r>
            <a:r>
              <a:rPr lang="hu-HU" dirty="0"/>
              <a:t> és   </a:t>
            </a:r>
            <a:r>
              <a:rPr lang="hu-HU" dirty="0">
                <a:sym typeface="Symbol"/>
              </a:rPr>
              <a:t></a:t>
            </a:r>
            <a:r>
              <a:rPr lang="hu-HU" baseline="-25000" dirty="0"/>
              <a:t>0</a:t>
            </a:r>
            <a:r>
              <a:rPr lang="hu-HU" dirty="0"/>
              <a:t> = m/(⅓</a:t>
            </a:r>
            <a:r>
              <a:rPr lang="hu-HU" dirty="0" err="1"/>
              <a:t>M</a:t>
            </a:r>
            <a:r>
              <a:rPr lang="hu-HU" dirty="0"/>
              <a:t>+</a:t>
            </a:r>
            <a:r>
              <a:rPr lang="hu-HU" dirty="0" err="1"/>
              <a:t>m</a:t>
            </a:r>
            <a:r>
              <a:rPr lang="hu-HU" dirty="0"/>
              <a:t>) 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 v/ℓ   behelyettesítésével  </a:t>
            </a:r>
          </a:p>
          <a:p>
            <a:r>
              <a:rPr lang="hu-HU" dirty="0" smtClean="0"/>
              <a:t>   ½</a:t>
            </a:r>
            <a:r>
              <a:rPr lang="hu-HU" dirty="0">
                <a:sym typeface="Symbol"/>
              </a:rPr>
              <a:t></a:t>
            </a:r>
            <a:r>
              <a:rPr lang="hu-HU" baseline="-25000" dirty="0"/>
              <a:t>0</a:t>
            </a:r>
            <a:r>
              <a:rPr lang="hu-HU" baseline="30000" dirty="0"/>
              <a:t>2</a:t>
            </a:r>
            <a:r>
              <a:rPr lang="hu-HU" dirty="0"/>
              <a:t> = ½ (⅓Mℓ</a:t>
            </a:r>
            <a:r>
              <a:rPr lang="hu-HU" baseline="30000" dirty="0"/>
              <a:t>2</a:t>
            </a:r>
            <a:r>
              <a:rPr lang="hu-HU" dirty="0"/>
              <a:t> + </a:t>
            </a:r>
            <a:r>
              <a:rPr lang="hu-HU" dirty="0" err="1"/>
              <a:t>mℓ</a:t>
            </a:r>
            <a:r>
              <a:rPr lang="hu-HU" baseline="30000" dirty="0" err="1"/>
              <a:t>2</a:t>
            </a:r>
            <a:r>
              <a:rPr lang="hu-HU" dirty="0"/>
              <a:t>)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 [m/(⅓</a:t>
            </a:r>
            <a:r>
              <a:rPr lang="hu-HU" dirty="0" err="1"/>
              <a:t>M</a:t>
            </a:r>
            <a:r>
              <a:rPr lang="hu-HU" dirty="0"/>
              <a:t> + </a:t>
            </a:r>
            <a:r>
              <a:rPr lang="hu-HU" dirty="0" err="1"/>
              <a:t>m</a:t>
            </a:r>
            <a:r>
              <a:rPr lang="hu-HU" dirty="0"/>
              <a:t>) 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 v/ℓ]</a:t>
            </a:r>
            <a:r>
              <a:rPr lang="hu-HU" baseline="30000" dirty="0"/>
              <a:t>2</a:t>
            </a:r>
            <a:r>
              <a:rPr lang="hu-HU" dirty="0"/>
              <a:t> = … = ½mv</a:t>
            </a:r>
            <a:r>
              <a:rPr lang="hu-HU" baseline="30000" dirty="0"/>
              <a:t>2</a:t>
            </a:r>
            <a:r>
              <a:rPr lang="hu-HU" dirty="0"/>
              <a:t> · m/(⅓</a:t>
            </a:r>
            <a:r>
              <a:rPr lang="hu-HU" dirty="0" err="1"/>
              <a:t>M</a:t>
            </a:r>
            <a:r>
              <a:rPr lang="hu-HU" dirty="0"/>
              <a:t>+</a:t>
            </a:r>
            <a:r>
              <a:rPr lang="hu-HU" dirty="0" err="1"/>
              <a:t>m</a:t>
            </a:r>
            <a:r>
              <a:rPr lang="hu-HU" dirty="0"/>
              <a:t>).</a:t>
            </a:r>
          </a:p>
          <a:p>
            <a:r>
              <a:rPr lang="hu-HU" dirty="0"/>
              <a:t>[Látható, hogy az ütközés utáni ½</a:t>
            </a:r>
            <a:r>
              <a:rPr lang="hu-HU" dirty="0">
                <a:sym typeface="Symbol"/>
              </a:rPr>
              <a:t></a:t>
            </a:r>
            <a:r>
              <a:rPr lang="hu-HU" baseline="-25000" dirty="0"/>
              <a:t>0</a:t>
            </a:r>
            <a:r>
              <a:rPr lang="hu-HU" baseline="30000" dirty="0"/>
              <a:t>2</a:t>
            </a:r>
            <a:r>
              <a:rPr lang="hu-HU" dirty="0"/>
              <a:t> forgási kinetikus energia kisebb, mint az ütközés előtti ½mv</a:t>
            </a:r>
            <a:r>
              <a:rPr lang="hu-HU" baseline="30000" dirty="0"/>
              <a:t>2</a:t>
            </a:r>
            <a:r>
              <a:rPr lang="hu-HU" dirty="0"/>
              <a:t> kinetikus energia, mert az ütközés rugalmatlan</a:t>
            </a:r>
            <a:r>
              <a:rPr lang="hu-HU" dirty="0" smtClean="0"/>
              <a:t>.]</a:t>
            </a:r>
            <a:endParaRPr lang="hu-HU" dirty="0"/>
          </a:p>
        </p:txBody>
      </p:sp>
      <p:pic>
        <p:nvPicPr>
          <p:cNvPr id="4" name="mecha_gy9_2_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687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b)</a:t>
            </a:r>
            <a:r>
              <a:rPr lang="hu-HU" dirty="0"/>
              <a:t> Mivel a rúd súrlódásmentesen fordul, energia-megmaradással számíthatjuk, milyen magasra lendül ki:</a:t>
            </a:r>
          </a:p>
          <a:p>
            <a:r>
              <a:rPr lang="hu-HU" dirty="0" err="1"/>
              <a:t>E</a:t>
            </a:r>
            <a:r>
              <a:rPr lang="hu-HU" baseline="-25000" dirty="0" err="1"/>
              <a:t>mech</a:t>
            </a:r>
            <a:r>
              <a:rPr lang="hu-HU" dirty="0"/>
              <a:t> =</a:t>
            </a:r>
            <a:r>
              <a:rPr lang="hu-HU" baseline="-25000" dirty="0"/>
              <a:t> </a:t>
            </a:r>
            <a:r>
              <a:rPr lang="hu-HU" dirty="0" err="1"/>
              <a:t>E</a:t>
            </a:r>
            <a:r>
              <a:rPr lang="hu-HU" baseline="-25000" dirty="0" err="1"/>
              <a:t>pot</a:t>
            </a:r>
            <a:r>
              <a:rPr lang="hu-HU" dirty="0"/>
              <a:t> +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baseline="-25000" dirty="0"/>
              <a:t>,</a:t>
            </a:r>
            <a:r>
              <a:rPr lang="hu-HU" baseline="-25000" dirty="0" err="1"/>
              <a:t>forg</a:t>
            </a:r>
            <a:r>
              <a:rPr lang="hu-HU" dirty="0"/>
              <a:t> = </a:t>
            </a:r>
            <a:r>
              <a:rPr lang="hu-HU" dirty="0" err="1"/>
              <a:t>mgz</a:t>
            </a:r>
            <a:r>
              <a:rPr lang="hu-HU" dirty="0"/>
              <a:t> + ½</a:t>
            </a:r>
            <a:r>
              <a:rPr lang="hu-HU" dirty="0">
                <a:sym typeface="Symbol"/>
              </a:rPr>
              <a:t></a:t>
            </a:r>
            <a:r>
              <a:rPr lang="hu-HU" baseline="30000" dirty="0"/>
              <a:t>2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 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m tömeg emelkedése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h </a:t>
            </a:r>
            <a:r>
              <a:rPr lang="hu-HU" dirty="0"/>
              <a:t>= 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rúd súlypontja a rúd felénél van, így a rúd súlypontjának emelkedése   </a:t>
            </a:r>
            <a:endParaRPr lang="hu-HU" dirty="0" smtClean="0"/>
          </a:p>
          <a:p>
            <a:r>
              <a:rPr lang="hu-HU" dirty="0" smtClean="0"/>
              <a:t>   ½</a:t>
            </a:r>
            <a:r>
              <a:rPr lang="hu-HU" dirty="0"/>
              <a:t>h = ½ℓ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(1–cos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) </a:t>
            </a:r>
            <a:r>
              <a:rPr lang="hu-HU" dirty="0" smtClean="0"/>
              <a:t>.</a:t>
            </a:r>
            <a:endParaRPr lang="hu-HU" dirty="0"/>
          </a:p>
        </p:txBody>
      </p:sp>
      <p:grpSp>
        <p:nvGrpSpPr>
          <p:cNvPr id="18" name="Vászon 338"/>
          <p:cNvGrpSpPr/>
          <p:nvPr/>
        </p:nvGrpSpPr>
        <p:grpSpPr>
          <a:xfrm>
            <a:off x="4069627" y="372144"/>
            <a:ext cx="4794374" cy="3213080"/>
            <a:chOff x="0" y="0"/>
            <a:chExt cx="2623820" cy="1772920"/>
          </a:xfrm>
        </p:grpSpPr>
        <p:sp>
          <p:nvSpPr>
            <p:cNvPr id="19" name="Téglalap 18"/>
            <p:cNvSpPr/>
            <p:nvPr/>
          </p:nvSpPr>
          <p:spPr>
            <a:xfrm>
              <a:off x="0" y="0"/>
              <a:ext cx="2623820" cy="1772920"/>
            </a:xfrm>
            <a:prstGeom prst="rect">
              <a:avLst/>
            </a:prstGeom>
          </p:spPr>
        </p:sp>
        <p:cxnSp>
          <p:nvCxnSpPr>
            <p:cNvPr id="20" name="Egyenes összekötő 19"/>
            <p:cNvCxnSpPr/>
            <p:nvPr/>
          </p:nvCxnSpPr>
          <p:spPr>
            <a:xfrm>
              <a:off x="1301268" y="182880"/>
              <a:ext cx="0" cy="12960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877087" y="151076"/>
              <a:ext cx="1576304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zis 22"/>
            <p:cNvSpPr/>
            <p:nvPr/>
          </p:nvSpPr>
          <p:spPr>
            <a:xfrm>
              <a:off x="1269268" y="1502796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4" name="Ellipszis 23"/>
            <p:cNvSpPr/>
            <p:nvPr/>
          </p:nvSpPr>
          <p:spPr>
            <a:xfrm>
              <a:off x="1794034" y="1364692"/>
              <a:ext cx="71755" cy="7175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61000">
                  <a:srgbClr val="FF7A00"/>
                </a:gs>
                <a:gs pos="78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26" name="Egyenes összekötő 25"/>
            <p:cNvCxnSpPr/>
            <p:nvPr/>
          </p:nvCxnSpPr>
          <p:spPr>
            <a:xfrm>
              <a:off x="1160863" y="1542577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1157954" y="1404447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335"/>
            <p:cNvSpPr txBox="1"/>
            <p:nvPr/>
          </p:nvSpPr>
          <p:spPr>
            <a:xfrm>
              <a:off x="1320935" y="535135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mbria Math"/>
                  <a:ea typeface="Times New Roman"/>
                  <a:cs typeface="Times New Roman"/>
                  <a:sym typeface="Symbol"/>
                </a:rPr>
                <a:t></a:t>
              </a:r>
              <a:endParaRPr lang="hu-HU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1" name="Szövegdoboz 337"/>
            <p:cNvSpPr txBox="1"/>
            <p:nvPr/>
          </p:nvSpPr>
          <p:spPr>
            <a:xfrm>
              <a:off x="2030270" y="1344860"/>
              <a:ext cx="282958" cy="26239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h</a:t>
              </a: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289631" y="182881"/>
              <a:ext cx="62608" cy="1332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4" name="Téglalap 33"/>
            <p:cNvSpPr/>
            <p:nvPr/>
          </p:nvSpPr>
          <p:spPr>
            <a:xfrm rot="20220000">
              <a:off x="1537531" y="137585"/>
              <a:ext cx="61200" cy="1296000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lumMod val="75000"/>
                  </a:schemeClr>
                </a:gs>
                <a:gs pos="3900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36" name="Egyenes összekötő nyíllal 35"/>
            <p:cNvCxnSpPr/>
            <p:nvPr/>
          </p:nvCxnSpPr>
          <p:spPr>
            <a:xfrm flipH="1">
              <a:off x="1197660" y="190783"/>
              <a:ext cx="2909" cy="1213489"/>
            </a:xfrm>
            <a:prstGeom prst="straightConnector1">
              <a:avLst/>
            </a:prstGeom>
            <a:ln>
              <a:solidFill>
                <a:srgbClr val="74B23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zövegdoboz 416"/>
            <p:cNvSpPr txBox="1"/>
            <p:nvPr/>
          </p:nvSpPr>
          <p:spPr>
            <a:xfrm>
              <a:off x="1665239" y="671944"/>
              <a:ext cx="392726" cy="31793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ea typeface="Times New Roman"/>
                  <a:cs typeface="Times New Roman"/>
                </a:rPr>
                <a:t>ℓ</a:t>
              </a:r>
            </a:p>
          </p:txBody>
        </p:sp>
        <p:sp>
          <p:nvSpPr>
            <p:cNvPr id="38" name="Szövegdoboz 417"/>
            <p:cNvSpPr txBox="1"/>
            <p:nvPr/>
          </p:nvSpPr>
          <p:spPr>
            <a:xfrm>
              <a:off x="977731" y="534016"/>
              <a:ext cx="361215" cy="5964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smtClean="0">
                  <a:solidFill>
                    <a:srgbClr val="00B050"/>
                  </a:solidFill>
                </a:rPr>
                <a:t>ℓ </a:t>
              </a:r>
              <a:r>
                <a:rPr lang="hu-HU" dirty="0" smtClean="0">
                  <a:solidFill>
                    <a:srgbClr val="74B230"/>
                  </a:solidFill>
                  <a:effectLst/>
                  <a:ea typeface="Times New Roman"/>
                  <a:cs typeface="Times New Roman"/>
                </a:rPr>
                <a:t>cos</a:t>
              </a:r>
              <a:r>
                <a:rPr lang="hu-HU" dirty="0">
                  <a:solidFill>
                    <a:srgbClr val="74B230"/>
                  </a:solidFill>
                  <a:effectLst/>
                  <a:ea typeface="Times New Roman"/>
                  <a:cs typeface="Times New Roman"/>
                  <a:sym typeface="Symbol"/>
                </a:rPr>
                <a:t></a:t>
              </a:r>
              <a:endParaRPr lang="hu-HU" dirty="0">
                <a:effectLst/>
                <a:ea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églalap 2"/>
              <p:cNvSpPr/>
              <p:nvPr/>
            </p:nvSpPr>
            <p:spPr>
              <a:xfrm>
                <a:off x="539552" y="3347735"/>
                <a:ext cx="8013033" cy="301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 smtClean="0"/>
                  <a:t>Az energia-megmaradás:</a:t>
                </a:r>
              </a:p>
              <a:p>
                <a:r>
                  <a:rPr lang="hu-HU" dirty="0" smtClean="0"/>
                  <a:t>   0 </a:t>
                </a:r>
                <a:r>
                  <a:rPr lang="hu-HU" dirty="0"/>
                  <a:t>+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-25000" dirty="0"/>
                  <a:t>0</a:t>
                </a:r>
                <a:r>
                  <a:rPr lang="hu-HU" baseline="30000" dirty="0"/>
                  <a:t>2</a:t>
                </a:r>
                <a:r>
                  <a:rPr lang="hu-HU" dirty="0"/>
                  <a:t> = mg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ℓ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(1– cos</a:t>
                </a:r>
                <a:r>
                  <a:rPr lang="hu-HU" dirty="0">
                    <a:sym typeface="Symbol"/>
                  </a:rPr>
                  <a:t></a:t>
                </a:r>
                <a:r>
                  <a:rPr lang="hu-HU" dirty="0"/>
                  <a:t>) + Mg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½ℓ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(1–cos</a:t>
                </a:r>
                <a:r>
                  <a:rPr lang="hu-HU" dirty="0">
                    <a:sym typeface="Symbol"/>
                  </a:rPr>
                  <a:t></a:t>
                </a:r>
                <a:r>
                  <a:rPr lang="hu-HU" dirty="0"/>
                  <a:t>) + 0 .</a:t>
                </a:r>
              </a:p>
              <a:p>
                <a:r>
                  <a:rPr lang="hu-HU" dirty="0"/>
                  <a:t>A bal oldal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dirty="0"/>
                  <a:t> = ⅓Mℓ</a:t>
                </a:r>
                <a:r>
                  <a:rPr lang="hu-HU" baseline="30000" dirty="0"/>
                  <a:t>2</a:t>
                </a:r>
                <a:r>
                  <a:rPr lang="hu-HU" dirty="0"/>
                  <a:t> + </a:t>
                </a:r>
                <a:r>
                  <a:rPr lang="hu-HU" dirty="0" err="1"/>
                  <a:t>mℓ</a:t>
                </a:r>
                <a:r>
                  <a:rPr lang="hu-HU" baseline="30000" dirty="0" err="1"/>
                  <a:t>2</a:t>
                </a:r>
                <a:r>
                  <a:rPr lang="hu-HU" baseline="30000" dirty="0"/>
                  <a:t>  </a:t>
                </a:r>
                <a:r>
                  <a:rPr lang="hu-HU" dirty="0"/>
                  <a:t> és   </a:t>
                </a:r>
                <a:r>
                  <a:rPr lang="hu-HU" dirty="0">
                    <a:sym typeface="Symbol"/>
                  </a:rPr>
                  <a:t></a:t>
                </a:r>
                <a:r>
                  <a:rPr lang="hu-HU" baseline="-25000" dirty="0"/>
                  <a:t>0</a:t>
                </a:r>
                <a:r>
                  <a:rPr lang="hu-HU" dirty="0"/>
                  <a:t> = m/(⅓</a:t>
                </a:r>
                <a:r>
                  <a:rPr lang="hu-HU" dirty="0" err="1"/>
                  <a:t>M</a:t>
                </a:r>
                <a:r>
                  <a:rPr lang="hu-HU" dirty="0"/>
                  <a:t>+</a:t>
                </a:r>
                <a:r>
                  <a:rPr lang="hu-HU" dirty="0" err="1"/>
                  <a:t>m</a:t>
                </a:r>
                <a:r>
                  <a:rPr lang="hu-HU" dirty="0"/>
                  <a:t>) 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 v/ℓ   behelyettesítésével  </a:t>
                </a:r>
              </a:p>
              <a:p>
                <a:r>
                  <a:rPr lang="hu-HU" dirty="0" smtClean="0"/>
                  <a:t>  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-25000" dirty="0"/>
                  <a:t>0</a:t>
                </a:r>
                <a:r>
                  <a:rPr lang="hu-HU" baseline="30000" dirty="0"/>
                  <a:t>2</a:t>
                </a:r>
                <a:r>
                  <a:rPr lang="hu-HU" dirty="0"/>
                  <a:t> = ½ (⅓Mℓ</a:t>
                </a:r>
                <a:r>
                  <a:rPr lang="hu-HU" baseline="30000" dirty="0"/>
                  <a:t>2</a:t>
                </a:r>
                <a:r>
                  <a:rPr lang="hu-HU" dirty="0"/>
                  <a:t> + </a:t>
                </a:r>
                <a:r>
                  <a:rPr lang="hu-HU" dirty="0" err="1"/>
                  <a:t>mℓ</a:t>
                </a:r>
                <a:r>
                  <a:rPr lang="hu-HU" baseline="30000" dirty="0" err="1"/>
                  <a:t>2</a:t>
                </a:r>
                <a:r>
                  <a:rPr lang="hu-HU" dirty="0"/>
                  <a:t>)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 [m/(⅓</a:t>
                </a:r>
                <a:r>
                  <a:rPr lang="hu-HU" dirty="0" err="1"/>
                  <a:t>M</a:t>
                </a:r>
                <a:r>
                  <a:rPr lang="hu-HU" dirty="0"/>
                  <a:t> + </a:t>
                </a:r>
                <a:r>
                  <a:rPr lang="hu-HU" dirty="0" err="1"/>
                  <a:t>m</a:t>
                </a:r>
                <a:r>
                  <a:rPr lang="hu-HU" dirty="0"/>
                  <a:t>) 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 v/ℓ]</a:t>
                </a:r>
                <a:r>
                  <a:rPr lang="hu-HU" baseline="30000" dirty="0"/>
                  <a:t>2</a:t>
                </a:r>
                <a:r>
                  <a:rPr lang="hu-HU" dirty="0"/>
                  <a:t> = … = ½mv</a:t>
                </a:r>
                <a:r>
                  <a:rPr lang="hu-HU" baseline="30000" dirty="0"/>
                  <a:t>2</a:t>
                </a:r>
                <a:r>
                  <a:rPr lang="hu-HU" dirty="0"/>
                  <a:t> · m/(⅓</a:t>
                </a:r>
                <a:r>
                  <a:rPr lang="hu-HU" dirty="0" err="1"/>
                  <a:t>M</a:t>
                </a:r>
                <a:r>
                  <a:rPr lang="hu-HU" dirty="0"/>
                  <a:t>+</a:t>
                </a:r>
                <a:r>
                  <a:rPr lang="hu-HU" dirty="0" err="1"/>
                  <a:t>m</a:t>
                </a:r>
                <a:r>
                  <a:rPr lang="hu-HU" dirty="0"/>
                  <a:t>).</a:t>
                </a:r>
              </a:p>
              <a:p>
                <a:r>
                  <a:rPr lang="hu-HU" dirty="0"/>
                  <a:t>[Látható, hogy az ütközés utáni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-25000" dirty="0"/>
                  <a:t>0</a:t>
                </a:r>
                <a:r>
                  <a:rPr lang="hu-HU" baseline="30000" dirty="0"/>
                  <a:t>2</a:t>
                </a:r>
                <a:r>
                  <a:rPr lang="hu-HU" dirty="0"/>
                  <a:t> forgási kinetikus energia kisebb, mint az ütközés előtti ½mv</a:t>
                </a:r>
                <a:r>
                  <a:rPr lang="hu-HU" baseline="30000" dirty="0"/>
                  <a:t>2</a:t>
                </a:r>
                <a:r>
                  <a:rPr lang="hu-HU" dirty="0"/>
                  <a:t> kinetikus energia, mert az ütközés rugalmatlan.]</a:t>
                </a:r>
              </a:p>
              <a:p>
                <a:r>
                  <a:rPr lang="hu-HU" dirty="0"/>
                  <a:t>A jobb oldal    mg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ℓ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(1– cos</a:t>
                </a:r>
                <a:r>
                  <a:rPr lang="hu-HU" dirty="0">
                    <a:sym typeface="Symbol"/>
                  </a:rPr>
                  <a:t></a:t>
                </a:r>
                <a:r>
                  <a:rPr lang="hu-HU" dirty="0"/>
                  <a:t>) + Mg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½ℓ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(1–cos</a:t>
                </a:r>
                <a:r>
                  <a:rPr lang="hu-HU" dirty="0">
                    <a:sym typeface="Symbol"/>
                  </a:rPr>
                  <a:t></a:t>
                </a:r>
                <a:r>
                  <a:rPr lang="hu-HU" dirty="0"/>
                  <a:t>) = (m+½</a:t>
                </a:r>
                <a:r>
                  <a:rPr lang="hu-HU" dirty="0" err="1"/>
                  <a:t>M</a:t>
                </a:r>
                <a:r>
                  <a:rPr lang="hu-HU" dirty="0"/>
                  <a:t>)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ℓ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(1–cos</a:t>
                </a:r>
                <a:r>
                  <a:rPr lang="hu-HU" dirty="0">
                    <a:sym typeface="Symbol"/>
                  </a:rPr>
                  <a:t></a:t>
                </a:r>
                <a:r>
                  <a:rPr lang="hu-HU" dirty="0" smtClean="0"/>
                  <a:t>).</a:t>
                </a:r>
                <a:endParaRPr lang="hu-HU" dirty="0"/>
              </a:p>
              <a:p>
                <a:r>
                  <a:rPr lang="hu-HU" dirty="0" smtClean="0"/>
                  <a:t>Tehát</a:t>
                </a:r>
              </a:p>
              <a:p>
                <a:r>
                  <a:rPr lang="hu-HU" dirty="0" smtClean="0"/>
                  <a:t>   ½</a:t>
                </a:r>
                <a:r>
                  <a:rPr lang="hu-HU" dirty="0"/>
                  <a:t>mv</a:t>
                </a:r>
                <a:r>
                  <a:rPr lang="hu-HU" baseline="30000" dirty="0"/>
                  <a:t>2</a:t>
                </a:r>
                <a:r>
                  <a:rPr lang="hu-HU" dirty="0"/>
                  <a:t> · m/(⅓</a:t>
                </a:r>
                <a:r>
                  <a:rPr lang="hu-HU" dirty="0" err="1"/>
                  <a:t>M</a:t>
                </a:r>
                <a:r>
                  <a:rPr lang="hu-HU" dirty="0"/>
                  <a:t>+</a:t>
                </a:r>
                <a:r>
                  <a:rPr lang="hu-HU" dirty="0" err="1"/>
                  <a:t>m</a:t>
                </a:r>
                <a:r>
                  <a:rPr lang="hu-HU" dirty="0"/>
                  <a:t>) = (</a:t>
                </a:r>
                <a:r>
                  <a:rPr lang="hu-HU" dirty="0" err="1"/>
                  <a:t>m</a:t>
                </a:r>
                <a:r>
                  <a:rPr lang="hu-HU" dirty="0"/>
                  <a:t>+½</a:t>
                </a:r>
                <a:r>
                  <a:rPr lang="hu-HU" dirty="0" err="1"/>
                  <a:t>M</a:t>
                </a:r>
                <a:r>
                  <a:rPr lang="hu-HU" dirty="0"/>
                  <a:t>)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ℓ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(1–cos</a:t>
                </a:r>
                <a:r>
                  <a:rPr lang="hu-HU" dirty="0">
                    <a:sym typeface="Symbol"/>
                  </a:rPr>
                  <a:t></a:t>
                </a:r>
                <a:r>
                  <a:rPr lang="hu-HU" dirty="0" smtClean="0"/>
                  <a:t>)     </a:t>
                </a:r>
                <a:r>
                  <a:rPr lang="hu-HU" dirty="0" smtClean="0">
                    <a:sym typeface="Symbol"/>
                  </a:rPr>
                  <a:t>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cos</m:t>
                    </m:r>
                    <m:r>
                      <m:rPr>
                        <m:nor/>
                      </m:rPr>
                      <a:rPr lang="hu-HU" dirty="0">
                        <a:sym typeface="Symbol"/>
                      </a:rPr>
                      <m:t></m:t>
                    </m:r>
                    <m:r>
                      <m:rPr>
                        <m:nor/>
                      </m:rPr>
                      <a:rPr lang="hu-HU" b="0" i="0" dirty="0" smtClean="0"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hu-HU"/>
                      <m:t>= 1 –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/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/>
                              <m:t>+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</m:e>
                        </m:d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/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/>
                              <m:t>+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</m:e>
                        </m:d>
                      </m:den>
                    </m:f>
                    <m:r>
                      <a:rPr lang="hu-HU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v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 dirty="0"/>
                          <m:t>ℓ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47735"/>
                <a:ext cx="8013033" cy="3016339"/>
              </a:xfrm>
              <a:prstGeom prst="rect">
                <a:avLst/>
              </a:prstGeom>
              <a:blipFill rotWithShape="1">
                <a:blip r:embed="rId4"/>
                <a:stretch>
                  <a:fillRect l="-685" t="-101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echa_gy9_2_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8620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1174</Words>
  <Application>Microsoft Office PowerPoint</Application>
  <PresentationFormat>Diavetítés a képernyőre (4:3 oldalarány)</PresentationFormat>
  <Paragraphs>120</Paragraphs>
  <Slides>9</Slides>
  <Notes>0</Notes>
  <HiddenSlides>0</HiddenSlides>
  <MMClips>9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24</cp:revision>
  <dcterms:created xsi:type="dcterms:W3CDTF">2020-05-05T14:30:06Z</dcterms:created>
  <dcterms:modified xsi:type="dcterms:W3CDTF">2020-05-06T15:12:00Z</dcterms:modified>
</cp:coreProperties>
</file>