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04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3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97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80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4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6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8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79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90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19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E9EA-1F82-4067-8C59-654D34CF28D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405F-4CC5-4EFB-91B5-711B20964E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7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38201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9/3. </a:t>
            </a:r>
            <a:r>
              <a:rPr lang="hu-HU" dirty="0"/>
              <a:t>Két homogén, m tömegű, ℓ hosszú pálca v sebességgel közeledik egymáshoz vízszintes súrlódásmentes asztalon. A pálcák merőlegesek a sebességükre, de az ábra szerint el vannak tolódva egymáshoz képest. Ütközés után a két pálca összeragad. Hogy fognak mozogni?</a:t>
            </a:r>
          </a:p>
        </p:txBody>
      </p:sp>
      <p:grpSp>
        <p:nvGrpSpPr>
          <p:cNvPr id="5" name="Vászon 2996"/>
          <p:cNvGrpSpPr/>
          <p:nvPr/>
        </p:nvGrpSpPr>
        <p:grpSpPr>
          <a:xfrm>
            <a:off x="683568" y="1655512"/>
            <a:ext cx="7656314" cy="4293768"/>
            <a:chOff x="0" y="0"/>
            <a:chExt cx="3251200" cy="1816100"/>
          </a:xfrm>
        </p:grpSpPr>
        <p:sp>
          <p:nvSpPr>
            <p:cNvPr id="6" name="Téglalap 5"/>
            <p:cNvSpPr/>
            <p:nvPr/>
          </p:nvSpPr>
          <p:spPr>
            <a:xfrm>
              <a:off x="0" y="0"/>
              <a:ext cx="3251200" cy="1816100"/>
            </a:xfrm>
            <a:prstGeom prst="rect">
              <a:avLst/>
            </a:prstGeom>
            <a:noFill/>
          </p:spPr>
        </p:sp>
        <p:cxnSp>
          <p:nvCxnSpPr>
            <p:cNvPr id="7" name="Egyenes összekötő 6"/>
            <p:cNvCxnSpPr/>
            <p:nvPr/>
          </p:nvCxnSpPr>
          <p:spPr>
            <a:xfrm flipV="1">
              <a:off x="577698" y="647106"/>
              <a:ext cx="684000" cy="540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580927" y="665007"/>
              <a:ext cx="684000" cy="540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AutoShape 3005"/>
            <p:cNvCxnSpPr>
              <a:cxnSpLocks noChangeShapeType="1"/>
            </p:cNvCxnSpPr>
            <p:nvPr/>
          </p:nvCxnSpPr>
          <p:spPr bwMode="auto">
            <a:xfrm>
              <a:off x="128453" y="646531"/>
              <a:ext cx="1132452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004"/>
            <p:cNvCxnSpPr>
              <a:cxnSpLocks noChangeShapeType="1"/>
            </p:cNvCxnSpPr>
            <p:nvPr/>
          </p:nvCxnSpPr>
          <p:spPr bwMode="auto">
            <a:xfrm>
              <a:off x="104028" y="1198736"/>
              <a:ext cx="1152793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004"/>
            <p:cNvCxnSpPr>
              <a:cxnSpLocks noChangeShapeType="1"/>
            </p:cNvCxnSpPr>
            <p:nvPr/>
          </p:nvCxnSpPr>
          <p:spPr bwMode="auto">
            <a:xfrm>
              <a:off x="1824609" y="1202730"/>
              <a:ext cx="115252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005"/>
            <p:cNvCxnSpPr>
              <a:cxnSpLocks noChangeShapeType="1"/>
            </p:cNvCxnSpPr>
            <p:nvPr/>
          </p:nvCxnSpPr>
          <p:spPr bwMode="auto">
            <a:xfrm>
              <a:off x="1827429" y="650280"/>
              <a:ext cx="113220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2998"/>
            <p:cNvSpPr>
              <a:spLocks noChangeArrowheads="1"/>
            </p:cNvSpPr>
            <p:nvPr/>
          </p:nvSpPr>
          <p:spPr bwMode="auto">
            <a:xfrm>
              <a:off x="2258296" y="656961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14" name="Rectangle 2999"/>
            <p:cNvSpPr>
              <a:spLocks noChangeArrowheads="1"/>
            </p:cNvSpPr>
            <p:nvPr/>
          </p:nvSpPr>
          <p:spPr bwMode="auto">
            <a:xfrm>
              <a:off x="1243463" y="118842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15" name="AutoShape 3000"/>
            <p:cNvCxnSpPr>
              <a:cxnSpLocks noChangeShapeType="1"/>
            </p:cNvCxnSpPr>
            <p:nvPr/>
          </p:nvCxnSpPr>
          <p:spPr bwMode="auto">
            <a:xfrm>
              <a:off x="164570" y="1203377"/>
              <a:ext cx="326418" cy="480"/>
            </a:xfrm>
            <a:prstGeom prst="straightConnector1">
              <a:avLst/>
            </a:prstGeom>
            <a:ln>
              <a:headEnd/>
              <a:tailEnd type="triangle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AutoShape 3001"/>
            <p:cNvCxnSpPr>
              <a:cxnSpLocks noChangeShapeType="1"/>
            </p:cNvCxnSpPr>
            <p:nvPr/>
          </p:nvCxnSpPr>
          <p:spPr bwMode="auto">
            <a:xfrm>
              <a:off x="1284263" y="645377"/>
              <a:ext cx="326978" cy="560"/>
            </a:xfrm>
            <a:prstGeom prst="straightConnector1">
              <a:avLst/>
            </a:prstGeom>
            <a:ln>
              <a:headEnd type="triangle" w="med" len="med"/>
              <a:tailEnd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AutoShape 3002"/>
            <p:cNvCxnSpPr>
              <a:cxnSpLocks noChangeShapeType="1"/>
            </p:cNvCxnSpPr>
            <p:nvPr/>
          </p:nvCxnSpPr>
          <p:spPr bwMode="auto">
            <a:xfrm>
              <a:off x="1345148" y="125007"/>
              <a:ext cx="0" cy="10800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003"/>
            <p:cNvCxnSpPr>
              <a:cxnSpLocks noChangeShapeType="1"/>
            </p:cNvCxnSpPr>
            <p:nvPr/>
          </p:nvCxnSpPr>
          <p:spPr bwMode="auto">
            <a:xfrm>
              <a:off x="800669" y="660121"/>
              <a:ext cx="561" cy="5400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3006"/>
            <p:cNvSpPr txBox="1">
              <a:spLocks noChangeArrowheads="1"/>
            </p:cNvSpPr>
            <p:nvPr/>
          </p:nvSpPr>
          <p:spPr bwMode="auto">
            <a:xfrm>
              <a:off x="260627" y="1241311"/>
              <a:ext cx="104748" cy="14857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latin typeface="Calibri"/>
                  <a:ea typeface="Times New Roman"/>
                  <a:cs typeface="Times New Roman"/>
                </a:rPr>
                <a:t>v</a:t>
              </a:r>
            </a:p>
          </p:txBody>
        </p:sp>
        <p:sp>
          <p:nvSpPr>
            <p:cNvPr id="20" name="Text Box 3007"/>
            <p:cNvSpPr txBox="1">
              <a:spLocks noChangeArrowheads="1"/>
            </p:cNvSpPr>
            <p:nvPr/>
          </p:nvSpPr>
          <p:spPr bwMode="auto">
            <a:xfrm>
              <a:off x="629268" y="867029"/>
              <a:ext cx="202930" cy="13257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>
                  <a:effectLst/>
                  <a:latin typeface="Calibri"/>
                  <a:ea typeface="Times New Roman"/>
                  <a:cs typeface="Times New Roman"/>
                </a:rPr>
                <a:t>ℓ/2</a:t>
              </a:r>
              <a:endParaRPr lang="hu-HU" sz="32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Text Box 3008"/>
            <p:cNvSpPr txBox="1">
              <a:spLocks noChangeArrowheads="1"/>
            </p:cNvSpPr>
            <p:nvPr/>
          </p:nvSpPr>
          <p:spPr bwMode="auto">
            <a:xfrm>
              <a:off x="1447772" y="502078"/>
              <a:ext cx="104828" cy="1351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>
                  <a:effectLst/>
                  <a:latin typeface="Calibri"/>
                  <a:ea typeface="Times New Roman"/>
                  <a:cs typeface="Times New Roman"/>
                </a:rPr>
                <a:t>v</a:t>
              </a:r>
            </a:p>
          </p:txBody>
        </p:sp>
        <p:sp>
          <p:nvSpPr>
            <p:cNvPr id="22" name="Text Box 3009"/>
            <p:cNvSpPr txBox="1">
              <a:spLocks noChangeArrowheads="1"/>
            </p:cNvSpPr>
            <p:nvPr/>
          </p:nvSpPr>
          <p:spPr bwMode="auto">
            <a:xfrm>
              <a:off x="1374774" y="275962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latin typeface="Calibri"/>
                  <a:ea typeface="Times New Roman"/>
                  <a:cs typeface="Times New Roman"/>
                </a:rPr>
                <a:t>ℓ</a:t>
              </a:r>
            </a:p>
          </p:txBody>
        </p:sp>
        <p:sp>
          <p:nvSpPr>
            <p:cNvPr id="25" name="Rectangle 2998"/>
            <p:cNvSpPr>
              <a:spLocks noChangeArrowheads="1"/>
            </p:cNvSpPr>
            <p:nvPr/>
          </p:nvSpPr>
          <p:spPr bwMode="auto">
            <a:xfrm>
              <a:off x="2294175" y="124633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26" name="Rectangle 2998"/>
            <p:cNvSpPr>
              <a:spLocks noChangeArrowheads="1"/>
            </p:cNvSpPr>
            <p:nvPr/>
          </p:nvSpPr>
          <p:spPr bwMode="auto">
            <a:xfrm>
              <a:off x="535038" y="651830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31" name="AutoShape 3005"/>
            <p:cNvCxnSpPr>
              <a:cxnSpLocks noChangeShapeType="1"/>
            </p:cNvCxnSpPr>
            <p:nvPr/>
          </p:nvCxnSpPr>
          <p:spPr bwMode="auto">
            <a:xfrm>
              <a:off x="2168414" y="928549"/>
              <a:ext cx="792000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Ellipszis 35"/>
            <p:cNvSpPr/>
            <p:nvPr/>
          </p:nvSpPr>
          <p:spPr>
            <a:xfrm>
              <a:off x="2282362" y="914381"/>
              <a:ext cx="36000" cy="3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7" name="Ív 36"/>
            <p:cNvSpPr/>
            <p:nvPr/>
          </p:nvSpPr>
          <p:spPr>
            <a:xfrm>
              <a:off x="2105426" y="735254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8" name="Ív 37"/>
            <p:cNvSpPr/>
            <p:nvPr/>
          </p:nvSpPr>
          <p:spPr>
            <a:xfrm flipV="1">
              <a:off x="2105491" y="734623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9" name="Ív 38"/>
            <p:cNvSpPr/>
            <p:nvPr/>
          </p:nvSpPr>
          <p:spPr>
            <a:xfrm flipH="1">
              <a:off x="2111732" y="736463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40" name="Egyenes összekötő nyíllal 39"/>
            <p:cNvCxnSpPr/>
            <p:nvPr/>
          </p:nvCxnSpPr>
          <p:spPr>
            <a:xfrm>
              <a:off x="2109861" y="885280"/>
              <a:ext cx="0" cy="1081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Ellipszis 40"/>
            <p:cNvSpPr/>
            <p:nvPr/>
          </p:nvSpPr>
          <p:spPr>
            <a:xfrm>
              <a:off x="898432" y="903456"/>
              <a:ext cx="35560" cy="355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42" name="AutoShape 3002"/>
            <p:cNvCxnSpPr>
              <a:cxnSpLocks noChangeShapeType="1"/>
            </p:cNvCxnSpPr>
            <p:nvPr/>
          </p:nvCxnSpPr>
          <p:spPr bwMode="auto">
            <a:xfrm>
              <a:off x="370673" y="651830"/>
              <a:ext cx="0" cy="10800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 Box 3009"/>
            <p:cNvSpPr txBox="1">
              <a:spLocks noChangeArrowheads="1"/>
            </p:cNvSpPr>
            <p:nvPr/>
          </p:nvSpPr>
          <p:spPr bwMode="auto">
            <a:xfrm>
              <a:off x="260627" y="885280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>
                  <a:effectLst/>
                  <a:latin typeface="Calibri"/>
                  <a:ea typeface="Times New Roman"/>
                  <a:cs typeface="Times New Roman"/>
                </a:rPr>
                <a:t>ℓ</a:t>
              </a:r>
              <a:endParaRPr lang="hu-HU" sz="32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Text Box 3009"/>
            <p:cNvSpPr txBox="1">
              <a:spLocks noChangeArrowheads="1"/>
            </p:cNvSpPr>
            <p:nvPr/>
          </p:nvSpPr>
          <p:spPr bwMode="auto">
            <a:xfrm>
              <a:off x="887386" y="786041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750" b="1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Text Box 3009"/>
            <p:cNvSpPr txBox="1">
              <a:spLocks noChangeArrowheads="1"/>
            </p:cNvSpPr>
            <p:nvPr/>
          </p:nvSpPr>
          <p:spPr bwMode="auto">
            <a:xfrm>
              <a:off x="2201494" y="824688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750" b="1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2" name="mecha_gy9_3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94848" y="564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ászon 2996"/>
          <p:cNvGrpSpPr/>
          <p:nvPr/>
        </p:nvGrpSpPr>
        <p:grpSpPr>
          <a:xfrm>
            <a:off x="6291093" y="1898453"/>
            <a:ext cx="3518057" cy="2160240"/>
            <a:chOff x="0" y="0"/>
            <a:chExt cx="3251200" cy="1816100"/>
          </a:xfrm>
        </p:grpSpPr>
        <p:sp>
          <p:nvSpPr>
            <p:cNvPr id="3" name="Téglalap 2"/>
            <p:cNvSpPr/>
            <p:nvPr/>
          </p:nvSpPr>
          <p:spPr>
            <a:xfrm>
              <a:off x="0" y="0"/>
              <a:ext cx="3251200" cy="1816100"/>
            </a:xfrm>
            <a:prstGeom prst="rect">
              <a:avLst/>
            </a:prstGeom>
            <a:noFill/>
          </p:spPr>
        </p:sp>
        <p:cxnSp>
          <p:nvCxnSpPr>
            <p:cNvPr id="6" name="AutoShape 3005"/>
            <p:cNvCxnSpPr>
              <a:cxnSpLocks noChangeShapeType="1"/>
            </p:cNvCxnSpPr>
            <p:nvPr/>
          </p:nvCxnSpPr>
          <p:spPr bwMode="auto">
            <a:xfrm>
              <a:off x="339968" y="646531"/>
              <a:ext cx="1132452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3004"/>
            <p:cNvCxnSpPr>
              <a:cxnSpLocks noChangeShapeType="1"/>
            </p:cNvCxnSpPr>
            <p:nvPr/>
          </p:nvCxnSpPr>
          <p:spPr bwMode="auto">
            <a:xfrm>
              <a:off x="319626" y="1198736"/>
              <a:ext cx="1152793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2999"/>
            <p:cNvSpPr>
              <a:spLocks noChangeArrowheads="1"/>
            </p:cNvSpPr>
            <p:nvPr/>
          </p:nvSpPr>
          <p:spPr bwMode="auto">
            <a:xfrm>
              <a:off x="1243463" y="118842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12" name="AutoShape 3000"/>
            <p:cNvCxnSpPr>
              <a:cxnSpLocks noChangeShapeType="1"/>
            </p:cNvCxnSpPr>
            <p:nvPr/>
          </p:nvCxnSpPr>
          <p:spPr bwMode="auto">
            <a:xfrm>
              <a:off x="164570" y="1203377"/>
              <a:ext cx="326418" cy="480"/>
            </a:xfrm>
            <a:prstGeom prst="straightConnector1">
              <a:avLst/>
            </a:prstGeom>
            <a:ln>
              <a:headEnd/>
              <a:tailEnd type="triangle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AutoShape 3001"/>
            <p:cNvCxnSpPr>
              <a:cxnSpLocks noChangeShapeType="1"/>
            </p:cNvCxnSpPr>
            <p:nvPr/>
          </p:nvCxnSpPr>
          <p:spPr bwMode="auto">
            <a:xfrm>
              <a:off x="1309198" y="645377"/>
              <a:ext cx="326978" cy="560"/>
            </a:xfrm>
            <a:prstGeom prst="straightConnector1">
              <a:avLst/>
            </a:prstGeom>
            <a:ln>
              <a:headEnd type="triangle" w="med" len="med"/>
              <a:tailEnd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 Box 3006"/>
            <p:cNvSpPr txBox="1">
              <a:spLocks noChangeArrowheads="1"/>
            </p:cNvSpPr>
            <p:nvPr/>
          </p:nvSpPr>
          <p:spPr bwMode="auto">
            <a:xfrm>
              <a:off x="206879" y="1165648"/>
              <a:ext cx="200805" cy="2270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>
                  <a:effectLst/>
                  <a:latin typeface="Calibri"/>
                  <a:ea typeface="Times New Roman"/>
                  <a:cs typeface="Times New Roman"/>
                </a:rPr>
                <a:t>v</a:t>
              </a:r>
            </a:p>
          </p:txBody>
        </p:sp>
        <p:sp>
          <p:nvSpPr>
            <p:cNvPr id="18" name="Text Box 3008"/>
            <p:cNvSpPr txBox="1">
              <a:spLocks noChangeArrowheads="1"/>
            </p:cNvSpPr>
            <p:nvPr/>
          </p:nvSpPr>
          <p:spPr bwMode="auto">
            <a:xfrm>
              <a:off x="1447772" y="439208"/>
              <a:ext cx="188404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latin typeface="Calibri"/>
                  <a:ea typeface="Times New Roman"/>
                  <a:cs typeface="Times New Roman"/>
                </a:rPr>
                <a:t>v</a:t>
              </a:r>
            </a:p>
          </p:txBody>
        </p:sp>
        <p:sp>
          <p:nvSpPr>
            <p:cNvPr id="23" name="Rectangle 2998"/>
            <p:cNvSpPr>
              <a:spLocks noChangeArrowheads="1"/>
            </p:cNvSpPr>
            <p:nvPr/>
          </p:nvSpPr>
          <p:spPr bwMode="auto">
            <a:xfrm>
              <a:off x="535038" y="651830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38" name="Ellipszis 37"/>
            <p:cNvSpPr/>
            <p:nvPr/>
          </p:nvSpPr>
          <p:spPr>
            <a:xfrm>
              <a:off x="898432" y="903456"/>
              <a:ext cx="35560" cy="355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41" name="Text Box 3009"/>
            <p:cNvSpPr txBox="1">
              <a:spLocks noChangeArrowheads="1"/>
            </p:cNvSpPr>
            <p:nvPr/>
          </p:nvSpPr>
          <p:spPr bwMode="auto">
            <a:xfrm>
              <a:off x="887386" y="786041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750" b="1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Text Box 3008"/>
            <p:cNvSpPr txBox="1">
              <a:spLocks noChangeArrowheads="1"/>
            </p:cNvSpPr>
            <p:nvPr/>
          </p:nvSpPr>
          <p:spPr bwMode="auto">
            <a:xfrm>
              <a:off x="1067322" y="318134"/>
              <a:ext cx="272006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latin typeface="Calibri"/>
                  <a:ea typeface="Times New Roman"/>
                  <a:cs typeface="Times New Roman"/>
                </a:rPr>
                <a:t>m</a:t>
              </a:r>
              <a:endParaRPr lang="hu-HU" sz="16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Text Box 3008"/>
            <p:cNvSpPr txBox="1">
              <a:spLocks noChangeArrowheads="1"/>
            </p:cNvSpPr>
            <p:nvPr/>
          </p:nvSpPr>
          <p:spPr bwMode="auto">
            <a:xfrm>
              <a:off x="607322" y="1407794"/>
              <a:ext cx="272006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latin typeface="Calibri"/>
                  <a:ea typeface="Times New Roman"/>
                  <a:cs typeface="Times New Roman"/>
                </a:rPr>
                <a:t>m</a:t>
              </a:r>
              <a:endParaRPr lang="hu-HU" sz="16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3" name="Téglalap 42"/>
          <p:cNvSpPr/>
          <p:nvPr/>
        </p:nvSpPr>
        <p:spPr>
          <a:xfrm>
            <a:off x="429862" y="439417"/>
            <a:ext cx="55822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MO.</a:t>
            </a:r>
            <a:endParaRPr lang="hu-HU" dirty="0"/>
          </a:p>
          <a:p>
            <a:r>
              <a:rPr lang="hu-HU" dirty="0"/>
              <a:t>Az ütközés közben a pálcákra ható külső erők (m</a:t>
            </a:r>
            <a:r>
              <a:rPr lang="hu-HU" b="1" dirty="0"/>
              <a:t>g</a:t>
            </a:r>
            <a:r>
              <a:rPr lang="hu-HU" dirty="0"/>
              <a:t> és  </a:t>
            </a:r>
            <a:r>
              <a:rPr lang="hu-HU" b="1" dirty="0" err="1"/>
              <a:t>F</a:t>
            </a:r>
            <a:r>
              <a:rPr lang="hu-HU" b="1" baseline="-25000" dirty="0" err="1"/>
              <a:t>ny</a:t>
            </a:r>
            <a:r>
              <a:rPr lang="hu-HU" dirty="0"/>
              <a:t>) eredője zérus, </a:t>
            </a:r>
            <a:br>
              <a:rPr lang="hu-HU" dirty="0"/>
            </a:br>
            <a:r>
              <a:rPr lang="hu-HU" dirty="0"/>
              <a:t>így érvényes az impulzus- és az impulzusmomentum-megmaradás is. 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Az ütközés előtt a két pálca sebességének nagysága v, de az irányuk ellentétes, így az összes impulzusuk</a:t>
            </a:r>
          </a:p>
          <a:p>
            <a:r>
              <a:rPr lang="hu-HU" dirty="0" smtClean="0"/>
              <a:t>   </a:t>
            </a:r>
            <a:r>
              <a:rPr lang="hu-HU" dirty="0" err="1" smtClean="0"/>
              <a:t>p</a:t>
            </a:r>
            <a:r>
              <a:rPr lang="hu-HU" baseline="-25000" dirty="0" err="1" smtClean="0"/>
              <a:t>e</a:t>
            </a:r>
            <a:r>
              <a:rPr lang="hu-HU" dirty="0" smtClean="0"/>
              <a:t> </a:t>
            </a:r>
            <a:r>
              <a:rPr lang="hu-HU" dirty="0"/>
              <a:t>= m∙v + m∙(–v);</a:t>
            </a:r>
          </a:p>
          <a:p>
            <a:r>
              <a:rPr lang="hu-HU" dirty="0"/>
              <a:t>az összeragadt két pálca tömegközéppontjának a sebessége az ütközés után u, az </a:t>
            </a:r>
            <a:r>
              <a:rPr lang="hu-HU" dirty="0" smtClean="0"/>
              <a:t>impulzusa</a:t>
            </a:r>
            <a:endParaRPr lang="hu-HU" dirty="0"/>
          </a:p>
          <a:p>
            <a:r>
              <a:rPr lang="hu-HU" dirty="0" smtClean="0"/>
              <a:t>   </a:t>
            </a:r>
            <a:r>
              <a:rPr lang="hu-HU" dirty="0" err="1" smtClean="0"/>
              <a:t>p</a:t>
            </a:r>
            <a:r>
              <a:rPr lang="hu-HU" baseline="-25000" dirty="0" err="1" smtClean="0"/>
              <a:t>u</a:t>
            </a:r>
            <a:r>
              <a:rPr lang="hu-HU" dirty="0" smtClean="0"/>
              <a:t> </a:t>
            </a:r>
            <a:r>
              <a:rPr lang="hu-HU" dirty="0"/>
              <a:t>= (m+</a:t>
            </a:r>
            <a:r>
              <a:rPr lang="hu-HU" dirty="0" err="1"/>
              <a:t>m</a:t>
            </a:r>
            <a:r>
              <a:rPr lang="hu-HU" dirty="0"/>
              <a:t>)∙u;</a:t>
            </a:r>
          </a:p>
          <a:p>
            <a:r>
              <a:rPr lang="hu-HU" dirty="0"/>
              <a:t>az impulzus-megmaradást felírva</a:t>
            </a:r>
          </a:p>
          <a:p>
            <a:r>
              <a:rPr lang="hu-HU" dirty="0" smtClean="0"/>
              <a:t>   m</a:t>
            </a:r>
            <a:r>
              <a:rPr lang="hu-HU" dirty="0"/>
              <a:t>∙v + m∙(–v) = (m+</a:t>
            </a:r>
            <a:r>
              <a:rPr lang="hu-HU" dirty="0" err="1"/>
              <a:t>m</a:t>
            </a:r>
            <a:r>
              <a:rPr lang="hu-HU" dirty="0"/>
              <a:t>)∙u      </a:t>
            </a:r>
            <a:r>
              <a:rPr lang="hu-HU" dirty="0">
                <a:sym typeface="Symbol"/>
              </a:rPr>
              <a:t></a:t>
            </a:r>
            <a:r>
              <a:rPr lang="hu-HU" dirty="0"/>
              <a:t>      </a:t>
            </a:r>
            <a:r>
              <a:rPr lang="hu-HU" dirty="0" err="1"/>
              <a:t>u</a:t>
            </a:r>
            <a:r>
              <a:rPr lang="hu-HU" dirty="0"/>
              <a:t> = 0</a:t>
            </a:r>
          </a:p>
          <a:p>
            <a:endParaRPr lang="hu-HU" dirty="0" smtClean="0"/>
          </a:p>
          <a:p>
            <a:r>
              <a:rPr lang="hu-HU" dirty="0" smtClean="0"/>
              <a:t>Mivel </a:t>
            </a:r>
            <a:r>
              <a:rPr lang="hu-HU" dirty="0"/>
              <a:t>a két test tömege és sebessége egyenlő, az </a:t>
            </a:r>
            <a:r>
              <a:rPr lang="hu-HU" dirty="0" err="1"/>
              <a:t>össz-impulzus</a:t>
            </a:r>
            <a:r>
              <a:rPr lang="hu-HU" dirty="0"/>
              <a:t> zérus, ütközés után az összeragadt pálcák haladó mozgást nem végeznek, vagyis a tömegközéppont helyben marad. </a:t>
            </a:r>
          </a:p>
        </p:txBody>
      </p:sp>
      <p:pic>
        <p:nvPicPr>
          <p:cNvPr id="4" name="mecha_gy9_3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1341" y="5489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ászon 2996"/>
          <p:cNvGrpSpPr/>
          <p:nvPr/>
        </p:nvGrpSpPr>
        <p:grpSpPr>
          <a:xfrm>
            <a:off x="6291093" y="1898453"/>
            <a:ext cx="3518057" cy="2160240"/>
            <a:chOff x="0" y="0"/>
            <a:chExt cx="3251200" cy="1816100"/>
          </a:xfrm>
        </p:grpSpPr>
        <p:sp>
          <p:nvSpPr>
            <p:cNvPr id="3" name="Téglalap 2"/>
            <p:cNvSpPr/>
            <p:nvPr/>
          </p:nvSpPr>
          <p:spPr>
            <a:xfrm>
              <a:off x="0" y="0"/>
              <a:ext cx="3251200" cy="1816100"/>
            </a:xfrm>
            <a:prstGeom prst="rect">
              <a:avLst/>
            </a:prstGeom>
            <a:noFill/>
          </p:spPr>
        </p:sp>
        <p:cxnSp>
          <p:nvCxnSpPr>
            <p:cNvPr id="6" name="AutoShape 3005"/>
            <p:cNvCxnSpPr>
              <a:cxnSpLocks noChangeShapeType="1"/>
            </p:cNvCxnSpPr>
            <p:nvPr/>
          </p:nvCxnSpPr>
          <p:spPr bwMode="auto">
            <a:xfrm>
              <a:off x="339968" y="646531"/>
              <a:ext cx="1132452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3004"/>
            <p:cNvCxnSpPr>
              <a:cxnSpLocks noChangeShapeType="1"/>
            </p:cNvCxnSpPr>
            <p:nvPr/>
          </p:nvCxnSpPr>
          <p:spPr bwMode="auto">
            <a:xfrm>
              <a:off x="319626" y="1198736"/>
              <a:ext cx="1152793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2999"/>
            <p:cNvSpPr>
              <a:spLocks noChangeArrowheads="1"/>
            </p:cNvSpPr>
            <p:nvPr/>
          </p:nvSpPr>
          <p:spPr bwMode="auto">
            <a:xfrm>
              <a:off x="1243463" y="118842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12" name="AutoShape 3000"/>
            <p:cNvCxnSpPr>
              <a:cxnSpLocks noChangeShapeType="1"/>
            </p:cNvCxnSpPr>
            <p:nvPr/>
          </p:nvCxnSpPr>
          <p:spPr bwMode="auto">
            <a:xfrm>
              <a:off x="164570" y="1203377"/>
              <a:ext cx="326418" cy="480"/>
            </a:xfrm>
            <a:prstGeom prst="straightConnector1">
              <a:avLst/>
            </a:prstGeom>
            <a:ln>
              <a:headEnd/>
              <a:tailEnd type="triangle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AutoShape 3001"/>
            <p:cNvCxnSpPr>
              <a:cxnSpLocks noChangeShapeType="1"/>
            </p:cNvCxnSpPr>
            <p:nvPr/>
          </p:nvCxnSpPr>
          <p:spPr bwMode="auto">
            <a:xfrm>
              <a:off x="1309198" y="645377"/>
              <a:ext cx="326978" cy="560"/>
            </a:xfrm>
            <a:prstGeom prst="straightConnector1">
              <a:avLst/>
            </a:prstGeom>
            <a:ln>
              <a:headEnd type="triangle" w="med" len="med"/>
              <a:tailEnd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 Box 3006"/>
            <p:cNvSpPr txBox="1">
              <a:spLocks noChangeArrowheads="1"/>
            </p:cNvSpPr>
            <p:nvPr/>
          </p:nvSpPr>
          <p:spPr bwMode="auto">
            <a:xfrm>
              <a:off x="206879" y="1165648"/>
              <a:ext cx="200805" cy="24214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effectLst/>
                  <a:latin typeface="Calibri"/>
                  <a:ea typeface="Times New Roman"/>
                  <a:cs typeface="Times New Roman"/>
                </a:rPr>
                <a:t>v</a:t>
              </a:r>
              <a:r>
                <a:rPr lang="hu-HU" sz="1600" baseline="-25000" dirty="0" smtClean="0">
                  <a:effectLst/>
                  <a:latin typeface="Calibri"/>
                  <a:ea typeface="Times New Roman"/>
                  <a:cs typeface="Times New Roman"/>
                </a:rPr>
                <a:t>1</a:t>
              </a:r>
              <a:endParaRPr lang="hu-HU" sz="1600" baseline="-25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Text Box 3008"/>
            <p:cNvSpPr txBox="1">
              <a:spLocks noChangeArrowheads="1"/>
            </p:cNvSpPr>
            <p:nvPr/>
          </p:nvSpPr>
          <p:spPr bwMode="auto">
            <a:xfrm>
              <a:off x="1447770" y="408195"/>
              <a:ext cx="224286" cy="2126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effectLst/>
                  <a:latin typeface="Calibri"/>
                  <a:ea typeface="Times New Roman"/>
                  <a:cs typeface="Times New Roman"/>
                </a:rPr>
                <a:t>v</a:t>
              </a:r>
              <a:r>
                <a:rPr lang="hu-HU" sz="1600" baseline="-25000" dirty="0" smtClean="0"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hu-HU" sz="1600" baseline="-25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" name="Rectangle 2998"/>
            <p:cNvSpPr>
              <a:spLocks noChangeArrowheads="1"/>
            </p:cNvSpPr>
            <p:nvPr/>
          </p:nvSpPr>
          <p:spPr bwMode="auto">
            <a:xfrm>
              <a:off x="535038" y="651830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38" name="Ellipszis 37"/>
            <p:cNvSpPr/>
            <p:nvPr/>
          </p:nvSpPr>
          <p:spPr>
            <a:xfrm>
              <a:off x="898432" y="903456"/>
              <a:ext cx="35560" cy="355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41" name="Text Box 3009"/>
            <p:cNvSpPr txBox="1">
              <a:spLocks noChangeArrowheads="1"/>
            </p:cNvSpPr>
            <p:nvPr/>
          </p:nvSpPr>
          <p:spPr bwMode="auto">
            <a:xfrm>
              <a:off x="774580" y="846500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750" b="1" dirty="0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Text Box 3008"/>
            <p:cNvSpPr txBox="1">
              <a:spLocks noChangeArrowheads="1"/>
            </p:cNvSpPr>
            <p:nvPr/>
          </p:nvSpPr>
          <p:spPr bwMode="auto">
            <a:xfrm>
              <a:off x="971457" y="309194"/>
              <a:ext cx="272006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latin typeface="Calibri"/>
                  <a:ea typeface="Times New Roman"/>
                  <a:cs typeface="Times New Roman"/>
                </a:rPr>
                <a:t>m</a:t>
              </a:r>
              <a:r>
                <a:rPr lang="hu-HU" sz="1600" baseline="-25000" dirty="0" smtClean="0">
                  <a:latin typeface="Calibri"/>
                  <a:ea typeface="Times New Roman"/>
                  <a:cs typeface="Times New Roman"/>
                </a:rPr>
                <a:t>2</a:t>
              </a:r>
              <a:endParaRPr lang="hu-HU" sz="1600" baseline="-25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Text Box 3008"/>
            <p:cNvSpPr txBox="1">
              <a:spLocks noChangeArrowheads="1"/>
            </p:cNvSpPr>
            <p:nvPr/>
          </p:nvSpPr>
          <p:spPr bwMode="auto">
            <a:xfrm>
              <a:off x="607322" y="1407793"/>
              <a:ext cx="291110" cy="2421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latin typeface="Calibri"/>
                  <a:ea typeface="Times New Roman"/>
                  <a:cs typeface="Times New Roman"/>
                </a:rPr>
                <a:t>m</a:t>
              </a:r>
              <a:r>
                <a:rPr lang="hu-HU" sz="1600" baseline="-25000" dirty="0" smtClean="0">
                  <a:latin typeface="Calibri"/>
                  <a:ea typeface="Times New Roman"/>
                  <a:cs typeface="Times New Roman"/>
                </a:rPr>
                <a:t>1</a:t>
              </a:r>
              <a:endParaRPr lang="hu-HU" sz="1600" baseline="-25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4" name="AutoShape 3005"/>
            <p:cNvCxnSpPr>
              <a:cxnSpLocks noChangeShapeType="1"/>
            </p:cNvCxnSpPr>
            <p:nvPr/>
          </p:nvCxnSpPr>
          <p:spPr bwMode="auto">
            <a:xfrm>
              <a:off x="339968" y="921235"/>
              <a:ext cx="1132452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3008"/>
            <p:cNvSpPr txBox="1">
              <a:spLocks noChangeArrowheads="1"/>
            </p:cNvSpPr>
            <p:nvPr/>
          </p:nvSpPr>
          <p:spPr bwMode="auto">
            <a:xfrm>
              <a:off x="559927" y="862964"/>
              <a:ext cx="272006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Times New Roman"/>
                  <a:cs typeface="Times New Roman"/>
                </a:rPr>
                <a:t>r</a:t>
              </a:r>
              <a:r>
                <a:rPr lang="hu-HU" sz="1400" baseline="-250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hu-HU" sz="1400" baseline="-25000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7" name="Text Box 3008"/>
            <p:cNvSpPr txBox="1">
              <a:spLocks noChangeArrowheads="1"/>
            </p:cNvSpPr>
            <p:nvPr/>
          </p:nvSpPr>
          <p:spPr bwMode="auto">
            <a:xfrm>
              <a:off x="971457" y="574781"/>
              <a:ext cx="272006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Times New Roman"/>
                  <a:cs typeface="Times New Roman"/>
                </a:rPr>
                <a:t>r</a:t>
              </a:r>
              <a:r>
                <a:rPr lang="hu-HU" sz="1400" baseline="-25000" dirty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hu-HU" sz="1400" baseline="-25000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3" name="Téglalap 42"/>
          <p:cNvSpPr/>
          <p:nvPr/>
        </p:nvSpPr>
        <p:spPr>
          <a:xfrm>
            <a:off x="441749" y="1556792"/>
            <a:ext cx="5582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ütközés előtt haladó mozgást végző pálcák impulzusának momentuma a tömegközéppontra, azaz a majdani forgástengelyre</a:t>
            </a:r>
          </a:p>
          <a:p>
            <a:r>
              <a:rPr lang="hu-HU" dirty="0" smtClean="0"/>
              <a:t>   </a:t>
            </a:r>
            <a:r>
              <a:rPr lang="hu-HU" b="1" dirty="0" smtClean="0"/>
              <a:t>L</a:t>
            </a:r>
            <a:r>
              <a:rPr lang="hu-HU" baseline="-25000" dirty="0" smtClean="0"/>
              <a:t>e</a:t>
            </a:r>
            <a:r>
              <a:rPr lang="hu-HU" dirty="0" smtClean="0"/>
              <a:t> </a:t>
            </a:r>
            <a:r>
              <a:rPr lang="hu-HU" dirty="0"/>
              <a:t>=  </a:t>
            </a:r>
            <a:r>
              <a:rPr lang="hu-HU" b="1" dirty="0"/>
              <a:t>r</a:t>
            </a:r>
            <a:r>
              <a:rPr lang="hu-HU" b="1" baseline="-25000" dirty="0"/>
              <a:t>1</a:t>
            </a:r>
            <a:r>
              <a:rPr lang="hu-HU" dirty="0">
                <a:sym typeface="Symbol"/>
              </a:rPr>
              <a:t></a:t>
            </a:r>
            <a:r>
              <a:rPr lang="hu-HU" dirty="0"/>
              <a:t>m</a:t>
            </a:r>
            <a:r>
              <a:rPr lang="hu-HU" baseline="-25000" dirty="0"/>
              <a:t>1</a:t>
            </a:r>
            <a:r>
              <a:rPr lang="hu-HU" b="1" dirty="0"/>
              <a:t>v</a:t>
            </a:r>
            <a:r>
              <a:rPr lang="hu-HU" b="1" baseline="-25000" dirty="0"/>
              <a:t>1</a:t>
            </a:r>
            <a:r>
              <a:rPr lang="hu-HU" dirty="0"/>
              <a:t> + </a:t>
            </a:r>
            <a:r>
              <a:rPr lang="hu-HU" b="1" dirty="0"/>
              <a:t>r</a:t>
            </a:r>
            <a:r>
              <a:rPr lang="hu-HU" b="1" baseline="-25000" dirty="0"/>
              <a:t>2</a:t>
            </a:r>
            <a:r>
              <a:rPr lang="hu-HU" dirty="0">
                <a:sym typeface="Symbol"/>
              </a:rPr>
              <a:t></a:t>
            </a:r>
            <a:r>
              <a:rPr lang="hu-HU" dirty="0"/>
              <a:t>m</a:t>
            </a:r>
            <a:r>
              <a:rPr lang="hu-HU" baseline="-25000" dirty="0"/>
              <a:t>2</a:t>
            </a:r>
            <a:r>
              <a:rPr lang="hu-HU" b="1" dirty="0"/>
              <a:t>v</a:t>
            </a:r>
            <a:r>
              <a:rPr lang="hu-HU" b="1" baseline="-25000" dirty="0"/>
              <a:t>2</a:t>
            </a:r>
            <a:endParaRPr lang="hu-HU" dirty="0"/>
          </a:p>
          <a:p>
            <a:r>
              <a:rPr lang="hu-HU" b="1" dirty="0"/>
              <a:t>r</a:t>
            </a:r>
            <a:r>
              <a:rPr lang="hu-HU" b="1" baseline="-25000" dirty="0"/>
              <a:t>1</a:t>
            </a:r>
            <a:r>
              <a:rPr lang="hu-HU" b="1" dirty="0"/>
              <a:t> </a:t>
            </a:r>
            <a:r>
              <a:rPr lang="hu-HU" dirty="0"/>
              <a:t>=</a:t>
            </a:r>
            <a:r>
              <a:rPr lang="hu-HU" b="1" dirty="0"/>
              <a:t> r</a:t>
            </a:r>
            <a:r>
              <a:rPr lang="hu-HU" b="1" baseline="-25000" dirty="0"/>
              <a:t>2</a:t>
            </a:r>
            <a:r>
              <a:rPr lang="hu-HU" dirty="0"/>
              <a:t>, m</a:t>
            </a:r>
            <a:r>
              <a:rPr lang="hu-HU" baseline="-25000" dirty="0"/>
              <a:t>1</a:t>
            </a:r>
            <a:r>
              <a:rPr lang="hu-HU" dirty="0"/>
              <a:t> = m</a:t>
            </a:r>
            <a:r>
              <a:rPr lang="hu-HU" baseline="-25000" dirty="0"/>
              <a:t>2</a:t>
            </a:r>
            <a:r>
              <a:rPr lang="hu-HU" dirty="0"/>
              <a:t>, </a:t>
            </a:r>
            <a:r>
              <a:rPr lang="hu-HU" b="1" dirty="0"/>
              <a:t>v</a:t>
            </a:r>
            <a:r>
              <a:rPr lang="hu-HU" b="1" baseline="-25000" dirty="0"/>
              <a:t>1</a:t>
            </a:r>
            <a:r>
              <a:rPr lang="hu-HU" dirty="0"/>
              <a:t> = </a:t>
            </a:r>
            <a:r>
              <a:rPr lang="hu-HU" b="1" dirty="0"/>
              <a:t>v</a:t>
            </a:r>
            <a:r>
              <a:rPr lang="hu-HU" b="1" baseline="-25000" dirty="0"/>
              <a:t>2</a:t>
            </a:r>
            <a:r>
              <a:rPr lang="hu-HU" dirty="0"/>
              <a:t>; a kérdés a vektoriális szorzat előjele. A majdani forgástengelyt tekintve vonatkoztatási pontnak látható, hogy mindkét tömeg esetében ugyanolyan előjelű a vektoriális szorzat, vagyis mindkét pálca ugyanolyan irányú forgómozgásba kezdene egymagában is az S pont körül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7294993" y="2682142"/>
            <a:ext cx="360000" cy="3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V="1">
            <a:off x="6909002" y="3006779"/>
            <a:ext cx="360000" cy="31211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441748" y="492809"/>
            <a:ext cx="7442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két pálca összeragadva az S tömegközéppont körül fog forogni állandó szögsebességgel. </a:t>
            </a:r>
          </a:p>
          <a:p>
            <a:r>
              <a:rPr lang="hu-HU" dirty="0" smtClean="0"/>
              <a:t>A szögsebességet az impulzusmomentum-megmaradásból tudjuk kiszámolni: </a:t>
            </a:r>
            <a:endParaRPr lang="hu-HU" dirty="0"/>
          </a:p>
        </p:txBody>
      </p:sp>
      <p:pic>
        <p:nvPicPr>
          <p:cNvPr id="4" name="mecha_gy9_3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5119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ászon 2996"/>
          <p:cNvGrpSpPr/>
          <p:nvPr/>
        </p:nvGrpSpPr>
        <p:grpSpPr>
          <a:xfrm>
            <a:off x="6291093" y="1898453"/>
            <a:ext cx="3518057" cy="2160240"/>
            <a:chOff x="0" y="0"/>
            <a:chExt cx="3251200" cy="1816100"/>
          </a:xfrm>
        </p:grpSpPr>
        <p:sp>
          <p:nvSpPr>
            <p:cNvPr id="3" name="Téglalap 2"/>
            <p:cNvSpPr/>
            <p:nvPr/>
          </p:nvSpPr>
          <p:spPr>
            <a:xfrm>
              <a:off x="0" y="0"/>
              <a:ext cx="3251200" cy="1816100"/>
            </a:xfrm>
            <a:prstGeom prst="rect">
              <a:avLst/>
            </a:prstGeom>
            <a:noFill/>
          </p:spPr>
        </p:sp>
        <p:cxnSp>
          <p:nvCxnSpPr>
            <p:cNvPr id="6" name="AutoShape 3005"/>
            <p:cNvCxnSpPr>
              <a:cxnSpLocks noChangeShapeType="1"/>
            </p:cNvCxnSpPr>
            <p:nvPr/>
          </p:nvCxnSpPr>
          <p:spPr bwMode="auto">
            <a:xfrm>
              <a:off x="339968" y="646531"/>
              <a:ext cx="1132452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3004"/>
            <p:cNvCxnSpPr>
              <a:cxnSpLocks noChangeShapeType="1"/>
            </p:cNvCxnSpPr>
            <p:nvPr/>
          </p:nvCxnSpPr>
          <p:spPr bwMode="auto">
            <a:xfrm>
              <a:off x="319626" y="1198736"/>
              <a:ext cx="1152793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2999"/>
            <p:cNvSpPr>
              <a:spLocks noChangeArrowheads="1"/>
            </p:cNvSpPr>
            <p:nvPr/>
          </p:nvSpPr>
          <p:spPr bwMode="auto">
            <a:xfrm>
              <a:off x="1243463" y="118842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12" name="AutoShape 3000"/>
            <p:cNvCxnSpPr>
              <a:cxnSpLocks noChangeShapeType="1"/>
            </p:cNvCxnSpPr>
            <p:nvPr/>
          </p:nvCxnSpPr>
          <p:spPr bwMode="auto">
            <a:xfrm>
              <a:off x="164570" y="1203377"/>
              <a:ext cx="326418" cy="480"/>
            </a:xfrm>
            <a:prstGeom prst="straightConnector1">
              <a:avLst/>
            </a:prstGeom>
            <a:ln>
              <a:headEnd/>
              <a:tailEnd type="triangle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AutoShape 3001"/>
            <p:cNvCxnSpPr>
              <a:cxnSpLocks noChangeShapeType="1"/>
            </p:cNvCxnSpPr>
            <p:nvPr/>
          </p:nvCxnSpPr>
          <p:spPr bwMode="auto">
            <a:xfrm>
              <a:off x="1309198" y="645377"/>
              <a:ext cx="326978" cy="560"/>
            </a:xfrm>
            <a:prstGeom prst="straightConnector1">
              <a:avLst/>
            </a:prstGeom>
            <a:ln>
              <a:headEnd type="triangle" w="med" len="med"/>
              <a:tailEnd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 Box 3006"/>
            <p:cNvSpPr txBox="1">
              <a:spLocks noChangeArrowheads="1"/>
            </p:cNvSpPr>
            <p:nvPr/>
          </p:nvSpPr>
          <p:spPr bwMode="auto">
            <a:xfrm>
              <a:off x="206879" y="1165648"/>
              <a:ext cx="200805" cy="24214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effectLst/>
                  <a:latin typeface="Calibri"/>
                  <a:ea typeface="Times New Roman"/>
                  <a:cs typeface="Times New Roman"/>
                </a:rPr>
                <a:t>v</a:t>
              </a:r>
              <a:r>
                <a:rPr lang="hu-HU" sz="1600" baseline="-25000" dirty="0" smtClean="0">
                  <a:effectLst/>
                  <a:latin typeface="Calibri"/>
                  <a:ea typeface="Times New Roman"/>
                  <a:cs typeface="Times New Roman"/>
                </a:rPr>
                <a:t>1</a:t>
              </a:r>
              <a:endParaRPr lang="hu-HU" sz="1600" baseline="-25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Text Box 3008"/>
            <p:cNvSpPr txBox="1">
              <a:spLocks noChangeArrowheads="1"/>
            </p:cNvSpPr>
            <p:nvPr/>
          </p:nvSpPr>
          <p:spPr bwMode="auto">
            <a:xfrm>
              <a:off x="1447770" y="408195"/>
              <a:ext cx="224286" cy="2126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effectLst/>
                  <a:latin typeface="Calibri"/>
                  <a:ea typeface="Times New Roman"/>
                  <a:cs typeface="Times New Roman"/>
                </a:rPr>
                <a:t>v</a:t>
              </a:r>
              <a:r>
                <a:rPr lang="hu-HU" sz="1600" baseline="-25000" dirty="0" smtClean="0"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hu-HU" sz="1600" baseline="-25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" name="Rectangle 2998"/>
            <p:cNvSpPr>
              <a:spLocks noChangeArrowheads="1"/>
            </p:cNvSpPr>
            <p:nvPr/>
          </p:nvSpPr>
          <p:spPr bwMode="auto">
            <a:xfrm>
              <a:off x="535038" y="651830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38" name="Ellipszis 37"/>
            <p:cNvSpPr/>
            <p:nvPr/>
          </p:nvSpPr>
          <p:spPr>
            <a:xfrm>
              <a:off x="898432" y="903456"/>
              <a:ext cx="35560" cy="355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41" name="Text Box 3009"/>
            <p:cNvSpPr txBox="1">
              <a:spLocks noChangeArrowheads="1"/>
            </p:cNvSpPr>
            <p:nvPr/>
          </p:nvSpPr>
          <p:spPr bwMode="auto">
            <a:xfrm>
              <a:off x="774580" y="846500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750" b="1" dirty="0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Text Box 3008"/>
            <p:cNvSpPr txBox="1">
              <a:spLocks noChangeArrowheads="1"/>
            </p:cNvSpPr>
            <p:nvPr/>
          </p:nvSpPr>
          <p:spPr bwMode="auto">
            <a:xfrm>
              <a:off x="971457" y="309194"/>
              <a:ext cx="272006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latin typeface="Calibri"/>
                  <a:ea typeface="Times New Roman"/>
                  <a:cs typeface="Times New Roman"/>
                </a:rPr>
                <a:t>m</a:t>
              </a:r>
              <a:r>
                <a:rPr lang="hu-HU" sz="1600" baseline="-25000" dirty="0" smtClean="0">
                  <a:latin typeface="Calibri"/>
                  <a:ea typeface="Times New Roman"/>
                  <a:cs typeface="Times New Roman"/>
                </a:rPr>
                <a:t>2</a:t>
              </a:r>
              <a:endParaRPr lang="hu-HU" sz="1600" baseline="-25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Text Box 3008"/>
            <p:cNvSpPr txBox="1">
              <a:spLocks noChangeArrowheads="1"/>
            </p:cNvSpPr>
            <p:nvPr/>
          </p:nvSpPr>
          <p:spPr bwMode="auto">
            <a:xfrm>
              <a:off x="607322" y="1407793"/>
              <a:ext cx="291110" cy="2421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latin typeface="Calibri"/>
                  <a:ea typeface="Times New Roman"/>
                  <a:cs typeface="Times New Roman"/>
                </a:rPr>
                <a:t>m</a:t>
              </a:r>
              <a:r>
                <a:rPr lang="hu-HU" sz="1600" baseline="-25000" dirty="0" smtClean="0">
                  <a:latin typeface="Calibri"/>
                  <a:ea typeface="Times New Roman"/>
                  <a:cs typeface="Times New Roman"/>
                </a:rPr>
                <a:t>1</a:t>
              </a:r>
              <a:endParaRPr lang="hu-HU" sz="1600" baseline="-250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4" name="AutoShape 3005"/>
            <p:cNvCxnSpPr>
              <a:cxnSpLocks noChangeShapeType="1"/>
            </p:cNvCxnSpPr>
            <p:nvPr/>
          </p:nvCxnSpPr>
          <p:spPr bwMode="auto">
            <a:xfrm>
              <a:off x="339968" y="921235"/>
              <a:ext cx="1132452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3008"/>
            <p:cNvSpPr txBox="1">
              <a:spLocks noChangeArrowheads="1"/>
            </p:cNvSpPr>
            <p:nvPr/>
          </p:nvSpPr>
          <p:spPr bwMode="auto">
            <a:xfrm>
              <a:off x="559927" y="862964"/>
              <a:ext cx="272006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Times New Roman"/>
                  <a:cs typeface="Times New Roman"/>
                </a:rPr>
                <a:t>r</a:t>
              </a:r>
              <a:r>
                <a:rPr lang="hu-HU" sz="1400" baseline="-250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hu-HU" sz="1400" baseline="-25000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7" name="Text Box 3008"/>
            <p:cNvSpPr txBox="1">
              <a:spLocks noChangeArrowheads="1"/>
            </p:cNvSpPr>
            <p:nvPr/>
          </p:nvSpPr>
          <p:spPr bwMode="auto">
            <a:xfrm>
              <a:off x="971457" y="574781"/>
              <a:ext cx="272006" cy="1980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Times New Roman"/>
                  <a:cs typeface="Times New Roman"/>
                </a:rPr>
                <a:t>r</a:t>
              </a:r>
              <a:r>
                <a:rPr lang="hu-HU" sz="1400" baseline="-25000" dirty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hu-HU" sz="1400" baseline="-25000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3" name="Téglalap 42"/>
          <p:cNvSpPr/>
          <p:nvPr/>
        </p:nvSpPr>
        <p:spPr>
          <a:xfrm>
            <a:off x="441749" y="1556792"/>
            <a:ext cx="5582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ütközés előtt haladó mozgást végző pálcák impulzusának momentuma a tömegközéppontra, azaz a majdani forgástengelyre</a:t>
            </a:r>
          </a:p>
          <a:p>
            <a:r>
              <a:rPr lang="hu-HU" dirty="0" smtClean="0"/>
              <a:t>   </a:t>
            </a:r>
            <a:r>
              <a:rPr lang="hu-HU" b="1" dirty="0" smtClean="0"/>
              <a:t>L</a:t>
            </a:r>
            <a:r>
              <a:rPr lang="hu-HU" baseline="-25000" dirty="0" smtClean="0"/>
              <a:t>e</a:t>
            </a:r>
            <a:r>
              <a:rPr lang="hu-HU" dirty="0" smtClean="0"/>
              <a:t> </a:t>
            </a:r>
            <a:r>
              <a:rPr lang="hu-HU" dirty="0"/>
              <a:t>=  </a:t>
            </a:r>
            <a:r>
              <a:rPr lang="hu-HU" b="1" dirty="0"/>
              <a:t>r</a:t>
            </a:r>
            <a:r>
              <a:rPr lang="hu-HU" b="1" baseline="-25000" dirty="0"/>
              <a:t>1</a:t>
            </a:r>
            <a:r>
              <a:rPr lang="hu-HU" dirty="0">
                <a:sym typeface="Symbol"/>
              </a:rPr>
              <a:t></a:t>
            </a:r>
            <a:r>
              <a:rPr lang="hu-HU" dirty="0"/>
              <a:t>m</a:t>
            </a:r>
            <a:r>
              <a:rPr lang="hu-HU" baseline="-25000" dirty="0"/>
              <a:t>1</a:t>
            </a:r>
            <a:r>
              <a:rPr lang="hu-HU" b="1" dirty="0"/>
              <a:t>v</a:t>
            </a:r>
            <a:r>
              <a:rPr lang="hu-HU" b="1" baseline="-25000" dirty="0"/>
              <a:t>1</a:t>
            </a:r>
            <a:r>
              <a:rPr lang="hu-HU" dirty="0"/>
              <a:t> + </a:t>
            </a:r>
            <a:r>
              <a:rPr lang="hu-HU" b="1" dirty="0"/>
              <a:t>r</a:t>
            </a:r>
            <a:r>
              <a:rPr lang="hu-HU" b="1" baseline="-25000" dirty="0"/>
              <a:t>2</a:t>
            </a:r>
            <a:r>
              <a:rPr lang="hu-HU" dirty="0">
                <a:sym typeface="Symbol"/>
              </a:rPr>
              <a:t></a:t>
            </a:r>
            <a:r>
              <a:rPr lang="hu-HU" dirty="0"/>
              <a:t>m</a:t>
            </a:r>
            <a:r>
              <a:rPr lang="hu-HU" baseline="-25000" dirty="0"/>
              <a:t>2</a:t>
            </a:r>
            <a:r>
              <a:rPr lang="hu-HU" b="1" dirty="0"/>
              <a:t>v</a:t>
            </a:r>
            <a:r>
              <a:rPr lang="hu-HU" b="1" baseline="-25000" dirty="0"/>
              <a:t>2</a:t>
            </a:r>
            <a:endParaRPr lang="hu-HU" dirty="0"/>
          </a:p>
          <a:p>
            <a:r>
              <a:rPr lang="hu-HU" b="1" dirty="0"/>
              <a:t>r</a:t>
            </a:r>
            <a:r>
              <a:rPr lang="hu-HU" b="1" baseline="-25000" dirty="0"/>
              <a:t>1</a:t>
            </a:r>
            <a:r>
              <a:rPr lang="hu-HU" b="1" dirty="0"/>
              <a:t> </a:t>
            </a:r>
            <a:r>
              <a:rPr lang="hu-HU" dirty="0"/>
              <a:t>=</a:t>
            </a:r>
            <a:r>
              <a:rPr lang="hu-HU" b="1" dirty="0"/>
              <a:t> r</a:t>
            </a:r>
            <a:r>
              <a:rPr lang="hu-HU" b="1" baseline="-25000" dirty="0"/>
              <a:t>2</a:t>
            </a:r>
            <a:r>
              <a:rPr lang="hu-HU" dirty="0"/>
              <a:t>, m</a:t>
            </a:r>
            <a:r>
              <a:rPr lang="hu-HU" baseline="-25000" dirty="0"/>
              <a:t>1</a:t>
            </a:r>
            <a:r>
              <a:rPr lang="hu-HU" dirty="0"/>
              <a:t> = m</a:t>
            </a:r>
            <a:r>
              <a:rPr lang="hu-HU" baseline="-25000" dirty="0"/>
              <a:t>2</a:t>
            </a:r>
            <a:r>
              <a:rPr lang="hu-HU" dirty="0"/>
              <a:t>, </a:t>
            </a:r>
            <a:r>
              <a:rPr lang="hu-HU" b="1" dirty="0"/>
              <a:t>v</a:t>
            </a:r>
            <a:r>
              <a:rPr lang="hu-HU" b="1" baseline="-25000" dirty="0"/>
              <a:t>1</a:t>
            </a:r>
            <a:r>
              <a:rPr lang="hu-HU" dirty="0"/>
              <a:t> = </a:t>
            </a:r>
            <a:r>
              <a:rPr lang="hu-HU" b="1" dirty="0"/>
              <a:t>v</a:t>
            </a:r>
            <a:r>
              <a:rPr lang="hu-HU" b="1" baseline="-25000" dirty="0"/>
              <a:t>2</a:t>
            </a:r>
            <a:r>
              <a:rPr lang="hu-HU" dirty="0"/>
              <a:t>; a kérdés a vektoriális szorzat előjele. A majdani forgástengelyt tekintve vonatkoztatási pontnak látható, hogy mindkét tömeg esetében ugyanolyan előjelű a vektoriális szorzat, vagyis mindkét pálca ugyanolyan irányú forgómozgásba kezdene egymagában is az S pont körül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19" name="AutoShape 3003"/>
          <p:cNvCxnSpPr>
            <a:cxnSpLocks noChangeShapeType="1"/>
          </p:cNvCxnSpPr>
          <p:nvPr/>
        </p:nvCxnSpPr>
        <p:spPr bwMode="auto">
          <a:xfrm>
            <a:off x="7285248" y="2682141"/>
            <a:ext cx="0" cy="269875"/>
          </a:xfrm>
          <a:prstGeom prst="straightConnector1">
            <a:avLst/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3003"/>
          <p:cNvCxnSpPr>
            <a:cxnSpLocks noChangeShapeType="1"/>
          </p:cNvCxnSpPr>
          <p:nvPr/>
        </p:nvCxnSpPr>
        <p:spPr bwMode="auto">
          <a:xfrm>
            <a:off x="7279614" y="3038205"/>
            <a:ext cx="0" cy="269875"/>
          </a:xfrm>
          <a:prstGeom prst="straightConnector1">
            <a:avLst/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3007"/>
          <p:cNvSpPr txBox="1">
            <a:spLocks noChangeArrowheads="1"/>
          </p:cNvSpPr>
          <p:nvPr/>
        </p:nvSpPr>
        <p:spPr bwMode="auto">
          <a:xfrm>
            <a:off x="6946729" y="2723159"/>
            <a:ext cx="347354" cy="1911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4298" tIns="4298" rIns="4298" bIns="4298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>
                <a:effectLst/>
                <a:latin typeface="Calibri"/>
                <a:ea typeface="Times New Roman"/>
              </a:rPr>
              <a:t>ℓ/4</a:t>
            </a:r>
            <a:endParaRPr lang="hu-H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Text Box 3007"/>
          <p:cNvSpPr txBox="1">
            <a:spLocks noChangeArrowheads="1"/>
          </p:cNvSpPr>
          <p:nvPr/>
        </p:nvSpPr>
        <p:spPr bwMode="auto">
          <a:xfrm>
            <a:off x="7320990" y="3068960"/>
            <a:ext cx="347354" cy="1911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4298" tIns="4298" rIns="4298" bIns="4298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>
                <a:effectLst/>
                <a:latin typeface="Calibri"/>
                <a:ea typeface="Times New Roman"/>
              </a:rPr>
              <a:t>ℓ/4</a:t>
            </a:r>
            <a:endParaRPr lang="hu-HU" sz="1400">
              <a:effectLst/>
              <a:latin typeface="Times New Roman"/>
              <a:ea typeface="Times New Roman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7294993" y="2682142"/>
            <a:ext cx="360000" cy="3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V="1">
            <a:off x="6909002" y="3006779"/>
            <a:ext cx="360000" cy="31211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429862" y="4549676"/>
            <a:ext cx="767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impulzus „karja” ahhoz hasonlóan számolható, ahogy az erőkar a forgatónyomatéknál: a tömegközéppont </a:t>
            </a:r>
            <a:r>
              <a:rPr lang="hu-HU" b="1" dirty="0" smtClean="0"/>
              <a:t>v</a:t>
            </a:r>
            <a:r>
              <a:rPr lang="hu-HU" dirty="0" smtClean="0"/>
              <a:t> sebességvektorán átmenő egyenes és a forgástengely távolságát kell meghatároznunk, ami jelen esetben ℓ/4, tehát  │</a:t>
            </a:r>
            <a:r>
              <a:rPr lang="hu-HU" b="1" dirty="0" smtClean="0"/>
              <a:t>r</a:t>
            </a:r>
            <a:r>
              <a:rPr lang="hu-HU" dirty="0" smtClean="0">
                <a:sym typeface="Symbol"/>
              </a:rPr>
              <a:t></a:t>
            </a:r>
            <a:r>
              <a:rPr lang="hu-HU" b="1" dirty="0" smtClean="0"/>
              <a:t>v</a:t>
            </a:r>
            <a:r>
              <a:rPr lang="hu-HU" dirty="0" smtClean="0"/>
              <a:t>│= </a:t>
            </a:r>
            <a:r>
              <a:rPr lang="hu-HU" dirty="0" err="1" smtClean="0"/>
              <a:t>v</a:t>
            </a:r>
            <a:r>
              <a:rPr lang="hu-HU" dirty="0" smtClean="0"/>
              <a:t> · ℓ/4 ; így</a:t>
            </a:r>
          </a:p>
          <a:p>
            <a:endParaRPr lang="hu-HU" dirty="0" smtClean="0"/>
          </a:p>
          <a:p>
            <a:r>
              <a:rPr lang="hu-HU" dirty="0" smtClean="0"/>
              <a:t>   L</a:t>
            </a:r>
            <a:r>
              <a:rPr lang="hu-HU" baseline="-25000" dirty="0" smtClean="0"/>
              <a:t>e</a:t>
            </a:r>
            <a:r>
              <a:rPr lang="hu-HU" dirty="0" smtClean="0"/>
              <a:t> =  2 · ( </a:t>
            </a:r>
            <a:r>
              <a:rPr lang="hu-HU" dirty="0" err="1" smtClean="0"/>
              <a:t>mv</a:t>
            </a:r>
            <a:r>
              <a:rPr lang="hu-HU" dirty="0" smtClean="0"/>
              <a:t> · ℓ/4 ).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41748" y="492809"/>
            <a:ext cx="7442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két pálca összeragadva az S tömegközéppont körül fog forogni állandó szögsebességgel. </a:t>
            </a:r>
          </a:p>
          <a:p>
            <a:r>
              <a:rPr lang="hu-HU" dirty="0" smtClean="0"/>
              <a:t>A szögsebességet az impulzusmomentum-megmaradásból tudjuk kiszámolni: </a:t>
            </a:r>
            <a:endParaRPr lang="hu-HU" dirty="0"/>
          </a:p>
        </p:txBody>
      </p:sp>
      <p:pic>
        <p:nvPicPr>
          <p:cNvPr id="4" name="mecha_gy9_3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657" y="5680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ászon 2996"/>
          <p:cNvGrpSpPr/>
          <p:nvPr/>
        </p:nvGrpSpPr>
        <p:grpSpPr>
          <a:xfrm>
            <a:off x="3404098" y="1648335"/>
            <a:ext cx="5560390" cy="3198841"/>
            <a:chOff x="0" y="0"/>
            <a:chExt cx="3251200" cy="1816100"/>
          </a:xfrm>
        </p:grpSpPr>
        <p:sp>
          <p:nvSpPr>
            <p:cNvPr id="3" name="Téglalap 2"/>
            <p:cNvSpPr/>
            <p:nvPr/>
          </p:nvSpPr>
          <p:spPr>
            <a:xfrm>
              <a:off x="0" y="0"/>
              <a:ext cx="3251200" cy="1816100"/>
            </a:xfrm>
            <a:prstGeom prst="rect">
              <a:avLst/>
            </a:prstGeom>
            <a:noFill/>
          </p:spPr>
        </p:sp>
        <p:cxnSp>
          <p:nvCxnSpPr>
            <p:cNvPr id="8" name="AutoShape 3004"/>
            <p:cNvCxnSpPr>
              <a:cxnSpLocks noChangeShapeType="1"/>
            </p:cNvCxnSpPr>
            <p:nvPr/>
          </p:nvCxnSpPr>
          <p:spPr bwMode="auto">
            <a:xfrm>
              <a:off x="1824609" y="1202730"/>
              <a:ext cx="115252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3005"/>
            <p:cNvCxnSpPr>
              <a:cxnSpLocks noChangeShapeType="1"/>
            </p:cNvCxnSpPr>
            <p:nvPr/>
          </p:nvCxnSpPr>
          <p:spPr bwMode="auto">
            <a:xfrm>
              <a:off x="1827429" y="650280"/>
              <a:ext cx="113220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2998"/>
            <p:cNvSpPr>
              <a:spLocks noChangeArrowheads="1"/>
            </p:cNvSpPr>
            <p:nvPr/>
          </p:nvSpPr>
          <p:spPr bwMode="auto">
            <a:xfrm>
              <a:off x="2258296" y="656961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22" name="Rectangle 2998"/>
            <p:cNvSpPr>
              <a:spLocks noChangeArrowheads="1"/>
            </p:cNvSpPr>
            <p:nvPr/>
          </p:nvSpPr>
          <p:spPr bwMode="auto">
            <a:xfrm>
              <a:off x="2294175" y="124633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24" name="AutoShape 3003"/>
            <p:cNvCxnSpPr>
              <a:cxnSpLocks noChangeShapeType="1"/>
            </p:cNvCxnSpPr>
            <p:nvPr/>
          </p:nvCxnSpPr>
          <p:spPr bwMode="auto">
            <a:xfrm>
              <a:off x="2044612" y="658643"/>
              <a:ext cx="0" cy="2700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3007"/>
            <p:cNvSpPr txBox="1">
              <a:spLocks noChangeArrowheads="1"/>
            </p:cNvSpPr>
            <p:nvPr/>
          </p:nvSpPr>
          <p:spPr bwMode="auto">
            <a:xfrm>
              <a:off x="1819678" y="765660"/>
              <a:ext cx="202565" cy="132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latin typeface="Calibri"/>
                  <a:ea typeface="Times New Roman"/>
                </a:rPr>
                <a:t>ℓ/4</a:t>
              </a:r>
              <a:endParaRPr lang="hu-H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 Box 3007"/>
            <p:cNvSpPr txBox="1">
              <a:spLocks noChangeArrowheads="1"/>
            </p:cNvSpPr>
            <p:nvPr/>
          </p:nvSpPr>
          <p:spPr bwMode="auto">
            <a:xfrm>
              <a:off x="2661750" y="1021015"/>
              <a:ext cx="202565" cy="132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latin typeface="Calibri"/>
                  <a:ea typeface="Times New Roman"/>
                </a:rPr>
                <a:t>ℓ/4</a:t>
              </a:r>
              <a:endParaRPr lang="hu-HU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AutoShape 3003"/>
            <p:cNvCxnSpPr>
              <a:cxnSpLocks noChangeShapeType="1"/>
            </p:cNvCxnSpPr>
            <p:nvPr/>
          </p:nvCxnSpPr>
          <p:spPr bwMode="auto">
            <a:xfrm>
              <a:off x="2571245" y="929277"/>
              <a:ext cx="0" cy="2700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03"/>
            <p:cNvCxnSpPr>
              <a:cxnSpLocks noChangeShapeType="1"/>
            </p:cNvCxnSpPr>
            <p:nvPr/>
          </p:nvCxnSpPr>
          <p:spPr bwMode="auto">
            <a:xfrm>
              <a:off x="2044148" y="929277"/>
              <a:ext cx="0" cy="817541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003"/>
            <p:cNvCxnSpPr>
              <a:cxnSpLocks noChangeShapeType="1"/>
            </p:cNvCxnSpPr>
            <p:nvPr/>
          </p:nvCxnSpPr>
          <p:spPr bwMode="auto">
            <a:xfrm>
              <a:off x="2571245" y="111645"/>
              <a:ext cx="0" cy="817541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3007"/>
            <p:cNvSpPr txBox="1">
              <a:spLocks noChangeArrowheads="1"/>
            </p:cNvSpPr>
            <p:nvPr/>
          </p:nvSpPr>
          <p:spPr bwMode="auto">
            <a:xfrm>
              <a:off x="2619646" y="397725"/>
              <a:ext cx="313460" cy="132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effectLst/>
                  <a:latin typeface="Calibri"/>
                  <a:ea typeface="Times New Roman"/>
                </a:rPr>
                <a:t>3ℓ/4</a:t>
              </a:r>
              <a:endParaRPr lang="hu-H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xt Box 3007"/>
            <p:cNvSpPr txBox="1">
              <a:spLocks noChangeArrowheads="1"/>
            </p:cNvSpPr>
            <p:nvPr/>
          </p:nvSpPr>
          <p:spPr bwMode="auto">
            <a:xfrm>
              <a:off x="1781514" y="1415752"/>
              <a:ext cx="267609" cy="132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effectLst/>
                  <a:latin typeface="Calibri"/>
                  <a:ea typeface="Times New Roman"/>
                </a:rPr>
                <a:t>3ℓ/4</a:t>
              </a:r>
              <a:endParaRPr lang="hu-H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Ellipszis 32"/>
            <p:cNvSpPr/>
            <p:nvPr/>
          </p:nvSpPr>
          <p:spPr>
            <a:xfrm>
              <a:off x="2282362" y="914381"/>
              <a:ext cx="36000" cy="3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4" name="Ív 33"/>
            <p:cNvSpPr/>
            <p:nvPr/>
          </p:nvSpPr>
          <p:spPr>
            <a:xfrm>
              <a:off x="2105426" y="735254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5" name="Ív 34"/>
            <p:cNvSpPr/>
            <p:nvPr/>
          </p:nvSpPr>
          <p:spPr>
            <a:xfrm flipV="1">
              <a:off x="2105491" y="734623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6" name="Ív 35"/>
            <p:cNvSpPr/>
            <p:nvPr/>
          </p:nvSpPr>
          <p:spPr>
            <a:xfrm flipH="1">
              <a:off x="2111732" y="736463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37" name="Egyenes összekötő nyíllal 36"/>
            <p:cNvCxnSpPr/>
            <p:nvPr/>
          </p:nvCxnSpPr>
          <p:spPr>
            <a:xfrm>
              <a:off x="2109048" y="896287"/>
              <a:ext cx="0" cy="1081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 Box 3009"/>
            <p:cNvSpPr txBox="1">
              <a:spLocks noChangeArrowheads="1"/>
            </p:cNvSpPr>
            <p:nvPr/>
          </p:nvSpPr>
          <p:spPr bwMode="auto">
            <a:xfrm>
              <a:off x="2201494" y="824688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750" b="1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46" name="AutoShape 3005"/>
            <p:cNvCxnSpPr>
              <a:cxnSpLocks noChangeShapeType="1"/>
            </p:cNvCxnSpPr>
            <p:nvPr/>
          </p:nvCxnSpPr>
          <p:spPr bwMode="auto">
            <a:xfrm>
              <a:off x="1781514" y="124633"/>
              <a:ext cx="113220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3004"/>
            <p:cNvCxnSpPr>
              <a:cxnSpLocks noChangeShapeType="1"/>
            </p:cNvCxnSpPr>
            <p:nvPr/>
          </p:nvCxnSpPr>
          <p:spPr bwMode="auto">
            <a:xfrm>
              <a:off x="1857821" y="1743673"/>
              <a:ext cx="115252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3005"/>
            <p:cNvCxnSpPr>
              <a:cxnSpLocks noChangeShapeType="1"/>
            </p:cNvCxnSpPr>
            <p:nvPr/>
          </p:nvCxnSpPr>
          <p:spPr bwMode="auto">
            <a:xfrm>
              <a:off x="1827429" y="929186"/>
              <a:ext cx="113220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églalap 42"/>
              <p:cNvSpPr/>
              <p:nvPr/>
            </p:nvSpPr>
            <p:spPr>
              <a:xfrm>
                <a:off x="549740" y="1011092"/>
                <a:ext cx="5390412" cy="3169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 smtClean="0"/>
                  <a:t>Az </a:t>
                </a:r>
                <a:r>
                  <a:rPr lang="hu-HU" dirty="0"/>
                  <a:t>összetapadt forgó pálcák tehetetlenségi nyomatéka:</a:t>
                </a:r>
              </a:p>
              <a:p>
                <a:r>
                  <a:rPr lang="hu-HU" dirty="0"/>
                  <a:t>A forgástengely mindkét pálcát ¼ – ¾ arányban osztja. </a:t>
                </a:r>
                <a:endParaRPr lang="hu-HU" dirty="0" smtClean="0"/>
              </a:p>
              <a:p>
                <a:r>
                  <a:rPr lang="hu-HU" dirty="0" smtClean="0"/>
                  <a:t>Egy </a:t>
                </a:r>
                <a:r>
                  <a:rPr lang="hu-HU" dirty="0"/>
                  <a:t>pálca tehetetlenségi nyomatéka erre a pontra Steiner-tétellel számolható: a súlyponton, vagyis </a:t>
                </a:r>
                <a:r>
                  <a:rPr lang="hu-HU" dirty="0" smtClean="0"/>
                  <a:t/>
                </a:r>
                <a:br>
                  <a:rPr lang="hu-HU" dirty="0" smtClean="0"/>
                </a:br>
                <a:r>
                  <a:rPr lang="hu-HU" dirty="0" smtClean="0"/>
                  <a:t>a </a:t>
                </a:r>
                <a:r>
                  <a:rPr lang="hu-HU" dirty="0"/>
                  <a:t>rúd felénél átmenő tengelyre </a:t>
                </a:r>
                <a:endParaRPr lang="hu-HU" dirty="0" smtClean="0"/>
              </a:p>
              <a:p>
                <a:r>
                  <a:rPr lang="hu-HU" dirty="0" smtClean="0">
                    <a:sym typeface="Symbol"/>
                  </a:rPr>
                  <a:t></a:t>
                </a:r>
                <a:r>
                  <a:rPr lang="hu-HU" baseline="-25000" dirty="0"/>
                  <a:t>s</a:t>
                </a:r>
                <a:r>
                  <a:rPr lang="hu-H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/>
                          <m:t>12</m:t>
                        </m:r>
                      </m:den>
                    </m:f>
                  </m:oMath>
                </a14:m>
                <a:r>
                  <a:rPr lang="hu-HU" dirty="0"/>
                  <a:t> mℓ</a:t>
                </a:r>
                <a:r>
                  <a:rPr lang="hu-HU" baseline="30000" dirty="0"/>
                  <a:t>2</a:t>
                </a:r>
                <a:r>
                  <a:rPr lang="hu-HU" dirty="0"/>
                  <a:t> (ld. a bevezetőben), ehhez képest </a:t>
                </a:r>
                <a:endParaRPr lang="hu-HU" dirty="0" smtClean="0"/>
              </a:p>
              <a:p>
                <a:r>
                  <a:rPr lang="hu-HU" dirty="0" smtClean="0"/>
                  <a:t>d </a:t>
                </a:r>
                <a:r>
                  <a:rPr lang="hu-HU" dirty="0"/>
                  <a:t>= ℓ/4 távolságra van eltolódva a forgástengely, tehát</a:t>
                </a:r>
              </a:p>
              <a:p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P</a:t>
                </a:r>
                <a:r>
                  <a:rPr lang="hu-HU" dirty="0"/>
                  <a:t> </a:t>
                </a:r>
                <a:r>
                  <a:rPr lang="hu-HU" dirty="0" smtClean="0"/>
                  <a:t>=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s</a:t>
                </a:r>
                <a:r>
                  <a:rPr lang="hu-HU" dirty="0"/>
                  <a:t> </a:t>
                </a:r>
                <a:r>
                  <a:rPr lang="hu-HU" dirty="0" smtClean="0"/>
                  <a:t>+ </a:t>
                </a:r>
                <a:r>
                  <a:rPr lang="hu-HU" dirty="0"/>
                  <a:t>m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 </a:t>
                </a:r>
                <a:r>
                  <a:rPr lang="hu-HU" dirty="0" smtClean="0"/>
                  <a:t>d</a:t>
                </a:r>
                <a:r>
                  <a:rPr lang="hu-HU" baseline="30000" dirty="0" smtClean="0"/>
                  <a:t>2</a:t>
                </a:r>
                <a:r>
                  <a:rPr lang="hu-H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/>
                          <m:t>12</m:t>
                        </m:r>
                      </m:den>
                    </m:f>
                  </m:oMath>
                </a14:m>
                <a:r>
                  <a:rPr lang="hu-HU" dirty="0"/>
                  <a:t> mℓ</a:t>
                </a:r>
                <a:r>
                  <a:rPr lang="hu-HU" baseline="30000" dirty="0"/>
                  <a:t>2</a:t>
                </a:r>
                <a:r>
                  <a:rPr lang="hu-HU" dirty="0"/>
                  <a:t> + m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 dirty="0" smtClean="0"/>
                                  <m:t>ℓ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hu-HU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hu-HU"/>
                      <m:t>=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a:rPr lang="hu-HU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hu-HU">
                            <a:latin typeface="Cambria Math"/>
                          </a:rPr>
                          <m:t>48</m:t>
                        </m:r>
                      </m:den>
                    </m:f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e>
                      <m:sup>
                        <m:r>
                          <a:rPr lang="hu-HU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/>
                  <a:t>, </a:t>
                </a:r>
                <a:endParaRPr lang="hu-HU" dirty="0" smtClean="0"/>
              </a:p>
              <a:p>
                <a:r>
                  <a:rPr lang="hu-HU" dirty="0" smtClean="0"/>
                  <a:t>a </a:t>
                </a:r>
                <a:r>
                  <a:rPr lang="hu-HU" dirty="0"/>
                  <a:t>két pálcára 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a:rPr lang="hu-HU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hu-HU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hu-HU" dirty="0"/>
                  <a:t> mℓ</a:t>
                </a:r>
                <a:r>
                  <a:rPr lang="hu-HU" baseline="30000" dirty="0"/>
                  <a:t>2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>
          <p:sp>
            <p:nvSpPr>
              <p:cNvPr id="43" name="Téglalap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40" y="1011092"/>
                <a:ext cx="5390412" cy="3169714"/>
              </a:xfrm>
              <a:prstGeom prst="rect">
                <a:avLst/>
              </a:prstGeom>
              <a:blipFill rotWithShape="1">
                <a:blip r:embed="rId4"/>
                <a:stretch>
                  <a:fillRect l="-905" t="-962" b="-1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églalap 43"/>
          <p:cNvSpPr/>
          <p:nvPr/>
        </p:nvSpPr>
        <p:spPr>
          <a:xfrm>
            <a:off x="549740" y="404664"/>
            <a:ext cx="7917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ütközés után az összetapadt, forgó mozgást végző pálcák impulzusmomentuma:</a:t>
            </a:r>
          </a:p>
          <a:p>
            <a:r>
              <a:rPr lang="hu-HU" dirty="0" smtClean="0"/>
              <a:t>   </a:t>
            </a:r>
            <a:r>
              <a:rPr lang="hu-HU" dirty="0" err="1" smtClean="0"/>
              <a:t>L</a:t>
            </a:r>
            <a:r>
              <a:rPr lang="hu-HU" baseline="-25000" dirty="0" err="1" smtClean="0"/>
              <a:t>u</a:t>
            </a:r>
            <a:r>
              <a:rPr lang="hu-HU" dirty="0" smtClean="0"/>
              <a:t> = </a:t>
            </a:r>
            <a:r>
              <a:rPr lang="hu-HU" dirty="0" smtClean="0">
                <a:sym typeface="Symbol"/>
              </a:rPr>
              <a:t></a:t>
            </a:r>
            <a:r>
              <a:rPr lang="hu-HU" dirty="0" smtClean="0"/>
              <a:t> </a:t>
            </a:r>
            <a:r>
              <a:rPr lang="hu-HU" dirty="0" smtClean="0">
                <a:sym typeface="Symbol"/>
              </a:rPr>
              <a:t></a:t>
            </a:r>
            <a:r>
              <a:rPr lang="hu-HU" dirty="0" smtClean="0"/>
              <a:t> .</a:t>
            </a:r>
            <a:endParaRPr lang="hu-HU" dirty="0"/>
          </a:p>
        </p:txBody>
      </p:sp>
      <p:pic>
        <p:nvPicPr>
          <p:cNvPr id="4" name="mecha_gy9_3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567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ászon 2996"/>
          <p:cNvGrpSpPr/>
          <p:nvPr/>
        </p:nvGrpSpPr>
        <p:grpSpPr>
          <a:xfrm>
            <a:off x="3404098" y="1648335"/>
            <a:ext cx="5560390" cy="3198841"/>
            <a:chOff x="0" y="0"/>
            <a:chExt cx="3251200" cy="1816100"/>
          </a:xfrm>
        </p:grpSpPr>
        <p:sp>
          <p:nvSpPr>
            <p:cNvPr id="3" name="Téglalap 2"/>
            <p:cNvSpPr/>
            <p:nvPr/>
          </p:nvSpPr>
          <p:spPr>
            <a:xfrm>
              <a:off x="0" y="0"/>
              <a:ext cx="3251200" cy="1816100"/>
            </a:xfrm>
            <a:prstGeom prst="rect">
              <a:avLst/>
            </a:prstGeom>
            <a:noFill/>
          </p:spPr>
        </p:sp>
        <p:cxnSp>
          <p:nvCxnSpPr>
            <p:cNvPr id="8" name="AutoShape 3004"/>
            <p:cNvCxnSpPr>
              <a:cxnSpLocks noChangeShapeType="1"/>
            </p:cNvCxnSpPr>
            <p:nvPr/>
          </p:nvCxnSpPr>
          <p:spPr bwMode="auto">
            <a:xfrm>
              <a:off x="1824609" y="1202730"/>
              <a:ext cx="115252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3005"/>
            <p:cNvCxnSpPr>
              <a:cxnSpLocks noChangeShapeType="1"/>
            </p:cNvCxnSpPr>
            <p:nvPr/>
          </p:nvCxnSpPr>
          <p:spPr bwMode="auto">
            <a:xfrm>
              <a:off x="1827429" y="650280"/>
              <a:ext cx="113220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2998"/>
            <p:cNvSpPr>
              <a:spLocks noChangeArrowheads="1"/>
            </p:cNvSpPr>
            <p:nvPr/>
          </p:nvSpPr>
          <p:spPr bwMode="auto">
            <a:xfrm>
              <a:off x="2258296" y="656961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22" name="Rectangle 2998"/>
            <p:cNvSpPr>
              <a:spLocks noChangeArrowheads="1"/>
            </p:cNvSpPr>
            <p:nvPr/>
          </p:nvSpPr>
          <p:spPr bwMode="auto">
            <a:xfrm>
              <a:off x="2294175" y="124633"/>
              <a:ext cx="36000" cy="1080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24" name="AutoShape 3003"/>
            <p:cNvCxnSpPr>
              <a:cxnSpLocks noChangeShapeType="1"/>
            </p:cNvCxnSpPr>
            <p:nvPr/>
          </p:nvCxnSpPr>
          <p:spPr bwMode="auto">
            <a:xfrm>
              <a:off x="2044612" y="658643"/>
              <a:ext cx="0" cy="2700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3007"/>
            <p:cNvSpPr txBox="1">
              <a:spLocks noChangeArrowheads="1"/>
            </p:cNvSpPr>
            <p:nvPr/>
          </p:nvSpPr>
          <p:spPr bwMode="auto">
            <a:xfrm>
              <a:off x="1819678" y="765660"/>
              <a:ext cx="202565" cy="132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latin typeface="Calibri"/>
                  <a:ea typeface="Times New Roman"/>
                </a:rPr>
                <a:t>ℓ/4</a:t>
              </a:r>
              <a:endParaRPr lang="hu-H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 Box 3007"/>
            <p:cNvSpPr txBox="1">
              <a:spLocks noChangeArrowheads="1"/>
            </p:cNvSpPr>
            <p:nvPr/>
          </p:nvSpPr>
          <p:spPr bwMode="auto">
            <a:xfrm>
              <a:off x="2661750" y="1021015"/>
              <a:ext cx="202565" cy="132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latin typeface="Calibri"/>
                  <a:ea typeface="Times New Roman"/>
                </a:rPr>
                <a:t>ℓ/4</a:t>
              </a:r>
              <a:endParaRPr lang="hu-HU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AutoShape 3003"/>
            <p:cNvCxnSpPr>
              <a:cxnSpLocks noChangeShapeType="1"/>
            </p:cNvCxnSpPr>
            <p:nvPr/>
          </p:nvCxnSpPr>
          <p:spPr bwMode="auto">
            <a:xfrm>
              <a:off x="2571245" y="929277"/>
              <a:ext cx="0" cy="2700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03"/>
            <p:cNvCxnSpPr>
              <a:cxnSpLocks noChangeShapeType="1"/>
            </p:cNvCxnSpPr>
            <p:nvPr/>
          </p:nvCxnSpPr>
          <p:spPr bwMode="auto">
            <a:xfrm>
              <a:off x="2044148" y="929277"/>
              <a:ext cx="0" cy="817541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003"/>
            <p:cNvCxnSpPr>
              <a:cxnSpLocks noChangeShapeType="1"/>
            </p:cNvCxnSpPr>
            <p:nvPr/>
          </p:nvCxnSpPr>
          <p:spPr bwMode="auto">
            <a:xfrm>
              <a:off x="2571245" y="111645"/>
              <a:ext cx="0" cy="817541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3007"/>
            <p:cNvSpPr txBox="1">
              <a:spLocks noChangeArrowheads="1"/>
            </p:cNvSpPr>
            <p:nvPr/>
          </p:nvSpPr>
          <p:spPr bwMode="auto">
            <a:xfrm>
              <a:off x="2619646" y="397725"/>
              <a:ext cx="313460" cy="132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effectLst/>
                  <a:latin typeface="Calibri"/>
                  <a:ea typeface="Times New Roman"/>
                </a:rPr>
                <a:t>3ℓ/4</a:t>
              </a:r>
              <a:endParaRPr lang="hu-H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xt Box 3007"/>
            <p:cNvSpPr txBox="1">
              <a:spLocks noChangeArrowheads="1"/>
            </p:cNvSpPr>
            <p:nvPr/>
          </p:nvSpPr>
          <p:spPr bwMode="auto">
            <a:xfrm>
              <a:off x="1781514" y="1415752"/>
              <a:ext cx="267609" cy="132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effectLst/>
                  <a:latin typeface="Calibri"/>
                  <a:ea typeface="Times New Roman"/>
                </a:rPr>
                <a:t>3ℓ/4</a:t>
              </a:r>
              <a:endParaRPr lang="hu-H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Ellipszis 32"/>
            <p:cNvSpPr/>
            <p:nvPr/>
          </p:nvSpPr>
          <p:spPr>
            <a:xfrm>
              <a:off x="2282362" y="914381"/>
              <a:ext cx="36000" cy="36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4" name="Ív 33"/>
            <p:cNvSpPr/>
            <p:nvPr/>
          </p:nvSpPr>
          <p:spPr>
            <a:xfrm>
              <a:off x="2105426" y="735254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5" name="Ív 34"/>
            <p:cNvSpPr/>
            <p:nvPr/>
          </p:nvSpPr>
          <p:spPr>
            <a:xfrm flipV="1">
              <a:off x="2105491" y="734623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6" name="Ív 35"/>
            <p:cNvSpPr/>
            <p:nvPr/>
          </p:nvSpPr>
          <p:spPr>
            <a:xfrm flipH="1">
              <a:off x="2111732" y="736463"/>
              <a:ext cx="390069" cy="354955"/>
            </a:xfrm>
            <a:prstGeom prst="arc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37" name="Egyenes összekötő nyíllal 36"/>
            <p:cNvCxnSpPr/>
            <p:nvPr/>
          </p:nvCxnSpPr>
          <p:spPr>
            <a:xfrm>
              <a:off x="2109048" y="896287"/>
              <a:ext cx="0" cy="1081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 Box 3009"/>
            <p:cNvSpPr txBox="1">
              <a:spLocks noChangeArrowheads="1"/>
            </p:cNvSpPr>
            <p:nvPr/>
          </p:nvSpPr>
          <p:spPr bwMode="auto">
            <a:xfrm>
              <a:off x="2201494" y="824688"/>
              <a:ext cx="104748" cy="164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750" b="1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46" name="AutoShape 3005"/>
            <p:cNvCxnSpPr>
              <a:cxnSpLocks noChangeShapeType="1"/>
            </p:cNvCxnSpPr>
            <p:nvPr/>
          </p:nvCxnSpPr>
          <p:spPr bwMode="auto">
            <a:xfrm>
              <a:off x="1781514" y="124633"/>
              <a:ext cx="113220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3004"/>
            <p:cNvCxnSpPr>
              <a:cxnSpLocks noChangeShapeType="1"/>
            </p:cNvCxnSpPr>
            <p:nvPr/>
          </p:nvCxnSpPr>
          <p:spPr bwMode="auto">
            <a:xfrm>
              <a:off x="1857821" y="1743673"/>
              <a:ext cx="115252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3005"/>
            <p:cNvCxnSpPr>
              <a:cxnSpLocks noChangeShapeType="1"/>
            </p:cNvCxnSpPr>
            <p:nvPr/>
          </p:nvCxnSpPr>
          <p:spPr bwMode="auto">
            <a:xfrm>
              <a:off x="1827429" y="929186"/>
              <a:ext cx="113220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églalap 42"/>
              <p:cNvSpPr/>
              <p:nvPr/>
            </p:nvSpPr>
            <p:spPr>
              <a:xfrm>
                <a:off x="549740" y="1011092"/>
                <a:ext cx="5390412" cy="5119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 smtClean="0"/>
                  <a:t>Az </a:t>
                </a:r>
                <a:r>
                  <a:rPr lang="hu-HU" dirty="0"/>
                  <a:t>összetapadt forgó pálcák tehetetlenségi nyomatéka:</a:t>
                </a:r>
              </a:p>
              <a:p>
                <a:r>
                  <a:rPr lang="hu-HU" dirty="0"/>
                  <a:t>A forgástengely mindkét pálcát ¼ – ¾ arányban osztja. </a:t>
                </a:r>
                <a:endParaRPr lang="hu-HU" dirty="0" smtClean="0"/>
              </a:p>
              <a:p>
                <a:r>
                  <a:rPr lang="hu-HU" dirty="0" smtClean="0"/>
                  <a:t>Egy </a:t>
                </a:r>
                <a:r>
                  <a:rPr lang="hu-HU" dirty="0"/>
                  <a:t>pálca tehetetlenségi nyomatéka erre a pontra Steiner-tétellel számolható: a súlyponton, vagyis </a:t>
                </a:r>
                <a:r>
                  <a:rPr lang="hu-HU" dirty="0" smtClean="0"/>
                  <a:t/>
                </a:r>
                <a:br>
                  <a:rPr lang="hu-HU" dirty="0" smtClean="0"/>
                </a:br>
                <a:r>
                  <a:rPr lang="hu-HU" dirty="0" smtClean="0"/>
                  <a:t>a </a:t>
                </a:r>
                <a:r>
                  <a:rPr lang="hu-HU" dirty="0"/>
                  <a:t>rúd felénél átmenő tengelyre </a:t>
                </a:r>
                <a:endParaRPr lang="hu-HU" dirty="0" smtClean="0"/>
              </a:p>
              <a:p>
                <a:r>
                  <a:rPr lang="hu-HU" dirty="0" smtClean="0">
                    <a:sym typeface="Symbol"/>
                  </a:rPr>
                  <a:t></a:t>
                </a:r>
                <a:r>
                  <a:rPr lang="hu-HU" baseline="-25000" dirty="0"/>
                  <a:t>s</a:t>
                </a:r>
                <a:r>
                  <a:rPr lang="hu-H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/>
                          <m:t>12</m:t>
                        </m:r>
                      </m:den>
                    </m:f>
                  </m:oMath>
                </a14:m>
                <a:r>
                  <a:rPr lang="hu-HU" dirty="0"/>
                  <a:t> mℓ</a:t>
                </a:r>
                <a:r>
                  <a:rPr lang="hu-HU" baseline="30000" dirty="0"/>
                  <a:t>2</a:t>
                </a:r>
                <a:r>
                  <a:rPr lang="hu-HU" dirty="0"/>
                  <a:t> (ld. a bevezetőben), ehhez képest </a:t>
                </a:r>
                <a:endParaRPr lang="hu-HU" dirty="0" smtClean="0"/>
              </a:p>
              <a:p>
                <a:r>
                  <a:rPr lang="hu-HU" dirty="0" smtClean="0"/>
                  <a:t>d </a:t>
                </a:r>
                <a:r>
                  <a:rPr lang="hu-HU" dirty="0"/>
                  <a:t>= ℓ/4 távolságra van eltolódva a forgástengely, tehát</a:t>
                </a:r>
              </a:p>
              <a:p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P</a:t>
                </a:r>
                <a:r>
                  <a:rPr lang="hu-H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/>
                          <m:t>12</m:t>
                        </m:r>
                      </m:den>
                    </m:f>
                  </m:oMath>
                </a14:m>
                <a:r>
                  <a:rPr lang="hu-HU" dirty="0"/>
                  <a:t> mℓ</a:t>
                </a:r>
                <a:r>
                  <a:rPr lang="hu-HU" baseline="30000" dirty="0"/>
                  <a:t>2</a:t>
                </a:r>
                <a:r>
                  <a:rPr lang="hu-HU" dirty="0"/>
                  <a:t> + m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 dirty="0" smtClean="0"/>
                                  <m:t>ℓ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hu-HU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hu-HU"/>
                      <m:t>=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i="0">
                            <a:latin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i="0">
                            <a:latin typeface="Calibri" panose="020F0502020204030204" pitchFamily="34" charset="0"/>
                          </a:rPr>
                          <m:t>48</m:t>
                        </m:r>
                      </m:den>
                    </m:f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e>
                      <m:sup>
                        <m:r>
                          <a:rPr lang="hu-HU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/>
                  <a:t>, </a:t>
                </a:r>
                <a:endParaRPr lang="hu-HU" dirty="0" smtClean="0"/>
              </a:p>
              <a:p>
                <a:r>
                  <a:rPr lang="hu-HU" dirty="0" smtClean="0"/>
                  <a:t>a </a:t>
                </a:r>
                <a:r>
                  <a:rPr lang="hu-HU" dirty="0"/>
                  <a:t>két pálcára 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i="0">
                            <a:latin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i="0">
                            <a:latin typeface="Calibri" panose="020F050202020403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hu-HU" dirty="0"/>
                  <a:t> mℓ</a:t>
                </a:r>
                <a:r>
                  <a:rPr lang="hu-HU" baseline="30000" dirty="0"/>
                  <a:t>2</a:t>
                </a:r>
                <a:r>
                  <a:rPr lang="hu-HU" dirty="0"/>
                  <a:t>.</a:t>
                </a:r>
              </a:p>
              <a:p>
                <a:endParaRPr lang="hu-HU" dirty="0" smtClean="0"/>
              </a:p>
              <a:p>
                <a:endParaRPr lang="hu-HU" sz="1050" dirty="0"/>
              </a:p>
              <a:p>
                <a:r>
                  <a:rPr lang="hu-HU" dirty="0"/>
                  <a:t>Az ütközés utáni impulzusmomentum tehát</a:t>
                </a:r>
              </a:p>
              <a:p>
                <a:r>
                  <a:rPr lang="hu-HU" dirty="0" smtClean="0"/>
                  <a:t>   </a:t>
                </a:r>
                <a:r>
                  <a:rPr lang="hu-HU" dirty="0" err="1" smtClean="0"/>
                  <a:t>L</a:t>
                </a:r>
                <a:r>
                  <a:rPr lang="hu-HU" baseline="-25000" dirty="0" err="1" smtClean="0"/>
                  <a:t>u</a:t>
                </a:r>
                <a:r>
                  <a:rPr lang="hu-HU" dirty="0" smtClean="0"/>
                  <a:t> </a:t>
                </a:r>
                <a:r>
                  <a:rPr lang="hu-H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a:rPr lang="hu-HU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hu-HU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hu-HU" dirty="0"/>
                  <a:t> mℓ</a:t>
                </a:r>
                <a:r>
                  <a:rPr lang="hu-HU" baseline="30000" dirty="0"/>
                  <a:t>2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</a:t>
                </a:r>
                <a:r>
                  <a:rPr lang="hu-HU" dirty="0"/>
                  <a:t> ,</a:t>
                </a:r>
              </a:p>
              <a:p>
                <a:r>
                  <a:rPr lang="hu-HU" dirty="0"/>
                  <a:t>az impulzusmomentum-megmaradás:</a:t>
                </a:r>
              </a:p>
              <a:p>
                <a:r>
                  <a:rPr lang="hu-HU" dirty="0" smtClean="0"/>
                  <a:t>   2 </a:t>
                </a:r>
                <a:r>
                  <a:rPr lang="hu-HU" dirty="0"/>
                  <a:t>· ( </a:t>
                </a:r>
                <a:r>
                  <a:rPr lang="hu-HU" dirty="0" err="1"/>
                  <a:t>mv</a:t>
                </a:r>
                <a:r>
                  <a:rPr lang="hu-HU" dirty="0"/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/>
                          <m:t>4</m:t>
                        </m:r>
                      </m:den>
                    </m:f>
                  </m:oMath>
                </a14:m>
                <a:r>
                  <a:rPr lang="hu-HU" dirty="0"/>
                  <a:t> 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hu-HU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/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24</m:t>
                            </m:r>
                          </m:den>
                        </m:f>
                      </m:e>
                    </m:box>
                  </m:oMath>
                </a14:m>
                <a:r>
                  <a:rPr lang="hu-HU" dirty="0"/>
                  <a:t> mℓ</a:t>
                </a:r>
                <a:r>
                  <a:rPr lang="hu-HU" baseline="30000" dirty="0"/>
                  <a:t>2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</a:t>
                </a:r>
                <a:r>
                  <a:rPr lang="hu-HU" dirty="0"/>
                  <a:t>        </a:t>
                </a:r>
                <a:endParaRPr lang="hu-HU" dirty="0" smtClean="0"/>
              </a:p>
            </p:txBody>
          </p:sp>
        </mc:Choice>
        <mc:Fallback>
          <p:sp>
            <p:nvSpPr>
              <p:cNvPr id="43" name="Téglalap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40" y="1011092"/>
                <a:ext cx="5390412" cy="5119287"/>
              </a:xfrm>
              <a:prstGeom prst="rect">
                <a:avLst/>
              </a:prstGeom>
              <a:blipFill rotWithShape="1">
                <a:blip r:embed="rId4"/>
                <a:stretch>
                  <a:fillRect l="-905" t="-5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églalap 43"/>
          <p:cNvSpPr/>
          <p:nvPr/>
        </p:nvSpPr>
        <p:spPr>
          <a:xfrm>
            <a:off x="549740" y="404664"/>
            <a:ext cx="7917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ütközés után az összetapadt, forgó mozgást végző pálcák impulzusmomentuma:</a:t>
            </a:r>
          </a:p>
          <a:p>
            <a:r>
              <a:rPr lang="hu-HU" dirty="0" smtClean="0"/>
              <a:t>   </a:t>
            </a:r>
            <a:r>
              <a:rPr lang="hu-HU" dirty="0" err="1" smtClean="0"/>
              <a:t>L</a:t>
            </a:r>
            <a:r>
              <a:rPr lang="hu-HU" baseline="-25000" dirty="0" err="1" smtClean="0"/>
              <a:t>u</a:t>
            </a:r>
            <a:r>
              <a:rPr lang="hu-HU" dirty="0" smtClean="0"/>
              <a:t> = </a:t>
            </a:r>
            <a:r>
              <a:rPr lang="hu-HU" dirty="0" smtClean="0">
                <a:sym typeface="Symbol"/>
              </a:rPr>
              <a:t></a:t>
            </a:r>
            <a:r>
              <a:rPr lang="hu-HU" dirty="0" smtClean="0"/>
              <a:t> </a:t>
            </a:r>
            <a:r>
              <a:rPr lang="hu-HU" dirty="0" smtClean="0">
                <a:sym typeface="Symbol"/>
              </a:rPr>
              <a:t></a:t>
            </a:r>
            <a:r>
              <a:rPr lang="hu-HU" dirty="0" smtClean="0"/>
              <a:t> .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églalap 44"/>
              <p:cNvSpPr/>
              <p:nvPr/>
            </p:nvSpPr>
            <p:spPr>
              <a:xfrm>
                <a:off x="557048" y="5886070"/>
                <a:ext cx="7246906" cy="52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 smtClean="0">
                    <a:sym typeface="Symbol"/>
                  </a:rPr>
                  <a:t>                                </a:t>
                </a:r>
                <a:r>
                  <a:rPr lang="hu-HU" dirty="0" smtClean="0"/>
                  <a:t>       </a:t>
                </a:r>
                <a:r>
                  <a:rPr lang="hu-HU" dirty="0">
                    <a:sym typeface="Symbol"/>
                  </a:rPr>
                  <a:t></a:t>
                </a:r>
                <a:r>
                  <a:rPr lang="hu-H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/>
                          <m:t>7</m:t>
                        </m:r>
                      </m:den>
                    </m:f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den>
                    </m:f>
                  </m:oMath>
                </a14:m>
                <a:r>
                  <a:rPr lang="hu-HU" dirty="0"/>
                  <a:t>  lesz az összeragadt pálcák szögsebessége</a:t>
                </a:r>
                <a:r>
                  <a:rPr lang="hu-HU" dirty="0" smtClean="0"/>
                  <a:t>.  </a:t>
                </a:r>
                <a:endParaRPr lang="hu-HU" dirty="0"/>
              </a:p>
            </p:txBody>
          </p:sp>
        </mc:Choice>
        <mc:Fallback xmlns="">
          <p:sp>
            <p:nvSpPr>
              <p:cNvPr id="45" name="Téglalap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8" y="5886070"/>
                <a:ext cx="7246906" cy="527580"/>
              </a:xfrm>
              <a:prstGeom prst="rect">
                <a:avLst/>
              </a:prstGeom>
              <a:blipFill rotWithShape="1">
                <a:blip r:embed="rId5"/>
                <a:stretch>
                  <a:fillRect r="-1009" b="-81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echa_gy9_3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9545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468</Words>
  <Application>Microsoft Office PowerPoint</Application>
  <PresentationFormat>Diavetítés a képernyőre (4:3 oldalarány)</PresentationFormat>
  <Paragraphs>88</Paragraphs>
  <Slides>6</Slides>
  <Notes>0</Notes>
  <HiddenSlides>0</HiddenSlides>
  <MMClips>6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20</cp:revision>
  <dcterms:created xsi:type="dcterms:W3CDTF">2020-05-05T15:26:48Z</dcterms:created>
  <dcterms:modified xsi:type="dcterms:W3CDTF">2020-05-06T15:46:21Z</dcterms:modified>
</cp:coreProperties>
</file>