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77588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354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4324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0732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1142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8620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373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8674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0705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864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5272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2CC99-CD38-45DF-A275-45FC4F689486}" type="datetimeFigureOut">
              <a:rPr lang="hu-HU" smtClean="0"/>
              <a:t>2020.05.06.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FDECFC-61A4-476B-9D72-E5B3A0BF0B5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6777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467544" y="548680"/>
            <a:ext cx="45365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9/4. </a:t>
            </a:r>
            <a:endParaRPr lang="hu-HU" b="1" dirty="0" smtClean="0"/>
          </a:p>
          <a:p>
            <a:r>
              <a:rPr lang="hu-HU" dirty="0" smtClean="0"/>
              <a:t>M </a:t>
            </a:r>
            <a:r>
              <a:rPr lang="hu-HU" dirty="0"/>
              <a:t>tömegű, R sugarú csigára feltekert fonálon m tömegű teher függ a földtől </a:t>
            </a:r>
            <a:endParaRPr lang="hu-HU" dirty="0" smtClean="0"/>
          </a:p>
          <a:p>
            <a:r>
              <a:rPr lang="hu-HU" dirty="0" smtClean="0"/>
              <a:t>h </a:t>
            </a:r>
            <a:r>
              <a:rPr lang="hu-HU" dirty="0"/>
              <a:t>magasságban. </a:t>
            </a:r>
            <a:endParaRPr lang="hu-HU" dirty="0" smtClean="0"/>
          </a:p>
          <a:p>
            <a:r>
              <a:rPr lang="hu-HU" dirty="0" smtClean="0"/>
              <a:t>Elengedve </a:t>
            </a:r>
            <a:r>
              <a:rPr lang="hu-HU" dirty="0"/>
              <a:t>milyen végsebességgel érkezik le?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kötél nem csúszik meg a csigán, a csiga súrlódása elhanyagolható.</a:t>
            </a:r>
          </a:p>
        </p:txBody>
      </p:sp>
      <p:grpSp>
        <p:nvGrpSpPr>
          <p:cNvPr id="5" name="Vászon 347"/>
          <p:cNvGrpSpPr/>
          <p:nvPr/>
        </p:nvGrpSpPr>
        <p:grpSpPr>
          <a:xfrm>
            <a:off x="5252702" y="632694"/>
            <a:ext cx="2723822" cy="3384376"/>
            <a:chOff x="0" y="0"/>
            <a:chExt cx="1967230" cy="2450465"/>
          </a:xfrm>
        </p:grpSpPr>
        <p:sp>
          <p:nvSpPr>
            <p:cNvPr id="6" name="Téglalap 5"/>
            <p:cNvSpPr/>
            <p:nvPr/>
          </p:nvSpPr>
          <p:spPr>
            <a:xfrm>
              <a:off x="0" y="0"/>
              <a:ext cx="1967230" cy="2450465"/>
            </a:xfrm>
            <a:prstGeom prst="rect">
              <a:avLst/>
            </a:prstGeom>
          </p:spPr>
        </p:sp>
        <p:sp>
          <p:nvSpPr>
            <p:cNvPr id="7" name="Ellipszis 6"/>
            <p:cNvSpPr/>
            <p:nvPr/>
          </p:nvSpPr>
          <p:spPr>
            <a:xfrm>
              <a:off x="482803" y="409651"/>
              <a:ext cx="720000" cy="720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8" name="Egyenes összekötő 7"/>
            <p:cNvCxnSpPr/>
            <p:nvPr/>
          </p:nvCxnSpPr>
          <p:spPr>
            <a:xfrm>
              <a:off x="1202803" y="804673"/>
              <a:ext cx="0" cy="526694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églalap 8"/>
            <p:cNvSpPr/>
            <p:nvPr/>
          </p:nvSpPr>
          <p:spPr>
            <a:xfrm>
              <a:off x="1133856" y="1331367"/>
              <a:ext cx="144000" cy="72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0" name="Text Box 3009"/>
            <p:cNvSpPr txBox="1">
              <a:spLocks noChangeArrowheads="1"/>
            </p:cNvSpPr>
            <p:nvPr/>
          </p:nvSpPr>
          <p:spPr bwMode="auto">
            <a:xfrm>
              <a:off x="84901" y="491676"/>
              <a:ext cx="361324" cy="2150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libri"/>
                  <a:ea typeface="Times New Roman"/>
                </a:rPr>
                <a:t>M, R</a:t>
              </a:r>
              <a:endParaRPr lang="hu-H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 Box 3009"/>
            <p:cNvSpPr txBox="1">
              <a:spLocks noChangeArrowheads="1"/>
            </p:cNvSpPr>
            <p:nvPr/>
          </p:nvSpPr>
          <p:spPr bwMode="auto">
            <a:xfrm>
              <a:off x="936575" y="1271697"/>
              <a:ext cx="197282" cy="2150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libri"/>
                  <a:ea typeface="Times New Roman"/>
                </a:rPr>
                <a:t>m</a:t>
              </a:r>
              <a:endParaRPr lang="hu-HU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204827" y="2339367"/>
              <a:ext cx="1656000" cy="0"/>
            </a:xfrm>
            <a:prstGeom prst="line">
              <a:avLst/>
            </a:prstGeom>
            <a:ln w="635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>
              <a:off x="1202803" y="1403367"/>
              <a:ext cx="0" cy="93600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3009"/>
            <p:cNvSpPr txBox="1">
              <a:spLocks noChangeArrowheads="1"/>
            </p:cNvSpPr>
            <p:nvPr/>
          </p:nvSpPr>
          <p:spPr bwMode="auto">
            <a:xfrm>
              <a:off x="1302335" y="1754502"/>
              <a:ext cx="197282" cy="2150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latin typeface="Calibri"/>
                  <a:ea typeface="Times New Roman"/>
                </a:rPr>
                <a:t>h</a:t>
              </a:r>
              <a:endParaRPr lang="hu-HU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5" name="Csoportba foglalás 14"/>
            <p:cNvGrpSpPr/>
            <p:nvPr/>
          </p:nvGrpSpPr>
          <p:grpSpPr>
            <a:xfrm>
              <a:off x="811987" y="731523"/>
              <a:ext cx="72008" cy="73150"/>
              <a:chOff x="2889504" y="1097279"/>
              <a:chExt cx="72008" cy="73150"/>
            </a:xfrm>
          </p:grpSpPr>
          <p:cxnSp>
            <p:nvCxnSpPr>
              <p:cNvPr id="18" name="Egyenes összekötő 17"/>
              <p:cNvCxnSpPr/>
              <p:nvPr/>
            </p:nvCxnSpPr>
            <p:spPr>
              <a:xfrm>
                <a:off x="2889504" y="1097279"/>
                <a:ext cx="72000" cy="72000"/>
              </a:xfrm>
              <a:prstGeom prst="line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 flipV="1">
                <a:off x="2889512" y="1098429"/>
                <a:ext cx="72000" cy="72000"/>
              </a:xfrm>
              <a:prstGeom prst="line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Egyenes összekötő 15"/>
            <p:cNvCxnSpPr/>
            <p:nvPr/>
          </p:nvCxnSpPr>
          <p:spPr>
            <a:xfrm>
              <a:off x="153619" y="160934"/>
              <a:ext cx="1656000" cy="0"/>
            </a:xfrm>
            <a:prstGeom prst="line">
              <a:avLst/>
            </a:prstGeom>
            <a:ln w="1143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847412" y="217499"/>
              <a:ext cx="0" cy="54000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mecha_gy9_4_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33637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342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Vászon 347"/>
          <p:cNvGrpSpPr/>
          <p:nvPr/>
        </p:nvGrpSpPr>
        <p:grpSpPr>
          <a:xfrm>
            <a:off x="6193895" y="1700808"/>
            <a:ext cx="2723822" cy="3384376"/>
            <a:chOff x="0" y="0"/>
            <a:chExt cx="1967230" cy="2450465"/>
          </a:xfrm>
        </p:grpSpPr>
        <p:sp>
          <p:nvSpPr>
            <p:cNvPr id="6" name="Téglalap 5"/>
            <p:cNvSpPr/>
            <p:nvPr/>
          </p:nvSpPr>
          <p:spPr>
            <a:xfrm>
              <a:off x="0" y="0"/>
              <a:ext cx="1967230" cy="2450465"/>
            </a:xfrm>
            <a:prstGeom prst="rect">
              <a:avLst/>
            </a:prstGeom>
          </p:spPr>
        </p:sp>
        <p:sp>
          <p:nvSpPr>
            <p:cNvPr id="7" name="Ellipszis 6"/>
            <p:cNvSpPr/>
            <p:nvPr/>
          </p:nvSpPr>
          <p:spPr>
            <a:xfrm>
              <a:off x="482803" y="409651"/>
              <a:ext cx="720000" cy="720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8" name="Egyenes összekötő 7"/>
            <p:cNvCxnSpPr/>
            <p:nvPr/>
          </p:nvCxnSpPr>
          <p:spPr>
            <a:xfrm>
              <a:off x="1202803" y="804673"/>
              <a:ext cx="0" cy="526694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églalap 8"/>
            <p:cNvSpPr/>
            <p:nvPr/>
          </p:nvSpPr>
          <p:spPr>
            <a:xfrm>
              <a:off x="1133856" y="1331367"/>
              <a:ext cx="144000" cy="72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0" name="Text Box 3009"/>
            <p:cNvSpPr txBox="1">
              <a:spLocks noChangeArrowheads="1"/>
            </p:cNvSpPr>
            <p:nvPr/>
          </p:nvSpPr>
          <p:spPr bwMode="auto">
            <a:xfrm>
              <a:off x="84901" y="491676"/>
              <a:ext cx="361324" cy="2150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libri"/>
                  <a:ea typeface="Times New Roman"/>
                </a:rPr>
                <a:t>M, R</a:t>
              </a:r>
              <a:endParaRPr lang="hu-H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 Box 3009"/>
            <p:cNvSpPr txBox="1">
              <a:spLocks noChangeArrowheads="1"/>
            </p:cNvSpPr>
            <p:nvPr/>
          </p:nvSpPr>
          <p:spPr bwMode="auto">
            <a:xfrm>
              <a:off x="936575" y="1271697"/>
              <a:ext cx="197282" cy="2150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libri"/>
                  <a:ea typeface="Times New Roman"/>
                </a:rPr>
                <a:t>m</a:t>
              </a:r>
              <a:endParaRPr lang="hu-HU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204827" y="2339367"/>
              <a:ext cx="1656000" cy="0"/>
            </a:xfrm>
            <a:prstGeom prst="line">
              <a:avLst/>
            </a:prstGeom>
            <a:ln w="635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>
              <a:off x="1202803" y="1403367"/>
              <a:ext cx="0" cy="93600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3009"/>
            <p:cNvSpPr txBox="1">
              <a:spLocks noChangeArrowheads="1"/>
            </p:cNvSpPr>
            <p:nvPr/>
          </p:nvSpPr>
          <p:spPr bwMode="auto">
            <a:xfrm>
              <a:off x="1302335" y="1754502"/>
              <a:ext cx="197282" cy="2150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latin typeface="Calibri"/>
                  <a:ea typeface="Times New Roman"/>
                </a:rPr>
                <a:t>h</a:t>
              </a:r>
              <a:endParaRPr lang="hu-HU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5" name="Csoportba foglalás 14"/>
            <p:cNvGrpSpPr/>
            <p:nvPr/>
          </p:nvGrpSpPr>
          <p:grpSpPr>
            <a:xfrm>
              <a:off x="811987" y="731523"/>
              <a:ext cx="72008" cy="73150"/>
              <a:chOff x="2889504" y="1097279"/>
              <a:chExt cx="72008" cy="73150"/>
            </a:xfrm>
          </p:grpSpPr>
          <p:cxnSp>
            <p:nvCxnSpPr>
              <p:cNvPr id="18" name="Egyenes összekötő 17"/>
              <p:cNvCxnSpPr/>
              <p:nvPr/>
            </p:nvCxnSpPr>
            <p:spPr>
              <a:xfrm>
                <a:off x="2889504" y="1097279"/>
                <a:ext cx="72000" cy="72000"/>
              </a:xfrm>
              <a:prstGeom prst="line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 flipV="1">
                <a:off x="2889512" y="1098429"/>
                <a:ext cx="72000" cy="72000"/>
              </a:xfrm>
              <a:prstGeom prst="line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Egyenes összekötő 15"/>
            <p:cNvCxnSpPr/>
            <p:nvPr/>
          </p:nvCxnSpPr>
          <p:spPr>
            <a:xfrm>
              <a:off x="153619" y="160934"/>
              <a:ext cx="1656000" cy="0"/>
            </a:xfrm>
            <a:prstGeom prst="line">
              <a:avLst/>
            </a:prstGeom>
            <a:ln w="1143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847412" y="217499"/>
              <a:ext cx="0" cy="54000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églalap 1"/>
          <p:cNvSpPr/>
          <p:nvPr/>
        </p:nvSpPr>
        <p:spPr>
          <a:xfrm>
            <a:off x="467544" y="381847"/>
            <a:ext cx="584390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MO.</a:t>
            </a:r>
            <a:endParaRPr lang="hu-HU" dirty="0"/>
          </a:p>
          <a:p>
            <a:r>
              <a:rPr lang="hu-HU" dirty="0"/>
              <a:t>A súrlódás elhanyagolható, ezért a csiga + teher rendszerre érvényes az energia-megmaradás.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csiga + teher rendszer mechanikai energiája tartalmazza a teher helyzeti és kinetikus energiáját és a csiga forgási kinetikus energiáját:</a:t>
            </a:r>
          </a:p>
          <a:p>
            <a:r>
              <a:rPr lang="hu-HU" dirty="0" err="1"/>
              <a:t>E</a:t>
            </a:r>
            <a:r>
              <a:rPr lang="hu-HU" baseline="-25000" dirty="0" err="1"/>
              <a:t>mech</a:t>
            </a:r>
            <a:r>
              <a:rPr lang="hu-HU" dirty="0"/>
              <a:t> = </a:t>
            </a:r>
            <a:r>
              <a:rPr lang="hu-HU" dirty="0" err="1"/>
              <a:t>E</a:t>
            </a:r>
            <a:r>
              <a:rPr lang="hu-HU" baseline="-25000" dirty="0" err="1"/>
              <a:t>pot</a:t>
            </a:r>
            <a:r>
              <a:rPr lang="hu-HU" dirty="0"/>
              <a:t> + </a:t>
            </a:r>
            <a:r>
              <a:rPr lang="hu-HU" dirty="0" err="1"/>
              <a:t>E</a:t>
            </a:r>
            <a:r>
              <a:rPr lang="hu-HU" baseline="-25000" dirty="0" err="1"/>
              <a:t>kin</a:t>
            </a:r>
            <a:r>
              <a:rPr lang="hu-HU" dirty="0"/>
              <a:t> + </a:t>
            </a:r>
            <a:r>
              <a:rPr lang="hu-HU" dirty="0" err="1"/>
              <a:t>E</a:t>
            </a:r>
            <a:r>
              <a:rPr lang="hu-HU" baseline="-25000" dirty="0" err="1"/>
              <a:t>kin</a:t>
            </a:r>
            <a:r>
              <a:rPr lang="hu-HU" baseline="-25000" dirty="0"/>
              <a:t>,</a:t>
            </a:r>
            <a:r>
              <a:rPr lang="hu-HU" baseline="-25000" dirty="0" err="1"/>
              <a:t>forg</a:t>
            </a:r>
            <a:r>
              <a:rPr lang="hu-HU" dirty="0"/>
              <a:t> = </a:t>
            </a:r>
            <a:r>
              <a:rPr lang="hu-HU" dirty="0" err="1"/>
              <a:t>mgz</a:t>
            </a:r>
            <a:r>
              <a:rPr lang="hu-HU" dirty="0"/>
              <a:t> + ½mv</a:t>
            </a:r>
            <a:r>
              <a:rPr lang="hu-HU" baseline="30000" dirty="0"/>
              <a:t>2</a:t>
            </a:r>
            <a:r>
              <a:rPr lang="hu-HU" dirty="0"/>
              <a:t> + ½</a:t>
            </a:r>
            <a:r>
              <a:rPr lang="hu-HU" dirty="0">
                <a:sym typeface="Symbol"/>
              </a:rPr>
              <a:t></a:t>
            </a:r>
            <a:r>
              <a:rPr lang="hu-HU" baseline="30000" dirty="0"/>
              <a:t>2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/>
              <a:t>.</a:t>
            </a:r>
          </a:p>
          <a:p>
            <a:endParaRPr lang="hu-HU" dirty="0" smtClean="0"/>
          </a:p>
        </p:txBody>
      </p:sp>
      <p:pic>
        <p:nvPicPr>
          <p:cNvPr id="3" name="mecha_gy9_4_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814905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7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Vászon 347"/>
          <p:cNvGrpSpPr/>
          <p:nvPr/>
        </p:nvGrpSpPr>
        <p:grpSpPr>
          <a:xfrm>
            <a:off x="6193895" y="1700808"/>
            <a:ext cx="2723822" cy="3384376"/>
            <a:chOff x="0" y="0"/>
            <a:chExt cx="1967230" cy="2450465"/>
          </a:xfrm>
        </p:grpSpPr>
        <p:sp>
          <p:nvSpPr>
            <p:cNvPr id="6" name="Téglalap 5"/>
            <p:cNvSpPr/>
            <p:nvPr/>
          </p:nvSpPr>
          <p:spPr>
            <a:xfrm>
              <a:off x="0" y="0"/>
              <a:ext cx="1967230" cy="2450465"/>
            </a:xfrm>
            <a:prstGeom prst="rect">
              <a:avLst/>
            </a:prstGeom>
          </p:spPr>
        </p:sp>
        <p:sp>
          <p:nvSpPr>
            <p:cNvPr id="7" name="Ellipszis 6"/>
            <p:cNvSpPr/>
            <p:nvPr/>
          </p:nvSpPr>
          <p:spPr>
            <a:xfrm>
              <a:off x="482803" y="409651"/>
              <a:ext cx="720000" cy="720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cxnSp>
          <p:nvCxnSpPr>
            <p:cNvPr id="8" name="Egyenes összekötő 7"/>
            <p:cNvCxnSpPr/>
            <p:nvPr/>
          </p:nvCxnSpPr>
          <p:spPr>
            <a:xfrm>
              <a:off x="1202803" y="804673"/>
              <a:ext cx="0" cy="526694"/>
            </a:xfrm>
            <a:prstGeom prst="line">
              <a:avLst/>
            </a:prstGeom>
            <a:ln w="1905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églalap 8"/>
            <p:cNvSpPr/>
            <p:nvPr/>
          </p:nvSpPr>
          <p:spPr>
            <a:xfrm>
              <a:off x="1133856" y="1331367"/>
              <a:ext cx="144000" cy="72000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hu-HU"/>
            </a:p>
          </p:txBody>
        </p:sp>
        <p:sp>
          <p:nvSpPr>
            <p:cNvPr id="10" name="Text Box 3009"/>
            <p:cNvSpPr txBox="1">
              <a:spLocks noChangeArrowheads="1"/>
            </p:cNvSpPr>
            <p:nvPr/>
          </p:nvSpPr>
          <p:spPr bwMode="auto">
            <a:xfrm>
              <a:off x="84901" y="491676"/>
              <a:ext cx="361324" cy="2150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libri"/>
                  <a:ea typeface="Times New Roman"/>
                </a:rPr>
                <a:t>M, R</a:t>
              </a:r>
              <a:endParaRPr lang="hu-HU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1" name="Text Box 3009"/>
            <p:cNvSpPr txBox="1">
              <a:spLocks noChangeArrowheads="1"/>
            </p:cNvSpPr>
            <p:nvPr/>
          </p:nvSpPr>
          <p:spPr bwMode="auto">
            <a:xfrm>
              <a:off x="936575" y="1271697"/>
              <a:ext cx="197282" cy="2150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>
                  <a:effectLst/>
                  <a:latin typeface="Calibri"/>
                  <a:ea typeface="Times New Roman"/>
                </a:rPr>
                <a:t>m</a:t>
              </a:r>
              <a:endParaRPr lang="hu-HU">
                <a:effectLst/>
                <a:latin typeface="Times New Roman"/>
                <a:ea typeface="Times New Roman"/>
              </a:endParaRPr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204827" y="2339367"/>
              <a:ext cx="1656000" cy="0"/>
            </a:xfrm>
            <a:prstGeom prst="line">
              <a:avLst/>
            </a:prstGeom>
            <a:ln w="635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nyíllal 12"/>
            <p:cNvCxnSpPr/>
            <p:nvPr/>
          </p:nvCxnSpPr>
          <p:spPr>
            <a:xfrm>
              <a:off x="1202803" y="1403367"/>
              <a:ext cx="0" cy="93600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dash"/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 Box 3009"/>
            <p:cNvSpPr txBox="1">
              <a:spLocks noChangeArrowheads="1"/>
            </p:cNvSpPr>
            <p:nvPr/>
          </p:nvSpPr>
          <p:spPr bwMode="auto">
            <a:xfrm>
              <a:off x="1302335" y="1754502"/>
              <a:ext cx="197282" cy="215021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4298" tIns="4298" rIns="4298" bIns="4298" anchor="ctr" anchorCtr="0" upright="1"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hu-HU" dirty="0">
                  <a:effectLst/>
                  <a:latin typeface="Calibri"/>
                  <a:ea typeface="Times New Roman"/>
                </a:rPr>
                <a:t>h</a:t>
              </a:r>
              <a:endParaRPr lang="hu-HU" dirty="0">
                <a:effectLst/>
                <a:latin typeface="Times New Roman"/>
                <a:ea typeface="Times New Roman"/>
              </a:endParaRPr>
            </a:p>
          </p:txBody>
        </p:sp>
        <p:grpSp>
          <p:nvGrpSpPr>
            <p:cNvPr id="15" name="Csoportba foglalás 14"/>
            <p:cNvGrpSpPr/>
            <p:nvPr/>
          </p:nvGrpSpPr>
          <p:grpSpPr>
            <a:xfrm>
              <a:off x="811987" y="731523"/>
              <a:ext cx="72008" cy="73150"/>
              <a:chOff x="2889504" y="1097279"/>
              <a:chExt cx="72008" cy="73150"/>
            </a:xfrm>
          </p:grpSpPr>
          <p:cxnSp>
            <p:nvCxnSpPr>
              <p:cNvPr id="18" name="Egyenes összekötő 17"/>
              <p:cNvCxnSpPr/>
              <p:nvPr/>
            </p:nvCxnSpPr>
            <p:spPr>
              <a:xfrm>
                <a:off x="2889504" y="1097279"/>
                <a:ext cx="72000" cy="72000"/>
              </a:xfrm>
              <a:prstGeom prst="line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Egyenes összekötő 18"/>
              <p:cNvCxnSpPr/>
              <p:nvPr/>
            </p:nvCxnSpPr>
            <p:spPr>
              <a:xfrm flipV="1">
                <a:off x="2889512" y="1098429"/>
                <a:ext cx="72000" cy="72000"/>
              </a:xfrm>
              <a:prstGeom prst="line">
                <a:avLst/>
              </a:prstGeom>
              <a:ln w="190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Egyenes összekötő 15"/>
            <p:cNvCxnSpPr/>
            <p:nvPr/>
          </p:nvCxnSpPr>
          <p:spPr>
            <a:xfrm>
              <a:off x="153619" y="160934"/>
              <a:ext cx="1656000" cy="0"/>
            </a:xfrm>
            <a:prstGeom prst="line">
              <a:avLst/>
            </a:prstGeom>
            <a:ln w="114300">
              <a:solidFill>
                <a:schemeClr val="bg2">
                  <a:lumMod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16"/>
            <p:cNvCxnSpPr/>
            <p:nvPr/>
          </p:nvCxnSpPr>
          <p:spPr>
            <a:xfrm>
              <a:off x="847412" y="217499"/>
              <a:ext cx="0" cy="540000"/>
            </a:xfrm>
            <a:prstGeom prst="line">
              <a:avLst/>
            </a:prstGeom>
            <a:ln w="12700">
              <a:solidFill>
                <a:schemeClr val="bg2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églalap 1"/>
          <p:cNvSpPr/>
          <p:nvPr/>
        </p:nvSpPr>
        <p:spPr>
          <a:xfrm>
            <a:off x="467544" y="381847"/>
            <a:ext cx="584390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/>
              <a:t>MO.</a:t>
            </a:r>
            <a:endParaRPr lang="hu-HU" dirty="0"/>
          </a:p>
          <a:p>
            <a:r>
              <a:rPr lang="hu-HU" dirty="0"/>
              <a:t>A súrlódás elhanyagolható, ezért a csiga + teher rendszerre érvényes az energia-megmaradás. </a:t>
            </a:r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csiga + teher rendszer mechanikai energiája tartalmazza a teher helyzeti és kinetikus energiáját és a csiga forgási kinetikus energiáját:</a:t>
            </a:r>
          </a:p>
          <a:p>
            <a:r>
              <a:rPr lang="hu-HU" dirty="0" err="1"/>
              <a:t>E</a:t>
            </a:r>
            <a:r>
              <a:rPr lang="hu-HU" baseline="-25000" dirty="0" err="1"/>
              <a:t>mech</a:t>
            </a:r>
            <a:r>
              <a:rPr lang="hu-HU" dirty="0"/>
              <a:t> = </a:t>
            </a:r>
            <a:r>
              <a:rPr lang="hu-HU" dirty="0" err="1"/>
              <a:t>E</a:t>
            </a:r>
            <a:r>
              <a:rPr lang="hu-HU" baseline="-25000" dirty="0" err="1"/>
              <a:t>pot</a:t>
            </a:r>
            <a:r>
              <a:rPr lang="hu-HU" dirty="0"/>
              <a:t> + </a:t>
            </a:r>
            <a:r>
              <a:rPr lang="hu-HU" dirty="0" err="1"/>
              <a:t>E</a:t>
            </a:r>
            <a:r>
              <a:rPr lang="hu-HU" baseline="-25000" dirty="0" err="1"/>
              <a:t>kin</a:t>
            </a:r>
            <a:r>
              <a:rPr lang="hu-HU" dirty="0"/>
              <a:t> + </a:t>
            </a:r>
            <a:r>
              <a:rPr lang="hu-HU" dirty="0" err="1"/>
              <a:t>E</a:t>
            </a:r>
            <a:r>
              <a:rPr lang="hu-HU" baseline="-25000" dirty="0" err="1"/>
              <a:t>kin</a:t>
            </a:r>
            <a:r>
              <a:rPr lang="hu-HU" baseline="-25000" dirty="0"/>
              <a:t>,</a:t>
            </a:r>
            <a:r>
              <a:rPr lang="hu-HU" baseline="-25000" dirty="0" err="1"/>
              <a:t>forg</a:t>
            </a:r>
            <a:r>
              <a:rPr lang="hu-HU" dirty="0"/>
              <a:t> = </a:t>
            </a:r>
            <a:r>
              <a:rPr lang="hu-HU" dirty="0" err="1"/>
              <a:t>mgz</a:t>
            </a:r>
            <a:r>
              <a:rPr lang="hu-HU" dirty="0"/>
              <a:t> + ½mv</a:t>
            </a:r>
            <a:r>
              <a:rPr lang="hu-HU" baseline="30000" dirty="0"/>
              <a:t>2</a:t>
            </a:r>
            <a:r>
              <a:rPr lang="hu-HU" dirty="0"/>
              <a:t> + ½</a:t>
            </a:r>
            <a:r>
              <a:rPr lang="hu-HU" dirty="0">
                <a:sym typeface="Symbol"/>
              </a:rPr>
              <a:t></a:t>
            </a:r>
            <a:r>
              <a:rPr lang="hu-HU" baseline="30000" dirty="0"/>
              <a:t>2</a:t>
            </a:r>
            <a:r>
              <a:rPr lang="hu-HU" dirty="0"/>
              <a:t> = </a:t>
            </a:r>
            <a:r>
              <a:rPr lang="hu-HU" dirty="0" err="1"/>
              <a:t>konst</a:t>
            </a:r>
            <a:r>
              <a:rPr lang="hu-HU" dirty="0"/>
              <a:t>.</a:t>
            </a:r>
          </a:p>
          <a:p>
            <a:endParaRPr lang="hu-HU" dirty="0" smtClean="0"/>
          </a:p>
          <a:p>
            <a:r>
              <a:rPr lang="hu-HU" dirty="0" smtClean="0"/>
              <a:t>Kezdetben </a:t>
            </a:r>
            <a:r>
              <a:rPr lang="hu-HU" dirty="0"/>
              <a:t>a kinetikus energia zérus, </a:t>
            </a:r>
            <a:endParaRPr lang="hu-HU" dirty="0" smtClean="0"/>
          </a:p>
          <a:p>
            <a:r>
              <a:rPr lang="hu-HU" dirty="0" smtClean="0"/>
              <a:t>és </a:t>
            </a:r>
            <a:r>
              <a:rPr lang="hu-HU" dirty="0"/>
              <a:t>a potenciális energia zérus pontját a földre felvéve </a:t>
            </a:r>
            <a:endParaRPr lang="hu-HU" dirty="0" smtClean="0"/>
          </a:p>
          <a:p>
            <a:r>
              <a:rPr lang="hu-HU" dirty="0" err="1" smtClean="0"/>
              <a:t>E</a:t>
            </a:r>
            <a:r>
              <a:rPr lang="hu-HU" baseline="-25000" dirty="0" err="1" smtClean="0"/>
              <a:t>pot</a:t>
            </a:r>
            <a:r>
              <a:rPr lang="hu-HU" dirty="0" smtClean="0"/>
              <a:t> </a:t>
            </a:r>
            <a:r>
              <a:rPr lang="hu-HU" dirty="0"/>
              <a:t>= </a:t>
            </a:r>
            <a:r>
              <a:rPr lang="hu-HU" dirty="0" err="1"/>
              <a:t>mgh</a:t>
            </a:r>
            <a:r>
              <a:rPr lang="hu-HU" dirty="0"/>
              <a:t>.</a:t>
            </a:r>
          </a:p>
          <a:p>
            <a:endParaRPr lang="hu-HU" dirty="0" smtClean="0"/>
          </a:p>
          <a:p>
            <a:r>
              <a:rPr lang="hu-HU" dirty="0" smtClean="0"/>
              <a:t>A </a:t>
            </a:r>
            <a:r>
              <a:rPr lang="hu-HU" dirty="0"/>
              <a:t>földre érkezve </a:t>
            </a:r>
            <a:r>
              <a:rPr lang="hu-HU" dirty="0" err="1"/>
              <a:t>E</a:t>
            </a:r>
            <a:r>
              <a:rPr lang="hu-HU" baseline="-25000" dirty="0" err="1"/>
              <a:t>pot</a:t>
            </a:r>
            <a:r>
              <a:rPr lang="hu-HU" dirty="0"/>
              <a:t> = 0; </a:t>
            </a:r>
            <a:endParaRPr lang="hu-HU" dirty="0" smtClean="0"/>
          </a:p>
          <a:p>
            <a:r>
              <a:rPr lang="hu-HU" dirty="0" smtClean="0"/>
              <a:t>az </a:t>
            </a:r>
            <a:r>
              <a:rPr lang="hu-HU" dirty="0"/>
              <a:t>m tömegnek v sebessége van: </a:t>
            </a:r>
            <a:r>
              <a:rPr lang="hu-HU" dirty="0" err="1"/>
              <a:t>E</a:t>
            </a:r>
            <a:r>
              <a:rPr lang="hu-HU" baseline="-25000" dirty="0" err="1"/>
              <a:t>kin</a:t>
            </a:r>
            <a:r>
              <a:rPr lang="hu-HU" dirty="0"/>
              <a:t> = ½mv</a:t>
            </a:r>
            <a:r>
              <a:rPr lang="hu-HU" baseline="30000" dirty="0"/>
              <a:t>2</a:t>
            </a:r>
            <a:r>
              <a:rPr lang="hu-HU" dirty="0"/>
              <a:t> , </a:t>
            </a:r>
            <a:endParaRPr lang="hu-HU" dirty="0" smtClean="0"/>
          </a:p>
          <a:p>
            <a:r>
              <a:rPr lang="hu-HU" dirty="0" smtClean="0"/>
              <a:t>és </a:t>
            </a:r>
            <a:r>
              <a:rPr lang="hu-HU" dirty="0"/>
              <a:t>a csigának </a:t>
            </a:r>
            <a:r>
              <a:rPr lang="hu-HU" dirty="0">
                <a:sym typeface="Symbol"/>
              </a:rPr>
              <a:t></a:t>
            </a:r>
            <a:r>
              <a:rPr lang="hu-HU" dirty="0"/>
              <a:t> szögsebessége van</a:t>
            </a:r>
            <a:r>
              <a:rPr lang="hu-HU" dirty="0" smtClean="0"/>
              <a:t>: </a:t>
            </a:r>
            <a:r>
              <a:rPr lang="hu-HU" dirty="0" err="1" smtClean="0"/>
              <a:t>E</a:t>
            </a:r>
            <a:r>
              <a:rPr lang="hu-HU" baseline="-25000" dirty="0" err="1" smtClean="0"/>
              <a:t>kin</a:t>
            </a:r>
            <a:r>
              <a:rPr lang="hu-HU" baseline="-25000" dirty="0" smtClean="0"/>
              <a:t>,</a:t>
            </a:r>
            <a:r>
              <a:rPr lang="hu-HU" baseline="-25000" dirty="0" err="1" smtClean="0"/>
              <a:t>forg</a:t>
            </a:r>
            <a:r>
              <a:rPr lang="hu-HU" dirty="0" smtClean="0"/>
              <a:t> </a:t>
            </a:r>
            <a:r>
              <a:rPr lang="hu-HU" dirty="0"/>
              <a:t>= ½</a:t>
            </a:r>
            <a:r>
              <a:rPr lang="hu-HU" dirty="0">
                <a:sym typeface="Symbol"/>
              </a:rPr>
              <a:t></a:t>
            </a:r>
            <a:r>
              <a:rPr lang="hu-HU" baseline="30000" dirty="0"/>
              <a:t>2</a:t>
            </a:r>
            <a:r>
              <a:rPr lang="hu-HU" dirty="0"/>
              <a:t>, 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tehát </a:t>
            </a:r>
            <a:r>
              <a:rPr lang="hu-HU" dirty="0"/>
              <a:t>az energia-megmaradás:</a:t>
            </a:r>
          </a:p>
          <a:p>
            <a:r>
              <a:rPr lang="hu-HU" dirty="0" smtClean="0"/>
              <a:t>   </a:t>
            </a:r>
            <a:r>
              <a:rPr lang="hu-HU" dirty="0" err="1" smtClean="0"/>
              <a:t>mgh</a:t>
            </a:r>
            <a:r>
              <a:rPr lang="hu-HU" dirty="0" smtClean="0"/>
              <a:t> </a:t>
            </a:r>
            <a:r>
              <a:rPr lang="hu-HU" dirty="0"/>
              <a:t>+ 0 + </a:t>
            </a:r>
            <a:r>
              <a:rPr lang="hu-HU" dirty="0" err="1"/>
              <a:t>0</a:t>
            </a:r>
            <a:r>
              <a:rPr lang="hu-HU" dirty="0"/>
              <a:t> = </a:t>
            </a:r>
            <a:r>
              <a:rPr lang="hu-HU" dirty="0" err="1"/>
              <a:t>0</a:t>
            </a:r>
            <a:r>
              <a:rPr lang="hu-HU" dirty="0"/>
              <a:t> + ½mv</a:t>
            </a:r>
            <a:r>
              <a:rPr lang="hu-HU" baseline="30000" dirty="0"/>
              <a:t>2</a:t>
            </a:r>
            <a:r>
              <a:rPr lang="hu-HU" dirty="0"/>
              <a:t> + ½</a:t>
            </a:r>
            <a:r>
              <a:rPr lang="hu-HU" dirty="0">
                <a:sym typeface="Symbol"/>
              </a:rPr>
              <a:t></a:t>
            </a:r>
            <a:r>
              <a:rPr lang="hu-HU" baseline="30000" dirty="0"/>
              <a:t>2</a:t>
            </a:r>
            <a:r>
              <a:rPr lang="hu-HU" dirty="0"/>
              <a:t> 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3" name="mecha_gy9_4_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7505" y="54682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églalap 1"/>
              <p:cNvSpPr/>
              <p:nvPr/>
            </p:nvSpPr>
            <p:spPr>
              <a:xfrm>
                <a:off x="467544" y="692696"/>
                <a:ext cx="7920880" cy="453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hu-HU" dirty="0"/>
                  <a:t>A csiga egy korong (henger), aminek a tehetetlenségi nyomatéka a közepén átmenő tengelyre</a:t>
                </a:r>
              </a:p>
              <a:p>
                <a:r>
                  <a:rPr lang="hu-HU" dirty="0" smtClean="0">
                    <a:sym typeface="Symbol"/>
                  </a:rPr>
                  <a:t>   </a:t>
                </a:r>
                <a:r>
                  <a:rPr lang="hu-HU" dirty="0" smtClean="0"/>
                  <a:t> </a:t>
                </a:r>
                <a:r>
                  <a:rPr lang="hu-HU" dirty="0"/>
                  <a:t>= ½MR</a:t>
                </a:r>
                <a:r>
                  <a:rPr lang="hu-HU" baseline="30000" dirty="0"/>
                  <a:t>2</a:t>
                </a:r>
                <a:r>
                  <a:rPr lang="hu-HU" dirty="0"/>
                  <a:t> </a:t>
                </a:r>
                <a:r>
                  <a:rPr lang="hu-HU" dirty="0" smtClean="0"/>
                  <a:t>   (</a:t>
                </a:r>
                <a:r>
                  <a:rPr lang="hu-HU" dirty="0"/>
                  <a:t>ld. a bevezetőt, ill. a 9/12. feladatot).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Ha </a:t>
                </a:r>
                <a:r>
                  <a:rPr lang="hu-HU" dirty="0"/>
                  <a:t>a kötél nem csúszik meg a csigán, akkor a csiga szögsebessége és az m tömeg, azaz a kötél sebessége között érvényes, hogy </a:t>
                </a:r>
                <a:endParaRPr lang="hu-HU" dirty="0" smtClean="0"/>
              </a:p>
              <a:p>
                <a:r>
                  <a:rPr lang="hu-HU" dirty="0">
                    <a:sym typeface="Symbol"/>
                  </a:rPr>
                  <a:t> </a:t>
                </a:r>
                <a:r>
                  <a:rPr lang="hu-HU" dirty="0" smtClean="0">
                    <a:sym typeface="Symbol"/>
                  </a:rPr>
                  <a:t>  </a:t>
                </a:r>
                <a:r>
                  <a:rPr lang="hu-HU" dirty="0" smtClean="0"/>
                  <a:t> </a:t>
                </a:r>
                <a:r>
                  <a:rPr lang="hu-HU" dirty="0"/>
                  <a:t>= v/R.</a:t>
                </a:r>
              </a:p>
              <a:p>
                <a:endParaRPr lang="hu-HU" dirty="0" smtClean="0"/>
              </a:p>
              <a:p>
                <a:r>
                  <a:rPr lang="hu-HU" dirty="0" smtClean="0"/>
                  <a:t>Ezeket </a:t>
                </a:r>
                <a:r>
                  <a:rPr lang="hu-HU" dirty="0"/>
                  <a:t>behelyettesítve a forgási kinetikus energiába      </a:t>
                </a:r>
              </a:p>
              <a:p>
                <a:r>
                  <a:rPr lang="hu-HU" dirty="0" smtClean="0"/>
                  <a:t>   </a:t>
                </a:r>
                <a:r>
                  <a:rPr lang="hu-HU" dirty="0" err="1" smtClean="0"/>
                  <a:t>E</a:t>
                </a:r>
                <a:r>
                  <a:rPr lang="hu-HU" baseline="-25000" dirty="0" err="1" smtClean="0"/>
                  <a:t>kin</a:t>
                </a:r>
                <a:r>
                  <a:rPr lang="hu-HU" baseline="-25000" dirty="0" smtClean="0"/>
                  <a:t>,</a:t>
                </a:r>
                <a:r>
                  <a:rPr lang="hu-HU" baseline="-25000" dirty="0" err="1" smtClean="0"/>
                  <a:t>forg</a:t>
                </a:r>
                <a:r>
                  <a:rPr lang="hu-HU" dirty="0" smtClean="0"/>
                  <a:t> </a:t>
                </a:r>
                <a:r>
                  <a:rPr lang="hu-HU" dirty="0"/>
                  <a:t>= ½</a:t>
                </a:r>
                <a:r>
                  <a:rPr lang="hu-HU" dirty="0">
                    <a:sym typeface="Symbol"/>
                  </a:rPr>
                  <a:t></a:t>
                </a:r>
                <a:r>
                  <a:rPr lang="hu-HU" baseline="30000" dirty="0"/>
                  <a:t>2</a:t>
                </a:r>
                <a:r>
                  <a:rPr lang="hu-HU" dirty="0"/>
                  <a:t> = ½ (½ MR</a:t>
                </a:r>
                <a:r>
                  <a:rPr lang="hu-HU" baseline="30000" dirty="0"/>
                  <a:t>2</a:t>
                </a:r>
                <a:r>
                  <a:rPr lang="hu-HU" dirty="0"/>
                  <a:t>)</a:t>
                </a:r>
                <a:r>
                  <a:rPr lang="hu-HU" dirty="0">
                    <a:sym typeface="Symbol"/>
                  </a:rPr>
                  <a:t></a:t>
                </a:r>
                <a:r>
                  <a:rPr lang="hu-HU" dirty="0"/>
                  <a:t>(v/R)</a:t>
                </a:r>
                <a:r>
                  <a:rPr lang="hu-HU" baseline="30000" dirty="0"/>
                  <a:t>2</a:t>
                </a:r>
                <a:r>
                  <a:rPr lang="hu-HU" dirty="0"/>
                  <a:t> = … = ½ (M/2) v</a:t>
                </a:r>
                <a:r>
                  <a:rPr lang="hu-HU" baseline="30000" dirty="0"/>
                  <a:t>2</a:t>
                </a:r>
                <a:r>
                  <a:rPr lang="hu-HU" dirty="0"/>
                  <a:t> </a:t>
                </a:r>
                <a:r>
                  <a:rPr lang="hu-HU" dirty="0" smtClean="0"/>
                  <a:t>,</a:t>
                </a:r>
              </a:p>
              <a:p>
                <a:endParaRPr lang="hu-HU" dirty="0"/>
              </a:p>
              <a:p>
                <a:r>
                  <a:rPr lang="hu-HU" dirty="0" smtClean="0"/>
                  <a:t>Tehát</a:t>
                </a:r>
              </a:p>
              <a:p>
                <a:endParaRPr lang="hu-HU" dirty="0" smtClean="0"/>
              </a:p>
              <a:p>
                <a:r>
                  <a:rPr lang="hu-HU" dirty="0"/>
                  <a:t> </a:t>
                </a:r>
                <a:r>
                  <a:rPr lang="hu-HU" dirty="0" smtClean="0"/>
                  <a:t>  </a:t>
                </a:r>
                <a:r>
                  <a:rPr lang="hu-HU" dirty="0" err="1" smtClean="0"/>
                  <a:t>mgh</a:t>
                </a:r>
                <a:r>
                  <a:rPr lang="hu-HU" dirty="0" smtClean="0"/>
                  <a:t> </a:t>
                </a:r>
                <a:r>
                  <a:rPr lang="hu-HU" dirty="0"/>
                  <a:t>= ½ mv</a:t>
                </a:r>
                <a:r>
                  <a:rPr lang="hu-HU" baseline="30000" dirty="0"/>
                  <a:t>2</a:t>
                </a:r>
                <a:r>
                  <a:rPr lang="hu-HU" dirty="0"/>
                  <a:t> + ½ (M/2) v</a:t>
                </a:r>
                <a:r>
                  <a:rPr lang="hu-HU" baseline="30000" dirty="0"/>
                  <a:t>2</a:t>
                </a:r>
                <a:r>
                  <a:rPr lang="hu-HU" dirty="0"/>
                  <a:t> = ½ (m + </a:t>
                </a:r>
                <a:r>
                  <a:rPr lang="hu-HU" dirty="0" err="1"/>
                  <a:t>M</a:t>
                </a:r>
                <a:r>
                  <a:rPr lang="hu-HU" dirty="0"/>
                  <a:t>/2) v</a:t>
                </a:r>
                <a:r>
                  <a:rPr lang="hu-HU" baseline="30000" dirty="0"/>
                  <a:t>2</a:t>
                </a:r>
                <a:r>
                  <a:rPr lang="hu-HU" dirty="0"/>
                  <a:t>    </a:t>
                </a:r>
                <a:endParaRPr lang="hu-HU" dirty="0" smtClean="0"/>
              </a:p>
              <a:p>
                <a:r>
                  <a:rPr lang="hu-HU" dirty="0" smtClean="0">
                    <a:sym typeface="Symbol"/>
                  </a:rPr>
                  <a:t>                                                                        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hu-HU"/>
                      <m:t>v</m:t>
                    </m:r>
                    <m:r>
                      <m:rPr>
                        <m:nor/>
                      </m:rPr>
                      <a:rPr lang="hu-HU"/>
                      <m:t> =</m:t>
                    </m:r>
                    <m:r>
                      <a:rPr lang="hu-HU">
                        <a:latin typeface="Cambria Math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hu-HU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hu-HU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+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M</m:t>
                            </m:r>
                            <m:r>
                              <m:rPr>
                                <m:nor/>
                              </m:rPr>
                              <a:rPr lang="hu-HU"/>
                              <m:t>/2</m:t>
                            </m:r>
                            <m:r>
                              <a:rPr lang="hu-HU">
                                <a:latin typeface="Cambria Math"/>
                              </a:rPr>
                              <m:t> 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hu-HU"/>
                          <m:t>∙2</m:t>
                        </m:r>
                        <m:r>
                          <m:rPr>
                            <m:nor/>
                          </m:rPr>
                          <a:rPr lang="hu-HU"/>
                          <m:t>gh</m:t>
                        </m:r>
                      </m:e>
                    </m:rad>
                  </m:oMath>
                </a14:m>
                <a:r>
                  <a:rPr lang="hu-HU" dirty="0" smtClean="0"/>
                  <a:t> .</a:t>
                </a:r>
                <a:endParaRPr lang="hu-HU" dirty="0"/>
              </a:p>
            </p:txBody>
          </p:sp>
        </mc:Choice>
        <mc:Fallback xmlns="">
          <p:sp>
            <p:nvSpPr>
              <p:cNvPr id="2" name="Téglalap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692696"/>
                <a:ext cx="7920880" cy="4533998"/>
              </a:xfrm>
              <a:prstGeom prst="rect">
                <a:avLst/>
              </a:prstGeom>
              <a:blipFill rotWithShape="1">
                <a:blip r:embed="rId4"/>
                <a:stretch>
                  <a:fillRect l="-693" t="-673" r="-1155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mecha_gy9_4_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08304" y="55172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0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5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362</Words>
  <Application>Microsoft Office PowerPoint</Application>
  <PresentationFormat>Diavetítés a képernyőre (4:3 oldalarány)</PresentationFormat>
  <Paragraphs>46</Paragraphs>
  <Slides>4</Slides>
  <Notes>0</Notes>
  <HiddenSlides>0</HiddenSlides>
  <MMClips>4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Office-téma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Marian</dc:creator>
  <cp:lastModifiedBy>Marian</cp:lastModifiedBy>
  <cp:revision>7</cp:revision>
  <dcterms:created xsi:type="dcterms:W3CDTF">2020-05-05T16:16:07Z</dcterms:created>
  <dcterms:modified xsi:type="dcterms:W3CDTF">2020-05-06T16:07:15Z</dcterms:modified>
</cp:coreProperties>
</file>