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446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374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23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121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815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616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938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36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68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414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208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EF804-0F33-4F8C-9754-46B7F12A6DE3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99D4-AFF7-4236-83B1-0FCAE1A4448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92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404664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9/5. </a:t>
            </a:r>
            <a:endParaRPr lang="hu-HU" dirty="0"/>
          </a:p>
          <a:p>
            <a:r>
              <a:rPr lang="hu-HU" b="1" dirty="0" smtClean="0"/>
              <a:t>a)</a:t>
            </a:r>
            <a:r>
              <a:rPr lang="hu-HU" dirty="0" smtClean="0"/>
              <a:t> Mekkora </a:t>
            </a:r>
            <a:r>
              <a:rPr lang="hu-HU" dirty="0"/>
              <a:t>gyorsulással gördül le egy α hajlásszögű és s hosszúságú lejtőn </a:t>
            </a:r>
            <a:endParaRPr lang="hu-HU" dirty="0" smtClean="0"/>
          </a:p>
          <a:p>
            <a:r>
              <a:rPr lang="hu-HU" dirty="0" smtClean="0"/>
              <a:t>egy </a:t>
            </a:r>
            <a:r>
              <a:rPr lang="hu-HU" dirty="0"/>
              <a:t>R sugarú</a:t>
            </a:r>
          </a:p>
          <a:p>
            <a:r>
              <a:rPr lang="hu-HU" dirty="0" smtClean="0"/>
              <a:t>                        [</a:t>
            </a:r>
            <a:r>
              <a:rPr lang="hu-HU" dirty="0"/>
              <a:t>A] henger;</a:t>
            </a:r>
          </a:p>
          <a:p>
            <a:r>
              <a:rPr lang="hu-HU" dirty="0" smtClean="0"/>
              <a:t>                        [</a:t>
            </a:r>
            <a:r>
              <a:rPr lang="hu-HU" dirty="0"/>
              <a:t>B] golyó;</a:t>
            </a:r>
          </a:p>
          <a:p>
            <a:r>
              <a:rPr lang="hu-HU" dirty="0" smtClean="0"/>
              <a:t>                        [</a:t>
            </a:r>
            <a:r>
              <a:rPr lang="hu-HU" dirty="0"/>
              <a:t>C] hengerpalást?</a:t>
            </a:r>
          </a:p>
          <a:p>
            <a:r>
              <a:rPr lang="hu-HU" b="1" dirty="0"/>
              <a:t>b)</a:t>
            </a:r>
            <a:r>
              <a:rPr lang="hu-HU" dirty="0"/>
              <a:t> Mekkora lesz a sebességük a lejtő alján, ha a lejtő tetejéről kezdősebesség nélkül indulnak? </a:t>
            </a:r>
          </a:p>
          <a:p>
            <a:r>
              <a:rPr lang="hu-HU" b="1" dirty="0"/>
              <a:t>c)</a:t>
            </a:r>
            <a:r>
              <a:rPr lang="hu-HU" dirty="0"/>
              <a:t> Miért térnek el ezek a sebességek a súrlódásmentesen lecsúszó test sebességétől?</a:t>
            </a:r>
          </a:p>
        </p:txBody>
      </p:sp>
      <p:grpSp>
        <p:nvGrpSpPr>
          <p:cNvPr id="5" name="Vászon 101"/>
          <p:cNvGrpSpPr/>
          <p:nvPr/>
        </p:nvGrpSpPr>
        <p:grpSpPr>
          <a:xfrm>
            <a:off x="1631315" y="3566477"/>
            <a:ext cx="2592070" cy="1591945"/>
            <a:chOff x="0" y="0"/>
            <a:chExt cx="2592070" cy="1591945"/>
          </a:xfrm>
        </p:grpSpPr>
        <p:sp>
          <p:nvSpPr>
            <p:cNvPr id="6" name="Téglalap 5"/>
            <p:cNvSpPr/>
            <p:nvPr/>
          </p:nvSpPr>
          <p:spPr>
            <a:xfrm>
              <a:off x="0" y="0"/>
              <a:ext cx="2592070" cy="1591945"/>
            </a:xfrm>
            <a:prstGeom prst="rect">
              <a:avLst/>
            </a:prstGeom>
            <a:noFill/>
          </p:spPr>
        </p:sp>
        <p:sp>
          <p:nvSpPr>
            <p:cNvPr id="8" name="Oval 103"/>
            <p:cNvSpPr>
              <a:spLocks noChangeArrowheads="1"/>
            </p:cNvSpPr>
            <p:nvPr/>
          </p:nvSpPr>
          <p:spPr bwMode="auto">
            <a:xfrm>
              <a:off x="643890" y="351790"/>
              <a:ext cx="647700" cy="646430"/>
            </a:xfrm>
            <a:prstGeom prst="ellips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9" name="AutoShape 104"/>
            <p:cNvCxnSpPr>
              <a:cxnSpLocks noChangeShapeType="1"/>
            </p:cNvCxnSpPr>
            <p:nvPr/>
          </p:nvCxnSpPr>
          <p:spPr bwMode="auto">
            <a:xfrm flipV="1">
              <a:off x="0" y="234315"/>
              <a:ext cx="2592070" cy="1296035"/>
            </a:xfrm>
            <a:prstGeom prst="straightConnector1">
              <a:avLst/>
            </a:prstGeom>
            <a:ln>
              <a:solidFill>
                <a:schemeClr val="tx1"/>
              </a:solidFill>
              <a:headEnd/>
              <a:tailEnd/>
            </a:ln>
            <a:effectLst/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7" name="Group 114"/>
            <p:cNvGrpSpPr>
              <a:grpSpLocks/>
            </p:cNvGrpSpPr>
            <p:nvPr/>
          </p:nvGrpSpPr>
          <p:grpSpPr bwMode="auto">
            <a:xfrm>
              <a:off x="928370" y="645160"/>
              <a:ext cx="74295" cy="74930"/>
              <a:chOff x="8912" y="7214"/>
              <a:chExt cx="117" cy="118"/>
            </a:xfrm>
          </p:grpSpPr>
          <p:cxnSp>
            <p:nvCxnSpPr>
              <p:cNvPr id="19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2" name="mecha_gy9_5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539552" y="692696"/>
                <a:ext cx="7704856" cy="5292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 smtClean="0"/>
                  <a:t>b)</a:t>
                </a:r>
                <a:r>
                  <a:rPr lang="hu-HU" dirty="0" smtClean="0"/>
                  <a:t> Mekkora lesz a sebességük a lejtő alján, ha a lejtő tetejéről kezdősebesség nélkül indulnak? </a:t>
                </a:r>
              </a:p>
              <a:p>
                <a:endParaRPr lang="hu-HU" dirty="0"/>
              </a:p>
              <a:p>
                <a:r>
                  <a:rPr lang="hu-HU" dirty="0"/>
                  <a:t>A lejtő hossza s:   </a:t>
                </a:r>
                <a:r>
                  <a:rPr lang="hu-HU" dirty="0" err="1"/>
                  <a:t>s</a:t>
                </a:r>
                <a:r>
                  <a:rPr lang="hu-HU" dirty="0"/>
                  <a:t> = ½ at</a:t>
                </a:r>
                <a:r>
                  <a:rPr lang="hu-HU" baseline="30000" dirty="0"/>
                  <a:t>2</a:t>
                </a:r>
                <a:r>
                  <a:rPr lang="hu-HU" dirty="0"/>
                  <a:t>  </a:t>
                </a:r>
                <a:r>
                  <a:rPr lang="hu-HU" dirty="0">
                    <a:sym typeface="Symbol"/>
                  </a:rPr>
                  <a:t></a:t>
                </a:r>
                <a:r>
                  <a:rPr lang="hu-HU" dirty="0"/>
                  <a:t> 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t</m:t>
                    </m:r>
                    <m:r>
                      <m:rPr>
                        <m:nor/>
                      </m:rPr>
                      <a:rPr lang="hu-HU"/>
                      <m:t> = 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u-HU"/>
                          <m:t>2</m:t>
                        </m:r>
                        <m:r>
                          <m:rPr>
                            <m:nor/>
                          </m:rPr>
                          <a:rPr lang="hu-HU"/>
                          <m:t>s</m:t>
                        </m:r>
                        <m:r>
                          <m:rPr>
                            <m:nor/>
                          </m:rPr>
                          <a:rPr lang="hu-HU"/>
                          <m:t>/</m:t>
                        </m:r>
                        <m:r>
                          <m:rPr>
                            <m:nor/>
                          </m:rPr>
                          <a:rPr lang="hu-HU"/>
                          <m:t>a</m:t>
                        </m:r>
                      </m:e>
                    </m:rad>
                  </m:oMath>
                </a14:m>
                <a:r>
                  <a:rPr lang="hu-HU" dirty="0" smtClean="0"/>
                  <a:t>   és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 </m:t>
                    </m:r>
                    <m:r>
                      <m:rPr>
                        <m:nor/>
                      </m:rPr>
                      <a:rPr lang="hu-HU"/>
                      <m:t>at</m:t>
                    </m:r>
                    <m:r>
                      <m:rPr>
                        <m:nor/>
                      </m:rPr>
                      <a:rPr lang="hu-HU"/>
                      <m:t> = </m:t>
                    </m:r>
                    <m:r>
                      <m:rPr>
                        <m:nor/>
                      </m:rPr>
                      <a:rPr lang="hu-HU"/>
                      <m:t>a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u-HU"/>
                          <m:t>2</m:t>
                        </m:r>
                        <m:r>
                          <m:rPr>
                            <m:nor/>
                          </m:rPr>
                          <a:rPr lang="hu-HU"/>
                          <m:t>s</m:t>
                        </m:r>
                        <m:r>
                          <m:rPr>
                            <m:nor/>
                          </m:rPr>
                          <a:rPr lang="hu-HU"/>
                          <m:t>/</m:t>
                        </m:r>
                        <m:r>
                          <m:rPr>
                            <m:nor/>
                          </m:rPr>
                          <a:rPr lang="hu-HU"/>
                          <m:t>a</m:t>
                        </m:r>
                      </m:e>
                    </m:rad>
                    <m:r>
                      <m:rPr>
                        <m:nor/>
                      </m:rPr>
                      <a:rPr lang="hu-HU"/>
                      <m:t> = 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u-HU"/>
                          <m:t>2</m:t>
                        </m:r>
                        <m:r>
                          <m:rPr>
                            <m:nor/>
                          </m:rPr>
                          <a:rPr lang="hu-HU"/>
                          <m:t>as</m:t>
                        </m:r>
                      </m:e>
                    </m:rad>
                  </m:oMath>
                </a14:m>
                <a:r>
                  <a:rPr lang="hu-HU" dirty="0" smtClean="0"/>
                  <a:t> , vagyis   </a:t>
                </a:r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[</a:t>
                </a:r>
                <a:r>
                  <a:rPr lang="hu-HU" dirty="0"/>
                  <a:t>A] </a:t>
                </a:r>
                <a:r>
                  <a:rPr lang="hu-HU" dirty="0" smtClean="0"/>
                  <a:t>hengerre              </a:t>
                </a:r>
                <a:r>
                  <a:rPr lang="hu-HU" dirty="0" err="1" smtClean="0"/>
                  <a:t>a</a:t>
                </a:r>
                <a:r>
                  <a:rPr lang="hu-HU" baseline="-25000" dirty="0" err="1" smtClean="0"/>
                  <a:t>henger</a:t>
                </a:r>
                <a:r>
                  <a:rPr lang="hu-HU" dirty="0" smtClean="0"/>
                  <a:t> = 2/3 g </a:t>
                </a:r>
                <a:r>
                  <a:rPr lang="hu-HU" dirty="0" err="1" smtClean="0"/>
                  <a:t>sinα</a:t>
                </a:r>
                <a:r>
                  <a:rPr lang="hu-HU" dirty="0" smtClean="0"/>
                  <a:t>         </a:t>
                </a:r>
                <a:r>
                  <a:rPr lang="hu-HU" dirty="0" smtClean="0">
                    <a:sym typeface="Symbol"/>
                  </a:rPr>
                  <a:t>     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hu-HU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hu-HU"/>
                                  <m:t>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hu-HU"/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</m:e>
                        </m:box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e>
                    </m:rad>
                  </m:oMath>
                </a14:m>
                <a:r>
                  <a:rPr lang="hu-HU" dirty="0" smtClean="0"/>
                  <a:t> ,</a:t>
                </a:r>
              </a:p>
              <a:p>
                <a:r>
                  <a:rPr lang="hu-HU" dirty="0" smtClean="0"/>
                  <a:t>[B] gömbre                </a:t>
                </a:r>
                <a:r>
                  <a:rPr lang="hu-HU" dirty="0" err="1" smtClean="0"/>
                  <a:t>a</a:t>
                </a:r>
                <a:r>
                  <a:rPr lang="hu-HU" baseline="-25000" dirty="0" err="1"/>
                  <a:t>gömb</a:t>
                </a:r>
                <a:r>
                  <a:rPr lang="hu-HU" dirty="0"/>
                  <a:t> = 5/7 g </a:t>
                </a:r>
                <a:r>
                  <a:rPr lang="hu-HU" dirty="0" err="1"/>
                  <a:t>sinα</a:t>
                </a:r>
                <a:r>
                  <a:rPr lang="hu-HU" dirty="0"/>
                  <a:t> </a:t>
                </a:r>
                <a:r>
                  <a:rPr lang="hu-HU" dirty="0" smtClean="0"/>
                  <a:t>           </a:t>
                </a:r>
                <a:r>
                  <a:rPr lang="hu-HU" dirty="0" smtClean="0">
                    <a:sym typeface="Symbol"/>
                  </a:rPr>
                  <a:t></a:t>
                </a:r>
                <a:r>
                  <a:rPr lang="hu-HU" dirty="0" smtClean="0"/>
                  <a:t>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hu-HU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hu-HU"/>
                                  <m:t>10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hu-HU"/>
                                  <m:t>7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</m:e>
                        </m:box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e>
                    </m:rad>
                  </m:oMath>
                </a14:m>
                <a:r>
                  <a:rPr lang="hu-HU" dirty="0" smtClean="0"/>
                  <a:t> ,</a:t>
                </a:r>
              </a:p>
              <a:p>
                <a:r>
                  <a:rPr lang="hu-HU" dirty="0" smtClean="0"/>
                  <a:t>[C] hengerpalástra   </a:t>
                </a:r>
                <a:r>
                  <a:rPr lang="hu-HU" dirty="0" err="1" smtClean="0"/>
                  <a:t>a</a:t>
                </a:r>
                <a:r>
                  <a:rPr lang="hu-HU" baseline="-25000" dirty="0" err="1" smtClean="0"/>
                  <a:t>hengerpalást</a:t>
                </a:r>
                <a:r>
                  <a:rPr lang="hu-HU" dirty="0" smtClean="0"/>
                  <a:t> = 1/2 g </a:t>
                </a:r>
                <a:r>
                  <a:rPr lang="hu-HU" dirty="0" err="1" smtClean="0"/>
                  <a:t>sinα</a:t>
                </a:r>
                <a:r>
                  <a:rPr lang="hu-HU" dirty="0" smtClean="0"/>
                  <a:t>    </a:t>
                </a:r>
                <a:r>
                  <a:rPr lang="hu-HU" dirty="0" smtClean="0">
                    <a:sym typeface="Symbol"/>
                  </a:rPr>
                  <a:t>  </a:t>
                </a:r>
                <a:r>
                  <a:rPr lang="hu-HU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hu-HU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</m:e>
                        </m:box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e>
                    </m:rad>
                  </m:oMath>
                </a14:m>
                <a:r>
                  <a:rPr lang="hu-HU" dirty="0" smtClean="0"/>
                  <a:t> ;</a:t>
                </a:r>
              </a:p>
              <a:p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illetve </a:t>
                </a:r>
                <a:r>
                  <a:rPr lang="hu-HU" dirty="0"/>
                  <a:t>a lejtő h magasságával kifejezve (h = s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 err="1"/>
                  <a:t>sinα</a:t>
                </a:r>
                <a:r>
                  <a:rPr lang="hu-HU" dirty="0"/>
                  <a:t>) </a:t>
                </a:r>
              </a:p>
              <a:p>
                <a:r>
                  <a:rPr lang="hu-HU" dirty="0" smtClean="0"/>
                  <a:t>[</a:t>
                </a:r>
                <a:r>
                  <a:rPr lang="hu-HU" dirty="0"/>
                  <a:t>A] </a:t>
                </a:r>
                <a:r>
                  <a:rPr lang="hu-HU" dirty="0" smtClean="0"/>
                  <a:t>hengerre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hu-HU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hu-HU"/>
                                  <m:t>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hu-HU"/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</m:e>
                        </m:box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 b="0" i="0" smtClean="0"/>
                          <m:t>h</m:t>
                        </m:r>
                        <m:r>
                          <m:rPr>
                            <m:nor/>
                          </m:rPr>
                          <a:rPr lang="hu-HU" b="0" i="0" smtClean="0"/>
                          <m:t> </m:t>
                        </m:r>
                      </m:e>
                    </m:rad>
                  </m:oMath>
                </a14:m>
                <a:r>
                  <a:rPr lang="hu-HU" dirty="0" smtClean="0"/>
                  <a:t> ,</a:t>
                </a:r>
              </a:p>
              <a:p>
                <a:r>
                  <a:rPr lang="hu-HU" dirty="0" smtClean="0"/>
                  <a:t>[B] gömbre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hu-HU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hu-HU"/>
                                  <m:t>10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hu-HU"/>
                                  <m:t>7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</m:e>
                        </m:box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 b="0" i="0" smtClean="0"/>
                          <m:t> </m:t>
                        </m:r>
                        <m:r>
                          <m:rPr>
                            <m:nor/>
                          </m:rPr>
                          <a:rPr lang="hu-HU" b="0" i="0" smtClean="0"/>
                          <m:t>h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</m:e>
                    </m:rad>
                  </m:oMath>
                </a14:m>
                <a:r>
                  <a:rPr lang="hu-HU" dirty="0" smtClean="0"/>
                  <a:t> ,</a:t>
                </a:r>
              </a:p>
              <a:p>
                <a:r>
                  <a:rPr lang="hu-HU" dirty="0" smtClean="0"/>
                  <a:t>[C] hengerpalástra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hu-HU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</m:e>
                        </m:box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 b="0" i="0" smtClean="0"/>
                          <m:t>h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</m:e>
                    </m:rad>
                  </m:oMath>
                </a14:m>
                <a:r>
                  <a:rPr lang="hu-HU" dirty="0" smtClean="0"/>
                  <a:t> .</a:t>
                </a:r>
                <a:endParaRPr lang="hu-HU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92696"/>
                <a:ext cx="7704856" cy="5292283"/>
              </a:xfrm>
              <a:prstGeom prst="rect">
                <a:avLst/>
              </a:prstGeom>
              <a:blipFill rotWithShape="1">
                <a:blip r:embed="rId4"/>
                <a:stretch>
                  <a:fillRect l="-713" t="-576" b="-69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cha_gy9_5_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395536" y="548680"/>
                <a:ext cx="8136904" cy="2370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/>
                  <a:t>c)</a:t>
                </a:r>
                <a:r>
                  <a:rPr lang="hu-HU" dirty="0"/>
                  <a:t> Miért térnek el ezek a sebességek a súrlódásmentesen lecsúszó test sebességétől</a:t>
                </a:r>
                <a:r>
                  <a:rPr lang="hu-HU" dirty="0" smtClean="0"/>
                  <a:t>?</a:t>
                </a:r>
              </a:p>
              <a:p>
                <a:endParaRPr lang="hu-HU" dirty="0"/>
              </a:p>
              <a:p>
                <a:r>
                  <a:rPr lang="hu-HU" dirty="0"/>
                  <a:t>A súrlódásmentesen lecsúszó test sebessége a lejtő alján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u-HU"/>
                          <m:t>2</m:t>
                        </m:r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e>
                    </m:rad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u-HU"/>
                          <m:t>2</m:t>
                        </m:r>
                        <m:r>
                          <m:rPr>
                            <m:nor/>
                          </m:rPr>
                          <a:rPr lang="hu-HU"/>
                          <m:t>gh</m:t>
                        </m:r>
                      </m:e>
                    </m:rad>
                  </m:oMath>
                </a14:m>
                <a:r>
                  <a:rPr lang="hu-HU" dirty="0" smtClean="0"/>
                  <a:t> , </a:t>
                </a:r>
                <a:r>
                  <a:rPr lang="hu-HU" dirty="0"/>
                  <a:t>a gördülő testek végsebessége ennél kisebb lesz. Az energia-megmaradás viszont teljesül, mert a gördülő testeknek forgási kinetikus energiájuk is van:   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baseline="-25000" dirty="0"/>
                  <a:t>,</a:t>
                </a:r>
                <a:r>
                  <a:rPr lang="hu-HU" baseline="-25000" dirty="0" err="1"/>
                  <a:t>forg</a:t>
                </a:r>
                <a:r>
                  <a:rPr lang="hu-HU" dirty="0"/>
                  <a:t> = ½</a:t>
                </a:r>
                <a:r>
                  <a:rPr lang="hu-HU" dirty="0">
                    <a:sym typeface="Symbol"/>
                  </a:rPr>
                  <a:t></a:t>
                </a:r>
                <a:r>
                  <a:rPr lang="hu-HU" baseline="30000" dirty="0"/>
                  <a:t>2</a:t>
                </a:r>
                <a:r>
                  <a:rPr lang="hu-HU" dirty="0"/>
                  <a:t>. </a:t>
                </a:r>
              </a:p>
              <a:p>
                <a:r>
                  <a:rPr lang="hu-HU" dirty="0"/>
                  <a:t>Ekkor </a:t>
                </a:r>
                <a:r>
                  <a:rPr lang="hu-HU" dirty="0" smtClean="0"/>
                  <a:t>tehát</a:t>
                </a:r>
              </a:p>
              <a:p>
                <a:r>
                  <a:rPr lang="hu-HU" dirty="0"/>
                  <a:t> </a:t>
                </a:r>
                <a:r>
                  <a:rPr lang="hu-HU" dirty="0" smtClean="0"/>
                  <a:t>  </a:t>
                </a:r>
                <a:r>
                  <a:rPr lang="hu-HU" dirty="0" err="1" smtClean="0"/>
                  <a:t>E</a:t>
                </a:r>
                <a:r>
                  <a:rPr lang="hu-HU" baseline="-25000" dirty="0" err="1" smtClean="0"/>
                  <a:t>mech</a:t>
                </a:r>
                <a:r>
                  <a:rPr lang="hu-HU" dirty="0" smtClean="0"/>
                  <a:t> </a:t>
                </a:r>
                <a:r>
                  <a:rPr lang="hu-HU" dirty="0"/>
                  <a:t>= 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pot</a:t>
                </a:r>
                <a:r>
                  <a:rPr lang="hu-HU" dirty="0"/>
                  <a:t> + 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dirty="0"/>
                  <a:t> + 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baseline="-25000" dirty="0"/>
                  <a:t>,</a:t>
                </a:r>
                <a:r>
                  <a:rPr lang="hu-HU" baseline="-25000" dirty="0" err="1"/>
                  <a:t>forg</a:t>
                </a:r>
                <a:r>
                  <a:rPr lang="hu-HU" dirty="0"/>
                  <a:t> = </a:t>
                </a:r>
                <a:r>
                  <a:rPr lang="hu-HU" dirty="0" smtClean="0"/>
                  <a:t>mg</a:t>
                </a:r>
                <a:r>
                  <a:rPr lang="hu-HU" dirty="0" smtClean="0">
                    <a:sym typeface="Symbol"/>
                  </a:rPr>
                  <a:t>z</a:t>
                </a:r>
                <a:r>
                  <a:rPr lang="hu-HU" dirty="0" smtClean="0"/>
                  <a:t> + ½mv</a:t>
                </a:r>
                <a:r>
                  <a:rPr lang="hu-HU" baseline="30000" dirty="0" smtClean="0"/>
                  <a:t>2</a:t>
                </a:r>
                <a:r>
                  <a:rPr lang="hu-HU" dirty="0" smtClean="0"/>
                  <a:t> + ½</a:t>
                </a:r>
                <a:r>
                  <a:rPr lang="hu-HU" dirty="0" smtClean="0">
                    <a:sym typeface="Symbol"/>
                  </a:rPr>
                  <a:t></a:t>
                </a:r>
                <a:r>
                  <a:rPr lang="hu-HU" baseline="30000" dirty="0" smtClean="0"/>
                  <a:t>2</a:t>
                </a:r>
                <a:r>
                  <a:rPr lang="hu-HU" dirty="0" smtClean="0"/>
                  <a:t> = </a:t>
                </a:r>
                <a:r>
                  <a:rPr lang="hu-HU" dirty="0" err="1" smtClean="0"/>
                  <a:t>konst</a:t>
                </a:r>
                <a:r>
                  <a:rPr lang="hu-HU" dirty="0" smtClean="0"/>
                  <a:t>.</a:t>
                </a:r>
                <a:endParaRPr lang="hu-HU" dirty="0"/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8680"/>
                <a:ext cx="8136904" cy="2370457"/>
              </a:xfrm>
              <a:prstGeom prst="rect">
                <a:avLst/>
              </a:prstGeom>
              <a:blipFill rotWithShape="1">
                <a:blip r:embed="rId4"/>
                <a:stretch>
                  <a:fillRect l="-674" t="-1285" r="-5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cha_gy9_5_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395536" y="548680"/>
                <a:ext cx="8136904" cy="5407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/>
                  <a:t>c)</a:t>
                </a:r>
                <a:r>
                  <a:rPr lang="hu-HU" dirty="0"/>
                  <a:t> Miért térnek el ezek a sebességek a súrlódásmentesen lecsúszó test sebességétől</a:t>
                </a:r>
                <a:r>
                  <a:rPr lang="hu-HU" dirty="0" smtClean="0"/>
                  <a:t>?</a:t>
                </a:r>
              </a:p>
              <a:p>
                <a:endParaRPr lang="hu-HU" dirty="0"/>
              </a:p>
              <a:p>
                <a:r>
                  <a:rPr lang="hu-HU" dirty="0"/>
                  <a:t>A súrlódásmentesen lecsúszó test sebessége a lejtő alján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u-HU"/>
                          <m:t>2</m:t>
                        </m:r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e>
                    </m:rad>
                    <m:r>
                      <m:rPr>
                        <m:nor/>
                      </m:rPr>
                      <a:rPr lang="hu-HU"/>
                      <m:t> =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u-HU"/>
                          <m:t>2</m:t>
                        </m:r>
                        <m:r>
                          <m:rPr>
                            <m:nor/>
                          </m:rPr>
                          <a:rPr lang="hu-HU"/>
                          <m:t>gh</m:t>
                        </m:r>
                      </m:e>
                    </m:rad>
                  </m:oMath>
                </a14:m>
                <a:r>
                  <a:rPr lang="hu-HU" dirty="0" smtClean="0"/>
                  <a:t> , </a:t>
                </a:r>
                <a:r>
                  <a:rPr lang="hu-HU" dirty="0"/>
                  <a:t>a gördülő testek végsebessége ennél kisebb lesz. Az energia-megmaradás viszont teljesül, mert a gördülő testeknek forgási kinetikus energiájuk is van:   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baseline="-25000" dirty="0"/>
                  <a:t>,</a:t>
                </a:r>
                <a:r>
                  <a:rPr lang="hu-HU" baseline="-25000" dirty="0" err="1"/>
                  <a:t>forg</a:t>
                </a:r>
                <a:r>
                  <a:rPr lang="hu-HU" dirty="0"/>
                  <a:t> = ½</a:t>
                </a:r>
                <a:r>
                  <a:rPr lang="hu-HU" dirty="0">
                    <a:sym typeface="Symbol"/>
                  </a:rPr>
                  <a:t></a:t>
                </a:r>
                <a:r>
                  <a:rPr lang="hu-HU" baseline="30000" dirty="0"/>
                  <a:t>2</a:t>
                </a:r>
                <a:r>
                  <a:rPr lang="hu-HU" dirty="0"/>
                  <a:t>. </a:t>
                </a:r>
              </a:p>
              <a:p>
                <a:r>
                  <a:rPr lang="hu-HU" dirty="0"/>
                  <a:t>Ekkor </a:t>
                </a:r>
                <a:r>
                  <a:rPr lang="hu-HU" dirty="0" smtClean="0"/>
                  <a:t>tehát</a:t>
                </a:r>
              </a:p>
              <a:p>
                <a:r>
                  <a:rPr lang="hu-HU" dirty="0"/>
                  <a:t> </a:t>
                </a:r>
                <a:r>
                  <a:rPr lang="hu-HU" dirty="0" smtClean="0"/>
                  <a:t>  </a:t>
                </a:r>
                <a:r>
                  <a:rPr lang="hu-HU" dirty="0" err="1" smtClean="0"/>
                  <a:t>E</a:t>
                </a:r>
                <a:r>
                  <a:rPr lang="hu-HU" baseline="-25000" dirty="0" err="1" smtClean="0"/>
                  <a:t>mech</a:t>
                </a:r>
                <a:r>
                  <a:rPr lang="hu-HU" dirty="0" smtClean="0"/>
                  <a:t> </a:t>
                </a:r>
                <a:r>
                  <a:rPr lang="hu-HU" dirty="0"/>
                  <a:t>= 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pot</a:t>
                </a:r>
                <a:r>
                  <a:rPr lang="hu-HU" dirty="0"/>
                  <a:t> + 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dirty="0"/>
                  <a:t> + 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baseline="-25000" dirty="0"/>
                  <a:t>,</a:t>
                </a:r>
                <a:r>
                  <a:rPr lang="hu-HU" baseline="-25000" dirty="0" err="1"/>
                  <a:t>forg</a:t>
                </a:r>
                <a:r>
                  <a:rPr lang="hu-HU" dirty="0"/>
                  <a:t> = </a:t>
                </a:r>
                <a:r>
                  <a:rPr lang="hu-HU" dirty="0" smtClean="0"/>
                  <a:t>mg</a:t>
                </a:r>
                <a:r>
                  <a:rPr lang="hu-HU" dirty="0" smtClean="0">
                    <a:sym typeface="Symbol"/>
                  </a:rPr>
                  <a:t>z</a:t>
                </a:r>
                <a:r>
                  <a:rPr lang="hu-HU" dirty="0" smtClean="0"/>
                  <a:t> + ½mv</a:t>
                </a:r>
                <a:r>
                  <a:rPr lang="hu-HU" baseline="30000" dirty="0" smtClean="0"/>
                  <a:t>2</a:t>
                </a:r>
                <a:r>
                  <a:rPr lang="hu-HU" dirty="0" smtClean="0"/>
                  <a:t> + ½</a:t>
                </a:r>
                <a:r>
                  <a:rPr lang="hu-HU" dirty="0" smtClean="0">
                    <a:sym typeface="Symbol"/>
                  </a:rPr>
                  <a:t></a:t>
                </a:r>
                <a:r>
                  <a:rPr lang="hu-HU" baseline="30000" dirty="0" smtClean="0"/>
                  <a:t>2</a:t>
                </a:r>
                <a:r>
                  <a:rPr lang="hu-HU" dirty="0" smtClean="0"/>
                  <a:t> = </a:t>
                </a:r>
                <a:r>
                  <a:rPr lang="hu-HU" dirty="0" err="1" smtClean="0"/>
                  <a:t>konst</a:t>
                </a:r>
                <a:r>
                  <a:rPr lang="hu-HU" dirty="0" smtClean="0"/>
                  <a:t>.</a:t>
                </a:r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Ezt felírhatjuk </a:t>
                </a:r>
                <a:r>
                  <a:rPr lang="hu-HU" dirty="0"/>
                  <a:t>úgy is, </a:t>
                </a:r>
                <a:r>
                  <a:rPr lang="hu-HU" dirty="0" smtClean="0"/>
                  <a:t>hogy</a:t>
                </a:r>
              </a:p>
              <a:p>
                <a:r>
                  <a:rPr lang="hu-HU" dirty="0" smtClean="0">
                    <a:sym typeface="Symbol"/>
                  </a:rPr>
                  <a:t>   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pot</a:t>
                </a:r>
                <a:r>
                  <a:rPr lang="hu-HU" dirty="0"/>
                  <a:t> + </a:t>
                </a:r>
                <a:r>
                  <a:rPr lang="hu-HU" dirty="0">
                    <a:sym typeface="Symbol"/>
                  </a:rPr>
                  <a:t>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dirty="0"/>
                  <a:t> + </a:t>
                </a:r>
                <a:r>
                  <a:rPr lang="hu-HU" dirty="0">
                    <a:sym typeface="Symbol"/>
                  </a:rPr>
                  <a:t>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baseline="-25000" dirty="0"/>
                  <a:t>,</a:t>
                </a:r>
                <a:r>
                  <a:rPr lang="hu-HU" baseline="-25000" dirty="0" err="1"/>
                  <a:t>forg</a:t>
                </a:r>
                <a:r>
                  <a:rPr lang="hu-HU" dirty="0"/>
                  <a:t> = 0</a:t>
                </a:r>
                <a:r>
                  <a:rPr lang="hu-HU" dirty="0" smtClean="0"/>
                  <a:t>:       –</a:t>
                </a:r>
                <a:r>
                  <a:rPr lang="hu-HU" dirty="0"/>
                  <a:t>mg</a:t>
                </a:r>
                <a:r>
                  <a:rPr lang="hu-HU" dirty="0" smtClean="0">
                    <a:sym typeface="Symbol"/>
                  </a:rPr>
                  <a:t>h</a:t>
                </a:r>
                <a:r>
                  <a:rPr lang="hu-HU" dirty="0" smtClean="0"/>
                  <a:t> </a:t>
                </a:r>
                <a:r>
                  <a:rPr lang="hu-HU" dirty="0"/>
                  <a:t>+ ½mv</a:t>
                </a:r>
                <a:r>
                  <a:rPr lang="hu-HU" baseline="30000" dirty="0"/>
                  <a:t>2</a:t>
                </a:r>
                <a:r>
                  <a:rPr lang="hu-HU" dirty="0"/>
                  <a:t> + ½</a:t>
                </a:r>
                <a:r>
                  <a:rPr lang="hu-HU" dirty="0">
                    <a:sym typeface="Symbol"/>
                  </a:rPr>
                  <a:t></a:t>
                </a:r>
                <a:r>
                  <a:rPr lang="hu-HU" baseline="30000" dirty="0"/>
                  <a:t>2</a:t>
                </a:r>
                <a:r>
                  <a:rPr lang="hu-HU" dirty="0"/>
                  <a:t> = </a:t>
                </a:r>
                <a:r>
                  <a:rPr lang="hu-HU" dirty="0" smtClean="0"/>
                  <a:t>0 .</a:t>
                </a:r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Ellenőrizhetjük </a:t>
                </a:r>
                <a:r>
                  <a:rPr lang="hu-HU" dirty="0"/>
                  <a:t>pl. a henger esetében:</a:t>
                </a:r>
              </a:p>
              <a:p>
                <a:r>
                  <a:rPr lang="hu-HU" dirty="0">
                    <a:sym typeface="Symbol"/>
                  </a:rPr>
                  <a:t>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pot</a:t>
                </a:r>
                <a:r>
                  <a:rPr lang="hu-HU" dirty="0"/>
                  <a:t> = –mg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s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sin</a:t>
                </a:r>
                <a:r>
                  <a:rPr lang="hu-HU" dirty="0">
                    <a:sym typeface="Symbol"/>
                  </a:rPr>
                  <a:t></a:t>
                </a:r>
                <a:r>
                  <a:rPr lang="hu-HU" dirty="0"/>
                  <a:t> ;</a:t>
                </a:r>
              </a:p>
              <a:p>
                <a:r>
                  <a:rPr lang="hu-HU" dirty="0">
                    <a:sym typeface="Symbol"/>
                  </a:rPr>
                  <a:t>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dirty="0"/>
                  <a:t> = ½ m·(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hu-HU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/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3</m:t>
                            </m:r>
                          </m:den>
                        </m:f>
                      </m:e>
                    </m:box>
                    <m:r>
                      <a:rPr lang="hu-HU" i="1">
                        <a:latin typeface="Cambria Math"/>
                      </a:rPr>
                      <m:t> </m:t>
                    </m:r>
                  </m:oMath>
                </a14:m>
                <a:r>
                  <a:rPr lang="hu-HU" dirty="0"/>
                  <a:t>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s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sin</a:t>
                </a:r>
                <a:r>
                  <a:rPr lang="hu-HU" dirty="0">
                    <a:sym typeface="Symbol"/>
                  </a:rPr>
                  <a:t></a:t>
                </a:r>
                <a:r>
                  <a:rPr lang="hu-HU" dirty="0"/>
                  <a:t>)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hu-HU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hu-HU" dirty="0"/>
                  <a:t> mg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s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sin</a:t>
                </a:r>
                <a:r>
                  <a:rPr lang="hu-HU" dirty="0">
                    <a:sym typeface="Symbol"/>
                  </a:rPr>
                  <a:t></a:t>
                </a:r>
                <a:r>
                  <a:rPr lang="hu-HU" dirty="0"/>
                  <a:t> </a:t>
                </a:r>
                <a:r>
                  <a:rPr lang="hu-HU" dirty="0" smtClean="0"/>
                  <a:t>;</a:t>
                </a:r>
              </a:p>
              <a:p>
                <a:r>
                  <a:rPr lang="hu-HU" dirty="0">
                    <a:sym typeface="Symbol"/>
                  </a:rPr>
                  <a:t>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baseline="-25000" dirty="0"/>
                  <a:t>,</a:t>
                </a:r>
                <a:r>
                  <a:rPr lang="hu-HU" baseline="-25000" dirty="0" err="1"/>
                  <a:t>forg</a:t>
                </a:r>
                <a:r>
                  <a:rPr lang="hu-HU" dirty="0"/>
                  <a:t> = ½</a:t>
                </a:r>
                <a:r>
                  <a:rPr lang="hu-HU" dirty="0">
                    <a:sym typeface="Symbol"/>
                  </a:rPr>
                  <a:t></a:t>
                </a:r>
                <a:r>
                  <a:rPr lang="hu-HU" baseline="30000" dirty="0" smtClean="0"/>
                  <a:t>2</a:t>
                </a:r>
                <a:r>
                  <a:rPr lang="hu-HU" dirty="0" smtClean="0"/>
                  <a:t> ;</a:t>
                </a:r>
              </a:p>
              <a:p>
                <a:r>
                  <a:rPr lang="hu-HU" dirty="0" smtClean="0"/>
                  <a:t>mivel a testek tisztán gördülnek, ezért    </a:t>
                </a:r>
                <a:r>
                  <a:rPr lang="hu-HU" dirty="0" smtClean="0">
                    <a:sym typeface="Symbol"/>
                  </a:rPr>
                  <a:t> = v/</a:t>
                </a:r>
                <a:r>
                  <a:rPr lang="hu-HU" dirty="0" smtClean="0"/>
                  <a:t>R   </a:t>
                </a:r>
                <a:r>
                  <a:rPr lang="hu-HU" dirty="0" smtClean="0">
                    <a:sym typeface="Symbol"/>
                  </a:rPr>
                  <a:t></a:t>
                </a:r>
                <a:endParaRPr lang="hu-HU" dirty="0"/>
              </a:p>
              <a:p>
                <a:r>
                  <a:rPr lang="hu-HU" dirty="0">
                    <a:sym typeface="Symbol"/>
                  </a:rPr>
                  <a:t></a:t>
                </a:r>
                <a:r>
                  <a:rPr lang="hu-HU" dirty="0" err="1"/>
                  <a:t>E</a:t>
                </a:r>
                <a:r>
                  <a:rPr lang="hu-HU" baseline="-25000" dirty="0" err="1"/>
                  <a:t>kin</a:t>
                </a:r>
                <a:r>
                  <a:rPr lang="hu-HU" baseline="-25000" dirty="0"/>
                  <a:t>,</a:t>
                </a:r>
                <a:r>
                  <a:rPr lang="hu-HU" baseline="-25000" dirty="0" err="1"/>
                  <a:t>forg</a:t>
                </a:r>
                <a:r>
                  <a:rPr lang="hu-HU" dirty="0"/>
                  <a:t> = ½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dirty="0"/>
                  <a:t>(v/R)</a:t>
                </a:r>
                <a:r>
                  <a:rPr lang="hu-HU" baseline="30000" dirty="0"/>
                  <a:t>2</a:t>
                </a:r>
                <a:r>
                  <a:rPr lang="hu-HU" dirty="0"/>
                  <a:t> </a:t>
                </a:r>
                <a:r>
                  <a:rPr lang="hu-HU" dirty="0" smtClean="0"/>
                  <a:t>= </a:t>
                </a:r>
                <a:r>
                  <a:rPr lang="hu-HU" dirty="0"/>
                  <a:t>½ (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hu-HU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/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hu-HU" dirty="0"/>
                  <a:t> mR</a:t>
                </a:r>
                <a:r>
                  <a:rPr lang="hu-HU" baseline="30000" dirty="0"/>
                  <a:t>2</a:t>
                </a:r>
                <a:r>
                  <a:rPr lang="hu-HU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hu-HU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hu-HU"/>
                                  <m:t>4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hu-HU"/>
                                  <m:t>3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</m:e>
                        </m:box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>
                            <a:sym typeface="Symbol"/>
                          </a:rPr>
                          <m:t></m:t>
                        </m:r>
                        <m:r>
                          <m:rPr>
                            <m:nor/>
                          </m:rPr>
                          <a:rPr lang="hu-HU"/>
                          <m:t>s</m:t>
                        </m:r>
                        <m:r>
                          <m:rPr>
                            <m:nor/>
                          </m:rPr>
                          <a:rPr lang="hu-HU">
                            <a:sym typeface="Symbol"/>
                          </a:rPr>
                          <m:t>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num>
                      <m:den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u-HU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hu-HU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/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hu-HU" dirty="0"/>
                  <a:t> mg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s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sin</a:t>
                </a:r>
                <a:r>
                  <a:rPr lang="hu-HU" dirty="0">
                    <a:sym typeface="Symbol"/>
                  </a:rPr>
                  <a:t></a:t>
                </a:r>
                <a:r>
                  <a:rPr lang="hu-HU" dirty="0"/>
                  <a:t> </a:t>
                </a:r>
                <a:r>
                  <a:rPr lang="hu-HU" dirty="0" smtClean="0"/>
                  <a:t>.</a:t>
                </a:r>
                <a:endParaRPr lang="hu-HU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8680"/>
                <a:ext cx="8136904" cy="5407186"/>
              </a:xfrm>
              <a:prstGeom prst="rect">
                <a:avLst/>
              </a:prstGeom>
              <a:blipFill rotWithShape="1">
                <a:blip r:embed="rId4"/>
                <a:stretch>
                  <a:fillRect l="-674" t="-564" r="-59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cha_gy9_5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346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5" y="620688"/>
            <a:ext cx="60074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MO.   </a:t>
            </a:r>
            <a:endParaRPr lang="hu-HU" dirty="0"/>
          </a:p>
          <a:p>
            <a:r>
              <a:rPr lang="hu-HU" b="1" dirty="0" smtClean="0"/>
              <a:t>a)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/>
              <a:t>lejtőn legördülő testre hat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m</a:t>
            </a:r>
            <a:r>
              <a:rPr lang="hu-HU" b="1" dirty="0"/>
              <a:t>g</a:t>
            </a:r>
            <a:r>
              <a:rPr lang="hu-HU" dirty="0"/>
              <a:t> gravitációs erő, </a:t>
            </a:r>
          </a:p>
          <a:p>
            <a:r>
              <a:rPr lang="hu-HU" dirty="0"/>
              <a:t>a lejtő </a:t>
            </a:r>
            <a:r>
              <a:rPr lang="hu-HU" b="1" dirty="0" err="1"/>
              <a:t>F</a:t>
            </a:r>
            <a:r>
              <a:rPr lang="hu-HU" b="1" baseline="-25000" dirty="0" err="1"/>
              <a:t>ny</a:t>
            </a:r>
            <a:r>
              <a:rPr lang="hu-HU" dirty="0"/>
              <a:t> nyomóereje, és </a:t>
            </a:r>
            <a:endParaRPr lang="hu-HU" dirty="0" smtClean="0"/>
          </a:p>
          <a:p>
            <a:r>
              <a:rPr lang="hu-HU" dirty="0" smtClean="0"/>
              <a:t>egy </a:t>
            </a:r>
            <a:r>
              <a:rPr lang="hu-HU" b="1" dirty="0"/>
              <a:t>F</a:t>
            </a:r>
            <a:r>
              <a:rPr lang="hu-HU" b="1" baseline="-25000" dirty="0"/>
              <a:t>t</a:t>
            </a:r>
            <a:r>
              <a:rPr lang="hu-HU" dirty="0"/>
              <a:t> tapadási súrlódási erő </a:t>
            </a:r>
            <a:r>
              <a:rPr lang="hu-HU" dirty="0" smtClean="0"/>
              <a:t>a </a:t>
            </a:r>
            <a:r>
              <a:rPr lang="hu-HU" dirty="0"/>
              <a:t>lejtőn </a:t>
            </a:r>
            <a:r>
              <a:rPr lang="hu-HU" dirty="0" smtClean="0"/>
              <a:t>felfelé</a:t>
            </a:r>
            <a:br>
              <a:rPr lang="hu-HU" dirty="0" smtClean="0"/>
            </a:br>
            <a:r>
              <a:rPr lang="hu-HU" dirty="0" smtClean="0"/>
              <a:t>            </a:t>
            </a:r>
            <a:r>
              <a:rPr lang="hu-HU" dirty="0"/>
              <a:t>a test és a lejtő érintkezésénél.</a:t>
            </a:r>
          </a:p>
          <a:p>
            <a:endParaRPr lang="hu-HU" dirty="0" smtClean="0"/>
          </a:p>
          <a:p>
            <a:r>
              <a:rPr lang="hu-HU" dirty="0" smtClean="0"/>
              <a:t>Felírhatjuk </a:t>
            </a:r>
            <a:endParaRPr lang="hu-HU" dirty="0"/>
          </a:p>
          <a:p>
            <a:r>
              <a:rPr lang="hu-HU" dirty="0"/>
              <a:t>– egyrészt a tömegközéppont-tételt:</a:t>
            </a:r>
          </a:p>
          <a:p>
            <a:r>
              <a:rPr lang="hu-HU" dirty="0" smtClean="0"/>
              <a:t>      m</a:t>
            </a:r>
            <a:r>
              <a:rPr lang="hu-HU" b="1" dirty="0" smtClean="0"/>
              <a:t>a</a:t>
            </a:r>
            <a:r>
              <a:rPr lang="hu-HU" dirty="0" smtClean="0"/>
              <a:t> </a:t>
            </a:r>
            <a:r>
              <a:rPr lang="hu-HU" dirty="0"/>
              <a:t>= m</a:t>
            </a:r>
            <a:r>
              <a:rPr lang="hu-HU" b="1" dirty="0"/>
              <a:t>g</a:t>
            </a:r>
            <a:r>
              <a:rPr lang="hu-HU" dirty="0"/>
              <a:t> + </a:t>
            </a:r>
            <a:r>
              <a:rPr lang="hu-HU" b="1" dirty="0" err="1"/>
              <a:t>F</a:t>
            </a:r>
            <a:r>
              <a:rPr lang="hu-HU" b="1" baseline="-25000" dirty="0" err="1"/>
              <a:t>ny</a:t>
            </a:r>
            <a:r>
              <a:rPr lang="hu-HU" dirty="0"/>
              <a:t> + </a:t>
            </a:r>
            <a:r>
              <a:rPr lang="hu-HU" b="1" dirty="0"/>
              <a:t>F</a:t>
            </a:r>
            <a:r>
              <a:rPr lang="hu-HU" b="1" baseline="-25000" dirty="0"/>
              <a:t>t</a:t>
            </a:r>
            <a:endParaRPr lang="hu-HU" dirty="0"/>
          </a:p>
          <a:p>
            <a:r>
              <a:rPr lang="hu-HU" dirty="0" smtClean="0">
                <a:sym typeface="Symbol"/>
              </a:rPr>
              <a:t>      </a:t>
            </a:r>
            <a:r>
              <a:rPr lang="hu-HU" dirty="0" smtClean="0"/>
              <a:t>  </a:t>
            </a:r>
            <a:r>
              <a:rPr lang="hu-HU" dirty="0"/>
              <a:t>a lejtő síkjával párhuzamosan   ma = mg </a:t>
            </a:r>
            <a:r>
              <a:rPr lang="hu-HU" dirty="0" err="1"/>
              <a:t>sinα</a:t>
            </a:r>
            <a:r>
              <a:rPr lang="hu-HU" dirty="0"/>
              <a:t> – F</a:t>
            </a:r>
            <a:r>
              <a:rPr lang="hu-HU" baseline="-25000" dirty="0"/>
              <a:t>t</a:t>
            </a:r>
            <a:r>
              <a:rPr lang="hu-HU" dirty="0"/>
              <a:t>     (1</a:t>
            </a:r>
            <a:r>
              <a:rPr lang="hu-HU" dirty="0" smtClean="0"/>
              <a:t>)</a:t>
            </a:r>
          </a:p>
          <a:p>
            <a:endParaRPr lang="hu-HU" dirty="0" smtClean="0"/>
          </a:p>
          <a:p>
            <a:r>
              <a:rPr lang="hu-HU" dirty="0" smtClean="0"/>
              <a:t>– másrészt az impulzusmomentum-tételt:</a:t>
            </a:r>
          </a:p>
          <a:p>
            <a:r>
              <a:rPr lang="hu-HU" dirty="0"/>
              <a:t> </a:t>
            </a:r>
            <a:r>
              <a:rPr lang="hu-HU" dirty="0" smtClean="0"/>
              <a:t>       M = </a:t>
            </a:r>
            <a:r>
              <a:rPr lang="hu-HU" dirty="0" smtClean="0">
                <a:sym typeface="Symbol"/>
              </a:rPr>
              <a:t></a:t>
            </a:r>
            <a:r>
              <a:rPr lang="hu-HU" dirty="0" smtClean="0"/>
              <a:t>β</a:t>
            </a:r>
            <a:endParaRPr lang="hu-HU" dirty="0"/>
          </a:p>
        </p:txBody>
      </p:sp>
      <p:grpSp>
        <p:nvGrpSpPr>
          <p:cNvPr id="3" name="Vászon 101"/>
          <p:cNvGrpSpPr/>
          <p:nvPr/>
        </p:nvGrpSpPr>
        <p:grpSpPr>
          <a:xfrm>
            <a:off x="5832149" y="764704"/>
            <a:ext cx="2592070" cy="1702643"/>
            <a:chOff x="0" y="-110698"/>
            <a:chExt cx="2592070" cy="1702643"/>
          </a:xfrm>
        </p:grpSpPr>
        <p:sp>
          <p:nvSpPr>
            <p:cNvPr id="4" name="Téglalap 3"/>
            <p:cNvSpPr/>
            <p:nvPr/>
          </p:nvSpPr>
          <p:spPr>
            <a:xfrm>
              <a:off x="0" y="0"/>
              <a:ext cx="2592070" cy="1591945"/>
            </a:xfrm>
            <a:prstGeom prst="rect">
              <a:avLst/>
            </a:prstGeom>
            <a:noFill/>
          </p:spPr>
        </p:sp>
        <p:sp>
          <p:nvSpPr>
            <p:cNvPr id="5" name="Text Box 118"/>
            <p:cNvSpPr txBox="1">
              <a:spLocks noChangeArrowheads="1"/>
            </p:cNvSpPr>
            <p:nvPr/>
          </p:nvSpPr>
          <p:spPr bwMode="auto">
            <a:xfrm>
              <a:off x="1101725" y="872490"/>
              <a:ext cx="457835" cy="311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>
                  <a:solidFill>
                    <a:srgbClr val="BC0CA7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643890" y="351790"/>
              <a:ext cx="647700" cy="646430"/>
            </a:xfrm>
            <a:prstGeom prst="ellips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7" name="AutoShape 104"/>
            <p:cNvCxnSpPr>
              <a:cxnSpLocks noChangeShapeType="1"/>
            </p:cNvCxnSpPr>
            <p:nvPr/>
          </p:nvCxnSpPr>
          <p:spPr bwMode="auto">
            <a:xfrm flipV="1">
              <a:off x="0" y="234315"/>
              <a:ext cx="2592070" cy="1296035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105"/>
            <p:cNvCxnSpPr>
              <a:cxnSpLocks noChangeShapeType="1"/>
            </p:cNvCxnSpPr>
            <p:nvPr/>
          </p:nvCxnSpPr>
          <p:spPr bwMode="auto">
            <a:xfrm>
              <a:off x="962660" y="679450"/>
              <a:ext cx="63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06"/>
            <p:cNvCxnSpPr>
              <a:cxnSpLocks noChangeShapeType="1"/>
            </p:cNvCxnSpPr>
            <p:nvPr/>
          </p:nvCxnSpPr>
          <p:spPr bwMode="auto">
            <a:xfrm flipH="1" flipV="1">
              <a:off x="731520" y="232410"/>
              <a:ext cx="36004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07"/>
            <p:cNvCxnSpPr>
              <a:cxnSpLocks noChangeShapeType="1"/>
            </p:cNvCxnSpPr>
            <p:nvPr/>
          </p:nvCxnSpPr>
          <p:spPr bwMode="auto">
            <a:xfrm flipV="1">
              <a:off x="1108710" y="752475"/>
              <a:ext cx="431800" cy="21590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108"/>
            <p:cNvSpPr txBox="1">
              <a:spLocks noChangeArrowheads="1"/>
            </p:cNvSpPr>
            <p:nvPr/>
          </p:nvSpPr>
          <p:spPr bwMode="auto">
            <a:xfrm>
              <a:off x="1396365" y="351790"/>
              <a:ext cx="457835" cy="4483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F</a:t>
              </a:r>
              <a:r>
                <a:rPr lang="hu-HU" baseline="-25000" dirty="0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t</a:t>
              </a:r>
              <a:endParaRPr lang="hu-HU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" name="Text Box 109"/>
            <p:cNvSpPr txBox="1">
              <a:spLocks noChangeArrowheads="1"/>
            </p:cNvSpPr>
            <p:nvPr/>
          </p:nvSpPr>
          <p:spPr bwMode="auto">
            <a:xfrm>
              <a:off x="587375" y="-110698"/>
              <a:ext cx="457835" cy="4624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err="1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F</a:t>
              </a:r>
              <a:r>
                <a:rPr lang="hu-HU" baseline="-25000" dirty="0" err="1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ny</a:t>
              </a:r>
              <a:endParaRPr lang="hu-HU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3" name="Text Box 110"/>
            <p:cNvSpPr txBox="1">
              <a:spLocks noChangeArrowheads="1"/>
            </p:cNvSpPr>
            <p:nvPr/>
          </p:nvSpPr>
          <p:spPr bwMode="auto">
            <a:xfrm>
              <a:off x="782955" y="1323975"/>
              <a:ext cx="457835" cy="2679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mg</a:t>
              </a:r>
              <a:endParaRPr lang="hu-HU" sz="16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14" name="Group 111"/>
            <p:cNvGrpSpPr>
              <a:grpSpLocks/>
            </p:cNvGrpSpPr>
            <p:nvPr/>
          </p:nvGrpSpPr>
          <p:grpSpPr bwMode="auto">
            <a:xfrm>
              <a:off x="1057275" y="930275"/>
              <a:ext cx="74295" cy="74930"/>
              <a:chOff x="8912" y="7214"/>
              <a:chExt cx="117" cy="118"/>
            </a:xfrm>
          </p:grpSpPr>
          <p:cxnSp>
            <p:nvCxnSpPr>
              <p:cNvPr id="19" name="AutoShape 112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" name="Group 114"/>
            <p:cNvGrpSpPr>
              <a:grpSpLocks/>
            </p:cNvGrpSpPr>
            <p:nvPr/>
          </p:nvGrpSpPr>
          <p:grpSpPr bwMode="auto">
            <a:xfrm>
              <a:off x="928370" y="645160"/>
              <a:ext cx="74295" cy="74930"/>
              <a:chOff x="8912" y="7214"/>
              <a:chExt cx="117" cy="118"/>
            </a:xfrm>
          </p:grpSpPr>
          <p:cxnSp>
            <p:nvCxnSpPr>
              <p:cNvPr id="17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" name="Text Box 117"/>
            <p:cNvSpPr txBox="1">
              <a:spLocks noChangeArrowheads="1"/>
            </p:cNvSpPr>
            <p:nvPr/>
          </p:nvSpPr>
          <p:spPr bwMode="auto">
            <a:xfrm>
              <a:off x="947420" y="518795"/>
              <a:ext cx="457835" cy="311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21" name="mecha_gy9_5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8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églalap 48"/>
          <p:cNvSpPr/>
          <p:nvPr/>
        </p:nvSpPr>
        <p:spPr>
          <a:xfrm>
            <a:off x="539552" y="548680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  M = </a:t>
            </a:r>
            <a:r>
              <a:rPr lang="hu-HU" dirty="0" smtClean="0">
                <a:sym typeface="Symbol"/>
              </a:rPr>
              <a:t></a:t>
            </a:r>
            <a:r>
              <a:rPr lang="hu-HU" dirty="0" smtClean="0"/>
              <a:t>β</a:t>
            </a:r>
          </a:p>
          <a:p>
            <a:r>
              <a:rPr lang="hu-HU" dirty="0" smtClean="0"/>
              <a:t>Ezt </a:t>
            </a:r>
            <a:r>
              <a:rPr lang="hu-HU" dirty="0"/>
              <a:t>felírhatjuk</a:t>
            </a:r>
          </a:p>
          <a:p>
            <a:endParaRPr lang="hu-HU" dirty="0" smtClean="0"/>
          </a:p>
          <a:p>
            <a:r>
              <a:rPr lang="hu-HU" dirty="0" smtClean="0"/>
              <a:t>vagy </a:t>
            </a:r>
            <a:r>
              <a:rPr lang="hu-HU" dirty="0"/>
              <a:t>az S tömegközépponton átmenő tengelyre; ekkor mivel m</a:t>
            </a:r>
            <a:r>
              <a:rPr lang="hu-HU" b="1" dirty="0"/>
              <a:t>g</a:t>
            </a:r>
            <a:r>
              <a:rPr lang="hu-HU" dirty="0"/>
              <a:t> és </a:t>
            </a:r>
            <a:r>
              <a:rPr lang="hu-HU" b="1" dirty="0" err="1"/>
              <a:t>F</a:t>
            </a:r>
            <a:r>
              <a:rPr lang="hu-HU" b="1" baseline="-25000" dirty="0" err="1"/>
              <a:t>ny</a:t>
            </a:r>
            <a:r>
              <a:rPr lang="hu-HU" dirty="0"/>
              <a:t> átmennek a tömegközépponton, arra a pontra forgatónyomatéka csak </a:t>
            </a:r>
            <a:r>
              <a:rPr lang="hu-HU" b="1" dirty="0" err="1"/>
              <a:t>F</a:t>
            </a:r>
            <a:r>
              <a:rPr lang="hu-HU" b="1" baseline="-25000" dirty="0" err="1"/>
              <a:t>t</a:t>
            </a:r>
            <a:r>
              <a:rPr lang="hu-HU" dirty="0" err="1"/>
              <a:t>-nek</a:t>
            </a:r>
            <a:r>
              <a:rPr lang="hu-HU" dirty="0"/>
              <a:t> van:</a:t>
            </a:r>
          </a:p>
          <a:p>
            <a:r>
              <a:rPr lang="hu-HU" dirty="0"/>
              <a:t>	</a:t>
            </a:r>
            <a:r>
              <a:rPr lang="hu-HU" dirty="0">
                <a:sym typeface="Symbol"/>
              </a:rPr>
              <a:t></a:t>
            </a:r>
            <a:r>
              <a:rPr lang="hu-HU" baseline="-25000" dirty="0"/>
              <a:t>S</a:t>
            </a:r>
            <a:r>
              <a:rPr lang="hu-HU" dirty="0"/>
              <a:t> β = F</a:t>
            </a:r>
            <a:r>
              <a:rPr lang="hu-HU" baseline="-25000" dirty="0"/>
              <a:t>t</a:t>
            </a:r>
            <a:r>
              <a:rPr lang="hu-HU" dirty="0"/>
              <a:t> 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 R           (2A),        </a:t>
            </a:r>
          </a:p>
          <a:p>
            <a:r>
              <a:rPr lang="hu-HU" dirty="0"/>
              <a:t>ahol </a:t>
            </a:r>
            <a:r>
              <a:rPr lang="hu-HU" dirty="0">
                <a:sym typeface="Symbol"/>
              </a:rPr>
              <a:t></a:t>
            </a:r>
            <a:r>
              <a:rPr lang="hu-HU" baseline="-25000" dirty="0"/>
              <a:t>S</a:t>
            </a:r>
            <a:r>
              <a:rPr lang="hu-HU" dirty="0"/>
              <a:t> a test tömegközéppontra vonatkoztatott tehetetlenségi nyomatéka;  </a:t>
            </a:r>
            <a:endParaRPr lang="hu-HU" dirty="0" smtClean="0"/>
          </a:p>
        </p:txBody>
      </p:sp>
      <p:grpSp>
        <p:nvGrpSpPr>
          <p:cNvPr id="69" name="Vászon 101"/>
          <p:cNvGrpSpPr/>
          <p:nvPr/>
        </p:nvGrpSpPr>
        <p:grpSpPr>
          <a:xfrm>
            <a:off x="5932479" y="1366317"/>
            <a:ext cx="2592070" cy="1702643"/>
            <a:chOff x="0" y="-110698"/>
            <a:chExt cx="2592070" cy="1702643"/>
          </a:xfrm>
        </p:grpSpPr>
        <p:sp>
          <p:nvSpPr>
            <p:cNvPr id="70" name="Téglalap 69"/>
            <p:cNvSpPr/>
            <p:nvPr/>
          </p:nvSpPr>
          <p:spPr>
            <a:xfrm>
              <a:off x="0" y="0"/>
              <a:ext cx="2592070" cy="1591945"/>
            </a:xfrm>
            <a:prstGeom prst="rect">
              <a:avLst/>
            </a:prstGeom>
            <a:noFill/>
          </p:spPr>
        </p:sp>
        <p:sp>
          <p:nvSpPr>
            <p:cNvPr id="72" name="Oval 103"/>
            <p:cNvSpPr>
              <a:spLocks noChangeArrowheads="1"/>
            </p:cNvSpPr>
            <p:nvPr/>
          </p:nvSpPr>
          <p:spPr bwMode="auto">
            <a:xfrm>
              <a:off x="643890" y="351790"/>
              <a:ext cx="647700" cy="646430"/>
            </a:xfrm>
            <a:prstGeom prst="ellips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73" name="AutoShape 104"/>
            <p:cNvCxnSpPr>
              <a:cxnSpLocks noChangeShapeType="1"/>
            </p:cNvCxnSpPr>
            <p:nvPr/>
          </p:nvCxnSpPr>
          <p:spPr bwMode="auto">
            <a:xfrm flipV="1">
              <a:off x="0" y="234315"/>
              <a:ext cx="2592070" cy="1296035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05"/>
            <p:cNvCxnSpPr>
              <a:cxnSpLocks noChangeShapeType="1"/>
            </p:cNvCxnSpPr>
            <p:nvPr/>
          </p:nvCxnSpPr>
          <p:spPr bwMode="auto">
            <a:xfrm>
              <a:off x="962660" y="679450"/>
              <a:ext cx="63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6"/>
            <p:cNvCxnSpPr>
              <a:cxnSpLocks noChangeShapeType="1"/>
            </p:cNvCxnSpPr>
            <p:nvPr/>
          </p:nvCxnSpPr>
          <p:spPr bwMode="auto">
            <a:xfrm flipH="1" flipV="1">
              <a:off x="731520" y="232410"/>
              <a:ext cx="36004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7"/>
            <p:cNvCxnSpPr>
              <a:cxnSpLocks noChangeShapeType="1"/>
            </p:cNvCxnSpPr>
            <p:nvPr/>
          </p:nvCxnSpPr>
          <p:spPr bwMode="auto">
            <a:xfrm flipV="1">
              <a:off x="1108710" y="752475"/>
              <a:ext cx="431800" cy="2159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Text Box 108"/>
            <p:cNvSpPr txBox="1">
              <a:spLocks noChangeArrowheads="1"/>
            </p:cNvSpPr>
            <p:nvPr/>
          </p:nvSpPr>
          <p:spPr bwMode="auto">
            <a:xfrm>
              <a:off x="1375825" y="367809"/>
              <a:ext cx="457835" cy="4483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F</a:t>
              </a:r>
              <a:r>
                <a:rPr lang="hu-HU" baseline="-25000" dirty="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t</a:t>
              </a:r>
              <a:endParaRPr lang="hu-HU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8" name="Text Box 109"/>
            <p:cNvSpPr txBox="1">
              <a:spLocks noChangeArrowheads="1"/>
            </p:cNvSpPr>
            <p:nvPr/>
          </p:nvSpPr>
          <p:spPr bwMode="auto">
            <a:xfrm>
              <a:off x="587375" y="-110698"/>
              <a:ext cx="457835" cy="4624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err="1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F</a:t>
              </a:r>
              <a:r>
                <a:rPr lang="hu-HU" baseline="-25000" dirty="0" err="1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ny</a:t>
              </a:r>
              <a:endParaRPr lang="hu-HU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9" name="Text Box 110"/>
            <p:cNvSpPr txBox="1">
              <a:spLocks noChangeArrowheads="1"/>
            </p:cNvSpPr>
            <p:nvPr/>
          </p:nvSpPr>
          <p:spPr bwMode="auto">
            <a:xfrm>
              <a:off x="782955" y="1323975"/>
              <a:ext cx="457835" cy="2679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mg</a:t>
              </a:r>
              <a:endParaRPr lang="hu-HU" sz="16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81" name="Group 114"/>
            <p:cNvGrpSpPr>
              <a:grpSpLocks/>
            </p:cNvGrpSpPr>
            <p:nvPr/>
          </p:nvGrpSpPr>
          <p:grpSpPr bwMode="auto">
            <a:xfrm>
              <a:off x="928370" y="645160"/>
              <a:ext cx="74295" cy="74930"/>
              <a:chOff x="8912" y="7214"/>
              <a:chExt cx="117" cy="118"/>
            </a:xfrm>
          </p:grpSpPr>
          <p:cxnSp>
            <p:nvCxnSpPr>
              <p:cNvPr id="83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" name="Text Box 117"/>
            <p:cNvSpPr txBox="1">
              <a:spLocks noChangeArrowheads="1"/>
            </p:cNvSpPr>
            <p:nvPr/>
          </p:nvSpPr>
          <p:spPr bwMode="auto">
            <a:xfrm>
              <a:off x="701966" y="511825"/>
              <a:ext cx="457835" cy="311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 dirty="0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9" name="Text Box 108"/>
            <p:cNvSpPr txBox="1">
              <a:spLocks noChangeArrowheads="1"/>
            </p:cNvSpPr>
            <p:nvPr/>
          </p:nvSpPr>
          <p:spPr bwMode="auto">
            <a:xfrm>
              <a:off x="1015785" y="567571"/>
              <a:ext cx="699411" cy="4483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600" dirty="0" smtClean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k=R</a:t>
              </a:r>
              <a:endParaRPr lang="hu-HU" sz="16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cxnSp>
        <p:nvCxnSpPr>
          <p:cNvPr id="88" name="Egyenes összekötő 87"/>
          <p:cNvCxnSpPr/>
          <p:nvPr/>
        </p:nvCxnSpPr>
        <p:spPr>
          <a:xfrm>
            <a:off x="6923689" y="2209392"/>
            <a:ext cx="108000" cy="2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mecha_gy9_5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7936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9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ászon 373"/>
          <p:cNvGrpSpPr/>
          <p:nvPr/>
        </p:nvGrpSpPr>
        <p:grpSpPr>
          <a:xfrm>
            <a:off x="579530" y="4130009"/>
            <a:ext cx="2789932" cy="1489776"/>
            <a:chOff x="0" y="0"/>
            <a:chExt cx="2501900" cy="1338580"/>
          </a:xfrm>
        </p:grpSpPr>
        <p:sp>
          <p:nvSpPr>
            <p:cNvPr id="3" name="Téglalap 2"/>
            <p:cNvSpPr/>
            <p:nvPr/>
          </p:nvSpPr>
          <p:spPr>
            <a:xfrm>
              <a:off x="0" y="0"/>
              <a:ext cx="2501265" cy="1338580"/>
            </a:xfrm>
            <a:prstGeom prst="rect">
              <a:avLst/>
            </a:prstGeom>
            <a:noFill/>
          </p:spPr>
        </p:sp>
        <p:sp>
          <p:nvSpPr>
            <p:cNvPr id="4" name="Text Box 117"/>
            <p:cNvSpPr txBox="1">
              <a:spLocks noChangeArrowheads="1"/>
            </p:cNvSpPr>
            <p:nvPr/>
          </p:nvSpPr>
          <p:spPr bwMode="auto">
            <a:xfrm>
              <a:off x="860489" y="488182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effectLst/>
                  <a:latin typeface="Calibri"/>
                  <a:ea typeface="Times New Roman"/>
                  <a:cs typeface="Times New Roman"/>
                </a:rPr>
                <a:t>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" name="Text Box 117"/>
            <p:cNvSpPr txBox="1">
              <a:spLocks noChangeArrowheads="1"/>
            </p:cNvSpPr>
            <p:nvPr/>
          </p:nvSpPr>
          <p:spPr bwMode="auto">
            <a:xfrm>
              <a:off x="948738" y="373437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>
                  <a:solidFill>
                    <a:srgbClr val="74B230"/>
                  </a:solidFill>
                  <a:effectLst/>
                  <a:latin typeface="Calibri"/>
                  <a:ea typeface="Times New Roman"/>
                  <a:cs typeface="Times New Roman"/>
                </a:rPr>
                <a:t>R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" name="Text Box 118"/>
            <p:cNvSpPr txBox="1">
              <a:spLocks noChangeArrowheads="1"/>
            </p:cNvSpPr>
            <p:nvPr/>
          </p:nvSpPr>
          <p:spPr bwMode="auto">
            <a:xfrm>
              <a:off x="1066925" y="616458"/>
              <a:ext cx="457835" cy="311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>
                  <a:solidFill>
                    <a:srgbClr val="BC0CA7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" name="Oval 103"/>
            <p:cNvSpPr>
              <a:spLocks noChangeArrowheads="1"/>
            </p:cNvSpPr>
            <p:nvPr/>
          </p:nvSpPr>
          <p:spPr bwMode="auto">
            <a:xfrm>
              <a:off x="609090" y="95758"/>
              <a:ext cx="647700" cy="646430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8" name="AutoShape 104"/>
            <p:cNvCxnSpPr>
              <a:cxnSpLocks noChangeShapeType="1"/>
            </p:cNvCxnSpPr>
            <p:nvPr/>
          </p:nvCxnSpPr>
          <p:spPr bwMode="auto">
            <a:xfrm flipV="1">
              <a:off x="117600" y="187833"/>
              <a:ext cx="2016000" cy="100800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05"/>
            <p:cNvCxnSpPr>
              <a:cxnSpLocks noChangeShapeType="1"/>
            </p:cNvCxnSpPr>
            <p:nvPr/>
          </p:nvCxnSpPr>
          <p:spPr bwMode="auto">
            <a:xfrm>
              <a:off x="927860" y="423418"/>
              <a:ext cx="635" cy="72009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06"/>
            <p:cNvCxnSpPr>
              <a:cxnSpLocks noChangeShapeType="1"/>
            </p:cNvCxnSpPr>
            <p:nvPr/>
          </p:nvCxnSpPr>
          <p:spPr bwMode="auto">
            <a:xfrm flipH="1" flipV="1">
              <a:off x="932940" y="431628"/>
              <a:ext cx="144000" cy="288000"/>
            </a:xfrm>
            <a:prstGeom prst="straightConnector1">
              <a:avLst/>
            </a:prstGeom>
            <a:noFill/>
            <a:ln w="9525">
              <a:solidFill>
                <a:srgbClr val="74B230"/>
              </a:solidFill>
              <a:prstDash val="solid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110"/>
            <p:cNvSpPr txBox="1">
              <a:spLocks noChangeArrowheads="1"/>
            </p:cNvSpPr>
            <p:nvPr/>
          </p:nvSpPr>
          <p:spPr bwMode="auto">
            <a:xfrm>
              <a:off x="748155" y="1067943"/>
              <a:ext cx="457835" cy="2679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mg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29299" y="674243"/>
              <a:ext cx="74295" cy="74930"/>
              <a:chOff x="8912" y="7214"/>
              <a:chExt cx="117" cy="118"/>
            </a:xfrm>
          </p:grpSpPr>
          <p:cxnSp>
            <p:nvCxnSpPr>
              <p:cNvPr id="25" name="AutoShape 112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887220" y="395952"/>
              <a:ext cx="74295" cy="74930"/>
              <a:chOff x="8912" y="7214"/>
              <a:chExt cx="117" cy="118"/>
            </a:xfrm>
          </p:grpSpPr>
          <p:cxnSp>
            <p:nvCxnSpPr>
              <p:cNvPr id="23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" name="Egyenes összekötő 13"/>
            <p:cNvCxnSpPr/>
            <p:nvPr/>
          </p:nvCxnSpPr>
          <p:spPr>
            <a:xfrm>
              <a:off x="120140" y="1208533"/>
              <a:ext cx="48895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117"/>
            <p:cNvSpPr txBox="1">
              <a:spLocks noChangeArrowheads="1"/>
            </p:cNvSpPr>
            <p:nvPr/>
          </p:nvSpPr>
          <p:spPr bwMode="auto">
            <a:xfrm>
              <a:off x="237615" y="996823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effectLst/>
                  <a:latin typeface="Calibri"/>
                  <a:ea typeface="Times New Roman"/>
                  <a:cs typeface="Times New Roman"/>
                </a:rPr>
                <a:t>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6" name="Egyenes összekötő 15"/>
            <p:cNvCxnSpPr/>
            <p:nvPr/>
          </p:nvCxnSpPr>
          <p:spPr>
            <a:xfrm>
              <a:off x="2016250" y="351608"/>
              <a:ext cx="288000" cy="576000"/>
            </a:xfrm>
            <a:prstGeom prst="line">
              <a:avLst/>
            </a:prstGeom>
            <a:ln>
              <a:solidFill>
                <a:srgbClr val="74B2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016250" y="366903"/>
              <a:ext cx="0" cy="576000"/>
            </a:xfrm>
            <a:prstGeom prst="line">
              <a:avLst/>
            </a:prstGeom>
            <a:ln>
              <a:solidFill>
                <a:srgbClr val="74B2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2016250" y="942903"/>
              <a:ext cx="288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17"/>
            <p:cNvSpPr txBox="1">
              <a:spLocks noChangeArrowheads="1"/>
            </p:cNvSpPr>
            <p:nvPr/>
          </p:nvSpPr>
          <p:spPr bwMode="auto">
            <a:xfrm>
              <a:off x="1939415" y="445008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effectLst/>
                  <a:latin typeface="Calibri"/>
                  <a:ea typeface="Times New Roman"/>
                  <a:cs typeface="Times New Roman"/>
                </a:rPr>
                <a:t>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" name="Text Box 117"/>
            <p:cNvSpPr txBox="1">
              <a:spLocks noChangeArrowheads="1"/>
            </p:cNvSpPr>
            <p:nvPr/>
          </p:nvSpPr>
          <p:spPr bwMode="auto">
            <a:xfrm>
              <a:off x="2133600" y="502158"/>
              <a:ext cx="33350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>
                  <a:solidFill>
                    <a:srgbClr val="74B230"/>
                  </a:solidFill>
                  <a:effectLst/>
                  <a:latin typeface="Calibri"/>
                  <a:ea typeface="Times New Roman"/>
                  <a:cs typeface="Times New Roman"/>
                </a:rPr>
                <a:t>R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" name="Text Box 117"/>
            <p:cNvSpPr txBox="1">
              <a:spLocks noChangeArrowheads="1"/>
            </p:cNvSpPr>
            <p:nvPr/>
          </p:nvSpPr>
          <p:spPr bwMode="auto">
            <a:xfrm>
              <a:off x="1663701" y="892103"/>
              <a:ext cx="838199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k = Rsinα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22" name="Egyenes összekötő 21"/>
            <p:cNvCxnSpPr/>
            <p:nvPr/>
          </p:nvCxnSpPr>
          <p:spPr>
            <a:xfrm>
              <a:off x="933575" y="713278"/>
              <a:ext cx="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Vászon 469"/>
          <p:cNvGrpSpPr/>
          <p:nvPr/>
        </p:nvGrpSpPr>
        <p:grpSpPr>
          <a:xfrm>
            <a:off x="3756637" y="4273013"/>
            <a:ext cx="2412130" cy="1388235"/>
            <a:chOff x="0" y="0"/>
            <a:chExt cx="2210435" cy="1275715"/>
          </a:xfrm>
        </p:grpSpPr>
        <p:sp>
          <p:nvSpPr>
            <p:cNvPr id="28" name="Téglalap 27"/>
            <p:cNvSpPr/>
            <p:nvPr/>
          </p:nvSpPr>
          <p:spPr>
            <a:xfrm>
              <a:off x="0" y="0"/>
              <a:ext cx="2210435" cy="1275715"/>
            </a:xfrm>
            <a:prstGeom prst="rect">
              <a:avLst/>
            </a:prstGeom>
            <a:noFill/>
          </p:spPr>
        </p:sp>
        <p:sp>
          <p:nvSpPr>
            <p:cNvPr id="29" name="Text Box 117"/>
            <p:cNvSpPr txBox="1">
              <a:spLocks noChangeArrowheads="1"/>
            </p:cNvSpPr>
            <p:nvPr/>
          </p:nvSpPr>
          <p:spPr bwMode="auto">
            <a:xfrm>
              <a:off x="946274" y="302301"/>
              <a:ext cx="517401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dirty="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k = R</a:t>
              </a:r>
              <a:endParaRPr lang="hu-HU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0" name="Text Box 118"/>
            <p:cNvSpPr txBox="1">
              <a:spLocks noChangeArrowheads="1"/>
            </p:cNvSpPr>
            <p:nvPr/>
          </p:nvSpPr>
          <p:spPr bwMode="auto">
            <a:xfrm>
              <a:off x="1094230" y="551856"/>
              <a:ext cx="457835" cy="311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>
                  <a:solidFill>
                    <a:srgbClr val="BC0CA7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Oval 103"/>
            <p:cNvSpPr>
              <a:spLocks noChangeArrowheads="1"/>
            </p:cNvSpPr>
            <p:nvPr/>
          </p:nvSpPr>
          <p:spPr bwMode="auto">
            <a:xfrm>
              <a:off x="609090" y="31156"/>
              <a:ext cx="647700" cy="646430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32" name="AutoShape 104"/>
            <p:cNvCxnSpPr>
              <a:cxnSpLocks noChangeShapeType="1"/>
            </p:cNvCxnSpPr>
            <p:nvPr/>
          </p:nvCxnSpPr>
          <p:spPr bwMode="auto">
            <a:xfrm flipV="1">
              <a:off x="117600" y="123231"/>
              <a:ext cx="2016000" cy="100800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05"/>
            <p:cNvCxnSpPr>
              <a:cxnSpLocks noChangeShapeType="1"/>
            </p:cNvCxnSpPr>
            <p:nvPr/>
          </p:nvCxnSpPr>
          <p:spPr bwMode="auto">
            <a:xfrm>
              <a:off x="927860" y="358816"/>
              <a:ext cx="63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06"/>
            <p:cNvCxnSpPr>
              <a:cxnSpLocks noChangeShapeType="1"/>
            </p:cNvCxnSpPr>
            <p:nvPr/>
          </p:nvCxnSpPr>
          <p:spPr bwMode="auto">
            <a:xfrm flipH="1" flipV="1">
              <a:off x="926590" y="367026"/>
              <a:ext cx="144000" cy="288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110"/>
            <p:cNvSpPr txBox="1">
              <a:spLocks noChangeArrowheads="1"/>
            </p:cNvSpPr>
            <p:nvPr/>
          </p:nvSpPr>
          <p:spPr bwMode="auto">
            <a:xfrm>
              <a:off x="748155" y="1003341"/>
              <a:ext cx="457835" cy="2679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mg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6" name="Group 111"/>
            <p:cNvGrpSpPr>
              <a:grpSpLocks/>
            </p:cNvGrpSpPr>
            <p:nvPr/>
          </p:nvGrpSpPr>
          <p:grpSpPr bwMode="auto">
            <a:xfrm>
              <a:off x="1029299" y="609641"/>
              <a:ext cx="74295" cy="74930"/>
              <a:chOff x="8912" y="7214"/>
              <a:chExt cx="117" cy="118"/>
            </a:xfrm>
          </p:grpSpPr>
          <p:cxnSp>
            <p:nvCxnSpPr>
              <p:cNvPr id="47" name="AutoShape 112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7" name="Group 114"/>
            <p:cNvGrpSpPr>
              <a:grpSpLocks/>
            </p:cNvGrpSpPr>
            <p:nvPr/>
          </p:nvGrpSpPr>
          <p:grpSpPr bwMode="auto">
            <a:xfrm>
              <a:off x="893570" y="317702"/>
              <a:ext cx="74295" cy="74930"/>
              <a:chOff x="8912" y="7214"/>
              <a:chExt cx="117" cy="118"/>
            </a:xfrm>
          </p:grpSpPr>
          <p:cxnSp>
            <p:nvCxnSpPr>
              <p:cNvPr id="45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" name="Egyenes összekötő 37"/>
            <p:cNvCxnSpPr/>
            <p:nvPr/>
          </p:nvCxnSpPr>
          <p:spPr>
            <a:xfrm>
              <a:off x="120140" y="1143931"/>
              <a:ext cx="48895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17"/>
            <p:cNvSpPr txBox="1">
              <a:spLocks noChangeArrowheads="1"/>
            </p:cNvSpPr>
            <p:nvPr/>
          </p:nvSpPr>
          <p:spPr bwMode="auto">
            <a:xfrm>
              <a:off x="237615" y="932221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effectLst/>
                  <a:latin typeface="Calibri"/>
                  <a:ea typeface="Times New Roman"/>
                  <a:cs typeface="Times New Roman"/>
                </a:rPr>
                <a:t>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0" name="Text Box 117"/>
            <p:cNvSpPr txBox="1">
              <a:spLocks noChangeArrowheads="1"/>
            </p:cNvSpPr>
            <p:nvPr/>
          </p:nvSpPr>
          <p:spPr bwMode="auto">
            <a:xfrm>
              <a:off x="176511" y="241286"/>
              <a:ext cx="894079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mg sinα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41" name="AutoShape 105"/>
            <p:cNvCxnSpPr>
              <a:cxnSpLocks noChangeShapeType="1"/>
            </p:cNvCxnSpPr>
            <p:nvPr/>
          </p:nvCxnSpPr>
          <p:spPr bwMode="auto">
            <a:xfrm flipH="1">
              <a:off x="632889" y="363495"/>
              <a:ext cx="288000" cy="144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05"/>
            <p:cNvCxnSpPr>
              <a:cxnSpLocks noChangeShapeType="1"/>
            </p:cNvCxnSpPr>
            <p:nvPr/>
          </p:nvCxnSpPr>
          <p:spPr bwMode="auto">
            <a:xfrm flipH="1">
              <a:off x="907390" y="918941"/>
              <a:ext cx="324000" cy="162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05"/>
            <p:cNvCxnSpPr>
              <a:cxnSpLocks noChangeShapeType="1"/>
            </p:cNvCxnSpPr>
            <p:nvPr/>
          </p:nvCxnSpPr>
          <p:spPr bwMode="auto">
            <a:xfrm flipH="1" flipV="1">
              <a:off x="640840" y="520741"/>
              <a:ext cx="288000" cy="576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05"/>
            <p:cNvCxnSpPr>
              <a:cxnSpLocks noChangeShapeType="1"/>
            </p:cNvCxnSpPr>
            <p:nvPr/>
          </p:nvCxnSpPr>
          <p:spPr bwMode="auto">
            <a:xfrm flipH="1" flipV="1">
              <a:off x="928840" y="363216"/>
              <a:ext cx="288000" cy="576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Téglalap 48"/>
          <p:cNvSpPr/>
          <p:nvPr/>
        </p:nvSpPr>
        <p:spPr>
          <a:xfrm>
            <a:off x="539552" y="548680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  M = </a:t>
            </a:r>
            <a:r>
              <a:rPr lang="hu-HU" dirty="0" smtClean="0">
                <a:sym typeface="Symbol"/>
              </a:rPr>
              <a:t></a:t>
            </a:r>
            <a:r>
              <a:rPr lang="hu-HU" dirty="0" smtClean="0"/>
              <a:t>β</a:t>
            </a:r>
          </a:p>
          <a:p>
            <a:r>
              <a:rPr lang="hu-HU" dirty="0" smtClean="0"/>
              <a:t>Utóbbit </a:t>
            </a:r>
            <a:r>
              <a:rPr lang="hu-HU" dirty="0"/>
              <a:t>felírhatjuk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vagy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az S tömegközépponton átmenő tengelyre; ekkor mivel m</a:t>
            </a:r>
            <a:r>
              <a:rPr lang="hu-HU" b="1" dirty="0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és </a:t>
            </a:r>
            <a:r>
              <a:rPr lang="hu-HU" b="1" dirty="0" err="1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hu-HU" b="1" baseline="-25000" dirty="0" err="1">
                <a:solidFill>
                  <a:schemeClr val="bg1">
                    <a:lumMod val="65000"/>
                  </a:schemeClr>
                </a:solidFill>
              </a:rPr>
              <a:t>ny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átmennek a tömegközépponton, arra a pontra forgatónyomatéka csak </a:t>
            </a:r>
            <a:r>
              <a:rPr lang="hu-HU" b="1" dirty="0" err="1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hu-HU" b="1" baseline="-25000" dirty="0" err="1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-nek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van: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sym typeface="Symbol"/>
              </a:rPr>
              <a:t>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β = F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sym typeface="Symbol"/>
              </a:rPr>
              <a:t>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R           (2A),        </a:t>
            </a:r>
          </a:p>
          <a:p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ahol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sym typeface="Symbol"/>
              </a:rPr>
              <a:t>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a test tömegközéppontra vonatkoztatott tehetetlenségi nyomatéka;  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0" name="Téglalap 49"/>
          <p:cNvSpPr/>
          <p:nvPr/>
        </p:nvSpPr>
        <p:spPr>
          <a:xfrm>
            <a:off x="518445" y="327058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vagy a test és a lejtő P érintkezési pontján átmenő tengelyre; ekkor mivel </a:t>
            </a:r>
            <a:r>
              <a:rPr lang="hu-HU" b="1" dirty="0" err="1" smtClean="0"/>
              <a:t>F</a:t>
            </a:r>
            <a:r>
              <a:rPr lang="hu-HU" b="1" baseline="-25000" dirty="0" err="1" smtClean="0"/>
              <a:t>ny</a:t>
            </a:r>
            <a:r>
              <a:rPr lang="hu-HU" dirty="0" smtClean="0"/>
              <a:t> és </a:t>
            </a:r>
            <a:r>
              <a:rPr lang="hu-HU" b="1" dirty="0" smtClean="0"/>
              <a:t>F</a:t>
            </a:r>
            <a:r>
              <a:rPr lang="hu-HU" b="1" baseline="-25000" dirty="0" smtClean="0"/>
              <a:t>t</a:t>
            </a:r>
            <a:r>
              <a:rPr lang="hu-HU" dirty="0" smtClean="0"/>
              <a:t> átmennek azon a ponton, forgatónyomatéka csak </a:t>
            </a:r>
            <a:r>
              <a:rPr lang="hu-HU" dirty="0" err="1" smtClean="0"/>
              <a:t>m</a:t>
            </a:r>
            <a:r>
              <a:rPr lang="hu-HU" b="1" dirty="0" err="1" smtClean="0"/>
              <a:t>g</a:t>
            </a:r>
            <a:r>
              <a:rPr lang="hu-HU" dirty="0" err="1" smtClean="0"/>
              <a:t>-nek</a:t>
            </a:r>
            <a:r>
              <a:rPr lang="hu-HU" dirty="0" smtClean="0"/>
              <a:t> van, mégpedig </a:t>
            </a:r>
            <a:br>
              <a:rPr lang="hu-HU" dirty="0" smtClean="0"/>
            </a:br>
            <a:r>
              <a:rPr lang="hu-HU" dirty="0" smtClean="0"/>
              <a:t>M = mg·R·</a:t>
            </a:r>
            <a:r>
              <a:rPr lang="hu-HU" dirty="0" err="1" smtClean="0"/>
              <a:t>sinα</a:t>
            </a:r>
            <a:endParaRPr lang="hu-HU" dirty="0"/>
          </a:p>
        </p:txBody>
      </p:sp>
      <p:grpSp>
        <p:nvGrpSpPr>
          <p:cNvPr id="69" name="Vászon 101"/>
          <p:cNvGrpSpPr/>
          <p:nvPr/>
        </p:nvGrpSpPr>
        <p:grpSpPr>
          <a:xfrm>
            <a:off x="5932479" y="1366317"/>
            <a:ext cx="2592070" cy="1702643"/>
            <a:chOff x="0" y="-110698"/>
            <a:chExt cx="2592070" cy="1702643"/>
          </a:xfrm>
        </p:grpSpPr>
        <p:sp>
          <p:nvSpPr>
            <p:cNvPr id="70" name="Téglalap 69"/>
            <p:cNvSpPr/>
            <p:nvPr/>
          </p:nvSpPr>
          <p:spPr>
            <a:xfrm>
              <a:off x="0" y="0"/>
              <a:ext cx="2592070" cy="1591945"/>
            </a:xfrm>
            <a:prstGeom prst="rect">
              <a:avLst/>
            </a:prstGeom>
            <a:noFill/>
          </p:spPr>
        </p:sp>
        <p:sp>
          <p:nvSpPr>
            <p:cNvPr id="72" name="Oval 103"/>
            <p:cNvSpPr>
              <a:spLocks noChangeArrowheads="1"/>
            </p:cNvSpPr>
            <p:nvPr/>
          </p:nvSpPr>
          <p:spPr bwMode="auto">
            <a:xfrm>
              <a:off x="643890" y="351790"/>
              <a:ext cx="647700" cy="646430"/>
            </a:xfrm>
            <a:prstGeom prst="ellips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73" name="AutoShape 104"/>
            <p:cNvCxnSpPr>
              <a:cxnSpLocks noChangeShapeType="1"/>
            </p:cNvCxnSpPr>
            <p:nvPr/>
          </p:nvCxnSpPr>
          <p:spPr bwMode="auto">
            <a:xfrm flipV="1">
              <a:off x="0" y="234315"/>
              <a:ext cx="2592070" cy="1296035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05"/>
            <p:cNvCxnSpPr>
              <a:cxnSpLocks noChangeShapeType="1"/>
            </p:cNvCxnSpPr>
            <p:nvPr/>
          </p:nvCxnSpPr>
          <p:spPr bwMode="auto">
            <a:xfrm>
              <a:off x="962660" y="679450"/>
              <a:ext cx="63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6"/>
            <p:cNvCxnSpPr>
              <a:cxnSpLocks noChangeShapeType="1"/>
            </p:cNvCxnSpPr>
            <p:nvPr/>
          </p:nvCxnSpPr>
          <p:spPr bwMode="auto">
            <a:xfrm flipH="1" flipV="1">
              <a:off x="731520" y="232410"/>
              <a:ext cx="36004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7"/>
            <p:cNvCxnSpPr>
              <a:cxnSpLocks noChangeShapeType="1"/>
            </p:cNvCxnSpPr>
            <p:nvPr/>
          </p:nvCxnSpPr>
          <p:spPr bwMode="auto">
            <a:xfrm flipV="1">
              <a:off x="1108710" y="752475"/>
              <a:ext cx="431800" cy="215900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Text Box 108"/>
            <p:cNvSpPr txBox="1">
              <a:spLocks noChangeArrowheads="1"/>
            </p:cNvSpPr>
            <p:nvPr/>
          </p:nvSpPr>
          <p:spPr bwMode="auto">
            <a:xfrm>
              <a:off x="1396365" y="351790"/>
              <a:ext cx="457835" cy="4483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F</a:t>
              </a:r>
              <a:r>
                <a:rPr lang="hu-HU" baseline="-2500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t</a:t>
              </a:r>
              <a:endParaRPr lang="hu-HU" dirty="0">
                <a:solidFill>
                  <a:schemeClr val="bg1">
                    <a:lumMod val="65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8" name="Text Box 109"/>
            <p:cNvSpPr txBox="1">
              <a:spLocks noChangeArrowheads="1"/>
            </p:cNvSpPr>
            <p:nvPr/>
          </p:nvSpPr>
          <p:spPr bwMode="auto">
            <a:xfrm>
              <a:off x="587375" y="-110698"/>
              <a:ext cx="457835" cy="4624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F</a:t>
              </a:r>
              <a:r>
                <a:rPr lang="hu-HU" baseline="-25000" dirty="0" err="1">
                  <a:solidFill>
                    <a:schemeClr val="bg1">
                      <a:lumMod val="65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ny</a:t>
              </a:r>
              <a:endParaRPr lang="hu-HU" sz="1400" dirty="0">
                <a:solidFill>
                  <a:schemeClr val="bg1">
                    <a:lumMod val="65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9" name="Text Box 110"/>
            <p:cNvSpPr txBox="1">
              <a:spLocks noChangeArrowheads="1"/>
            </p:cNvSpPr>
            <p:nvPr/>
          </p:nvSpPr>
          <p:spPr bwMode="auto">
            <a:xfrm>
              <a:off x="782955" y="1323975"/>
              <a:ext cx="457835" cy="2679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mg</a:t>
              </a:r>
              <a:endParaRPr lang="hu-HU" sz="1600" dirty="0">
                <a:solidFill>
                  <a:schemeClr val="bg1">
                    <a:lumMod val="65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81" name="Group 114"/>
            <p:cNvGrpSpPr>
              <a:grpSpLocks/>
            </p:cNvGrpSpPr>
            <p:nvPr/>
          </p:nvGrpSpPr>
          <p:grpSpPr bwMode="auto">
            <a:xfrm>
              <a:off x="928370" y="645160"/>
              <a:ext cx="74295" cy="74930"/>
              <a:chOff x="8912" y="7214"/>
              <a:chExt cx="117" cy="118"/>
            </a:xfrm>
          </p:grpSpPr>
          <p:cxnSp>
            <p:nvCxnSpPr>
              <p:cNvPr id="83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" name="Text Box 117"/>
            <p:cNvSpPr txBox="1">
              <a:spLocks noChangeArrowheads="1"/>
            </p:cNvSpPr>
            <p:nvPr/>
          </p:nvSpPr>
          <p:spPr bwMode="auto">
            <a:xfrm>
              <a:off x="947420" y="518795"/>
              <a:ext cx="457835" cy="311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>
                  <a:solidFill>
                    <a:schemeClr val="bg1">
                      <a:lumMod val="65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>
                <a:solidFill>
                  <a:schemeClr val="bg1">
                    <a:lumMod val="65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51" name="mecha_gy9_5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7761" y="5678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4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Vászon 373"/>
          <p:cNvGrpSpPr/>
          <p:nvPr/>
        </p:nvGrpSpPr>
        <p:grpSpPr>
          <a:xfrm>
            <a:off x="579530" y="4130009"/>
            <a:ext cx="2789932" cy="1489776"/>
            <a:chOff x="0" y="0"/>
            <a:chExt cx="2501900" cy="1338580"/>
          </a:xfrm>
        </p:grpSpPr>
        <p:sp>
          <p:nvSpPr>
            <p:cNvPr id="3" name="Téglalap 2"/>
            <p:cNvSpPr/>
            <p:nvPr/>
          </p:nvSpPr>
          <p:spPr>
            <a:xfrm>
              <a:off x="0" y="0"/>
              <a:ext cx="2501265" cy="1338580"/>
            </a:xfrm>
            <a:prstGeom prst="rect">
              <a:avLst/>
            </a:prstGeom>
            <a:noFill/>
          </p:spPr>
        </p:sp>
        <p:sp>
          <p:nvSpPr>
            <p:cNvPr id="4" name="Text Box 117"/>
            <p:cNvSpPr txBox="1">
              <a:spLocks noChangeArrowheads="1"/>
            </p:cNvSpPr>
            <p:nvPr/>
          </p:nvSpPr>
          <p:spPr bwMode="auto">
            <a:xfrm>
              <a:off x="860489" y="488182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effectLst/>
                  <a:latin typeface="Calibri"/>
                  <a:ea typeface="Times New Roman"/>
                  <a:cs typeface="Times New Roman"/>
                </a:rPr>
                <a:t>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" name="Text Box 117"/>
            <p:cNvSpPr txBox="1">
              <a:spLocks noChangeArrowheads="1"/>
            </p:cNvSpPr>
            <p:nvPr/>
          </p:nvSpPr>
          <p:spPr bwMode="auto">
            <a:xfrm>
              <a:off x="948738" y="373437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>
                  <a:solidFill>
                    <a:srgbClr val="74B230"/>
                  </a:solidFill>
                  <a:effectLst/>
                  <a:latin typeface="Calibri"/>
                  <a:ea typeface="Times New Roman"/>
                  <a:cs typeface="Times New Roman"/>
                </a:rPr>
                <a:t>R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" name="Text Box 118"/>
            <p:cNvSpPr txBox="1">
              <a:spLocks noChangeArrowheads="1"/>
            </p:cNvSpPr>
            <p:nvPr/>
          </p:nvSpPr>
          <p:spPr bwMode="auto">
            <a:xfrm>
              <a:off x="1066925" y="616458"/>
              <a:ext cx="457835" cy="311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>
                  <a:solidFill>
                    <a:srgbClr val="BC0CA7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" name="Oval 103"/>
            <p:cNvSpPr>
              <a:spLocks noChangeArrowheads="1"/>
            </p:cNvSpPr>
            <p:nvPr/>
          </p:nvSpPr>
          <p:spPr bwMode="auto">
            <a:xfrm>
              <a:off x="609090" y="95758"/>
              <a:ext cx="647700" cy="646430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8" name="AutoShape 104"/>
            <p:cNvCxnSpPr>
              <a:cxnSpLocks noChangeShapeType="1"/>
            </p:cNvCxnSpPr>
            <p:nvPr/>
          </p:nvCxnSpPr>
          <p:spPr bwMode="auto">
            <a:xfrm flipV="1">
              <a:off x="117600" y="187833"/>
              <a:ext cx="2016000" cy="100800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105"/>
            <p:cNvCxnSpPr>
              <a:cxnSpLocks noChangeShapeType="1"/>
            </p:cNvCxnSpPr>
            <p:nvPr/>
          </p:nvCxnSpPr>
          <p:spPr bwMode="auto">
            <a:xfrm>
              <a:off x="927860" y="423418"/>
              <a:ext cx="635" cy="72009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106"/>
            <p:cNvCxnSpPr>
              <a:cxnSpLocks noChangeShapeType="1"/>
            </p:cNvCxnSpPr>
            <p:nvPr/>
          </p:nvCxnSpPr>
          <p:spPr bwMode="auto">
            <a:xfrm flipH="1" flipV="1">
              <a:off x="932940" y="431628"/>
              <a:ext cx="144000" cy="288000"/>
            </a:xfrm>
            <a:prstGeom prst="straightConnector1">
              <a:avLst/>
            </a:prstGeom>
            <a:noFill/>
            <a:ln w="9525">
              <a:solidFill>
                <a:srgbClr val="74B230"/>
              </a:solidFill>
              <a:prstDash val="solid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110"/>
            <p:cNvSpPr txBox="1">
              <a:spLocks noChangeArrowheads="1"/>
            </p:cNvSpPr>
            <p:nvPr/>
          </p:nvSpPr>
          <p:spPr bwMode="auto">
            <a:xfrm>
              <a:off x="748155" y="1067943"/>
              <a:ext cx="457835" cy="2679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mg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12" name="Group 111"/>
            <p:cNvGrpSpPr>
              <a:grpSpLocks/>
            </p:cNvGrpSpPr>
            <p:nvPr/>
          </p:nvGrpSpPr>
          <p:grpSpPr bwMode="auto">
            <a:xfrm>
              <a:off x="1029299" y="674243"/>
              <a:ext cx="74295" cy="74930"/>
              <a:chOff x="8912" y="7214"/>
              <a:chExt cx="117" cy="118"/>
            </a:xfrm>
          </p:grpSpPr>
          <p:cxnSp>
            <p:nvCxnSpPr>
              <p:cNvPr id="25" name="AutoShape 112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887220" y="395952"/>
              <a:ext cx="74295" cy="74930"/>
              <a:chOff x="8912" y="7214"/>
              <a:chExt cx="117" cy="118"/>
            </a:xfrm>
          </p:grpSpPr>
          <p:cxnSp>
            <p:nvCxnSpPr>
              <p:cNvPr id="23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4" name="Egyenes összekötő 13"/>
            <p:cNvCxnSpPr/>
            <p:nvPr/>
          </p:nvCxnSpPr>
          <p:spPr>
            <a:xfrm>
              <a:off x="120140" y="1208533"/>
              <a:ext cx="48895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117"/>
            <p:cNvSpPr txBox="1">
              <a:spLocks noChangeArrowheads="1"/>
            </p:cNvSpPr>
            <p:nvPr/>
          </p:nvSpPr>
          <p:spPr bwMode="auto">
            <a:xfrm>
              <a:off x="237615" y="996823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effectLst/>
                  <a:latin typeface="Calibri"/>
                  <a:ea typeface="Times New Roman"/>
                  <a:cs typeface="Times New Roman"/>
                </a:rPr>
                <a:t>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6" name="Egyenes összekötő 15"/>
            <p:cNvCxnSpPr/>
            <p:nvPr/>
          </p:nvCxnSpPr>
          <p:spPr>
            <a:xfrm>
              <a:off x="2016250" y="351608"/>
              <a:ext cx="288000" cy="576000"/>
            </a:xfrm>
            <a:prstGeom prst="line">
              <a:avLst/>
            </a:prstGeom>
            <a:ln>
              <a:solidFill>
                <a:srgbClr val="74B2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016250" y="366903"/>
              <a:ext cx="0" cy="576000"/>
            </a:xfrm>
            <a:prstGeom prst="line">
              <a:avLst/>
            </a:prstGeom>
            <a:ln>
              <a:solidFill>
                <a:srgbClr val="74B2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2016250" y="942903"/>
              <a:ext cx="288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17"/>
            <p:cNvSpPr txBox="1">
              <a:spLocks noChangeArrowheads="1"/>
            </p:cNvSpPr>
            <p:nvPr/>
          </p:nvSpPr>
          <p:spPr bwMode="auto">
            <a:xfrm>
              <a:off x="1939415" y="445008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effectLst/>
                  <a:latin typeface="Calibri"/>
                  <a:ea typeface="Times New Roman"/>
                  <a:cs typeface="Times New Roman"/>
                </a:rPr>
                <a:t>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0" name="Text Box 117"/>
            <p:cNvSpPr txBox="1">
              <a:spLocks noChangeArrowheads="1"/>
            </p:cNvSpPr>
            <p:nvPr/>
          </p:nvSpPr>
          <p:spPr bwMode="auto">
            <a:xfrm>
              <a:off x="2133600" y="502158"/>
              <a:ext cx="33350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>
                  <a:solidFill>
                    <a:srgbClr val="74B230"/>
                  </a:solidFill>
                  <a:effectLst/>
                  <a:latin typeface="Calibri"/>
                  <a:ea typeface="Times New Roman"/>
                  <a:cs typeface="Times New Roman"/>
                </a:rPr>
                <a:t>R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" name="Text Box 117"/>
            <p:cNvSpPr txBox="1">
              <a:spLocks noChangeArrowheads="1"/>
            </p:cNvSpPr>
            <p:nvPr/>
          </p:nvSpPr>
          <p:spPr bwMode="auto">
            <a:xfrm>
              <a:off x="1663701" y="892103"/>
              <a:ext cx="838199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k = Rsinα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22" name="Egyenes összekötő 21"/>
            <p:cNvCxnSpPr/>
            <p:nvPr/>
          </p:nvCxnSpPr>
          <p:spPr>
            <a:xfrm>
              <a:off x="933575" y="713278"/>
              <a:ext cx="1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Vászon 469"/>
          <p:cNvGrpSpPr/>
          <p:nvPr/>
        </p:nvGrpSpPr>
        <p:grpSpPr>
          <a:xfrm>
            <a:off x="3756637" y="4273013"/>
            <a:ext cx="2412130" cy="1388235"/>
            <a:chOff x="0" y="0"/>
            <a:chExt cx="2210435" cy="1275715"/>
          </a:xfrm>
        </p:grpSpPr>
        <p:sp>
          <p:nvSpPr>
            <p:cNvPr id="28" name="Téglalap 27"/>
            <p:cNvSpPr/>
            <p:nvPr/>
          </p:nvSpPr>
          <p:spPr>
            <a:xfrm>
              <a:off x="0" y="0"/>
              <a:ext cx="2210435" cy="1275715"/>
            </a:xfrm>
            <a:prstGeom prst="rect">
              <a:avLst/>
            </a:prstGeom>
            <a:noFill/>
          </p:spPr>
        </p:sp>
        <p:sp>
          <p:nvSpPr>
            <p:cNvPr id="29" name="Text Box 117"/>
            <p:cNvSpPr txBox="1">
              <a:spLocks noChangeArrowheads="1"/>
            </p:cNvSpPr>
            <p:nvPr/>
          </p:nvSpPr>
          <p:spPr bwMode="auto">
            <a:xfrm>
              <a:off x="946274" y="302301"/>
              <a:ext cx="517401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dirty="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k = R</a:t>
              </a:r>
              <a:endParaRPr lang="hu-HU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0" name="Text Box 118"/>
            <p:cNvSpPr txBox="1">
              <a:spLocks noChangeArrowheads="1"/>
            </p:cNvSpPr>
            <p:nvPr/>
          </p:nvSpPr>
          <p:spPr bwMode="auto">
            <a:xfrm>
              <a:off x="1094230" y="551856"/>
              <a:ext cx="457835" cy="311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>
                  <a:solidFill>
                    <a:srgbClr val="BC0CA7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Oval 103"/>
            <p:cNvSpPr>
              <a:spLocks noChangeArrowheads="1"/>
            </p:cNvSpPr>
            <p:nvPr/>
          </p:nvSpPr>
          <p:spPr bwMode="auto">
            <a:xfrm>
              <a:off x="609090" y="31156"/>
              <a:ext cx="647700" cy="646430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32" name="AutoShape 104"/>
            <p:cNvCxnSpPr>
              <a:cxnSpLocks noChangeShapeType="1"/>
            </p:cNvCxnSpPr>
            <p:nvPr/>
          </p:nvCxnSpPr>
          <p:spPr bwMode="auto">
            <a:xfrm flipV="1">
              <a:off x="117600" y="123231"/>
              <a:ext cx="2016000" cy="1008000"/>
            </a:xfrm>
            <a:prstGeom prst="straightConnector1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105"/>
            <p:cNvCxnSpPr>
              <a:cxnSpLocks noChangeShapeType="1"/>
            </p:cNvCxnSpPr>
            <p:nvPr/>
          </p:nvCxnSpPr>
          <p:spPr bwMode="auto">
            <a:xfrm>
              <a:off x="927860" y="358816"/>
              <a:ext cx="63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106"/>
            <p:cNvCxnSpPr>
              <a:cxnSpLocks noChangeShapeType="1"/>
            </p:cNvCxnSpPr>
            <p:nvPr/>
          </p:nvCxnSpPr>
          <p:spPr bwMode="auto">
            <a:xfrm flipH="1" flipV="1">
              <a:off x="926590" y="367026"/>
              <a:ext cx="144000" cy="288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Text Box 110"/>
            <p:cNvSpPr txBox="1">
              <a:spLocks noChangeArrowheads="1"/>
            </p:cNvSpPr>
            <p:nvPr/>
          </p:nvSpPr>
          <p:spPr bwMode="auto">
            <a:xfrm>
              <a:off x="748155" y="1003341"/>
              <a:ext cx="457835" cy="2679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solidFill>
                    <a:srgbClr val="31849B"/>
                  </a:solidFill>
                  <a:effectLst/>
                  <a:latin typeface="Calibri"/>
                  <a:ea typeface="Times New Roman"/>
                  <a:cs typeface="Times New Roman"/>
                </a:rPr>
                <a:t>mg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6" name="Group 111"/>
            <p:cNvGrpSpPr>
              <a:grpSpLocks/>
            </p:cNvGrpSpPr>
            <p:nvPr/>
          </p:nvGrpSpPr>
          <p:grpSpPr bwMode="auto">
            <a:xfrm>
              <a:off x="1029299" y="609641"/>
              <a:ext cx="74295" cy="74930"/>
              <a:chOff x="8912" y="7214"/>
              <a:chExt cx="117" cy="118"/>
            </a:xfrm>
          </p:grpSpPr>
          <p:cxnSp>
            <p:nvCxnSpPr>
              <p:cNvPr id="47" name="AutoShape 112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113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rgbClr val="BC0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7" name="Group 114"/>
            <p:cNvGrpSpPr>
              <a:grpSpLocks/>
            </p:cNvGrpSpPr>
            <p:nvPr/>
          </p:nvGrpSpPr>
          <p:grpSpPr bwMode="auto">
            <a:xfrm>
              <a:off x="893570" y="317702"/>
              <a:ext cx="74295" cy="74930"/>
              <a:chOff x="8912" y="7214"/>
              <a:chExt cx="117" cy="118"/>
            </a:xfrm>
          </p:grpSpPr>
          <p:cxnSp>
            <p:nvCxnSpPr>
              <p:cNvPr id="45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38" name="Egyenes összekötő 37"/>
            <p:cNvCxnSpPr/>
            <p:nvPr/>
          </p:nvCxnSpPr>
          <p:spPr>
            <a:xfrm>
              <a:off x="120140" y="1143931"/>
              <a:ext cx="48895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17"/>
            <p:cNvSpPr txBox="1">
              <a:spLocks noChangeArrowheads="1"/>
            </p:cNvSpPr>
            <p:nvPr/>
          </p:nvSpPr>
          <p:spPr bwMode="auto">
            <a:xfrm>
              <a:off x="237615" y="932221"/>
              <a:ext cx="417830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effectLst/>
                  <a:latin typeface="Calibri"/>
                  <a:ea typeface="Times New Roman"/>
                  <a:cs typeface="Times New Roman"/>
                </a:rPr>
                <a:t>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0" name="Text Box 117"/>
            <p:cNvSpPr txBox="1">
              <a:spLocks noChangeArrowheads="1"/>
            </p:cNvSpPr>
            <p:nvPr/>
          </p:nvSpPr>
          <p:spPr bwMode="auto">
            <a:xfrm>
              <a:off x="176511" y="241286"/>
              <a:ext cx="894079" cy="29654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mg sinα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41" name="AutoShape 105"/>
            <p:cNvCxnSpPr>
              <a:cxnSpLocks noChangeShapeType="1"/>
            </p:cNvCxnSpPr>
            <p:nvPr/>
          </p:nvCxnSpPr>
          <p:spPr bwMode="auto">
            <a:xfrm flipH="1">
              <a:off x="632889" y="363495"/>
              <a:ext cx="288000" cy="144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05"/>
            <p:cNvCxnSpPr>
              <a:cxnSpLocks noChangeShapeType="1"/>
            </p:cNvCxnSpPr>
            <p:nvPr/>
          </p:nvCxnSpPr>
          <p:spPr bwMode="auto">
            <a:xfrm flipH="1">
              <a:off x="907390" y="918941"/>
              <a:ext cx="324000" cy="162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" name="AutoShape 105"/>
            <p:cNvCxnSpPr>
              <a:cxnSpLocks noChangeShapeType="1"/>
            </p:cNvCxnSpPr>
            <p:nvPr/>
          </p:nvCxnSpPr>
          <p:spPr bwMode="auto">
            <a:xfrm flipH="1" flipV="1">
              <a:off x="640840" y="520741"/>
              <a:ext cx="288000" cy="576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05"/>
            <p:cNvCxnSpPr>
              <a:cxnSpLocks noChangeShapeType="1"/>
            </p:cNvCxnSpPr>
            <p:nvPr/>
          </p:nvCxnSpPr>
          <p:spPr bwMode="auto">
            <a:xfrm flipH="1" flipV="1">
              <a:off x="928840" y="363216"/>
              <a:ext cx="288000" cy="576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" name="Téglalap 48"/>
          <p:cNvSpPr/>
          <p:nvPr/>
        </p:nvSpPr>
        <p:spPr>
          <a:xfrm>
            <a:off x="539552" y="548680"/>
            <a:ext cx="52565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  M = </a:t>
            </a:r>
            <a:r>
              <a:rPr lang="hu-HU" dirty="0" smtClean="0">
                <a:sym typeface="Symbol"/>
              </a:rPr>
              <a:t></a:t>
            </a:r>
            <a:r>
              <a:rPr lang="hu-HU" dirty="0" smtClean="0"/>
              <a:t>β</a:t>
            </a:r>
          </a:p>
          <a:p>
            <a:r>
              <a:rPr lang="hu-HU" dirty="0" smtClean="0"/>
              <a:t>Utóbbit </a:t>
            </a:r>
            <a:r>
              <a:rPr lang="hu-HU" dirty="0"/>
              <a:t>felírhatjuk</a:t>
            </a:r>
          </a:p>
          <a:p>
            <a:endParaRPr lang="hu-HU" dirty="0" smtClean="0"/>
          </a:p>
          <a:p>
            <a:r>
              <a:rPr lang="hu-HU" dirty="0" smtClean="0"/>
              <a:t>vagy </a:t>
            </a:r>
            <a:r>
              <a:rPr lang="hu-HU" dirty="0"/>
              <a:t>az S tömegközépponton átmenő tengelyre; ekkor mivel m</a:t>
            </a:r>
            <a:r>
              <a:rPr lang="hu-HU" b="1" dirty="0"/>
              <a:t>g</a:t>
            </a:r>
            <a:r>
              <a:rPr lang="hu-HU" dirty="0"/>
              <a:t> és </a:t>
            </a:r>
            <a:r>
              <a:rPr lang="hu-HU" b="1" dirty="0" err="1"/>
              <a:t>F</a:t>
            </a:r>
            <a:r>
              <a:rPr lang="hu-HU" b="1" baseline="-25000" dirty="0" err="1"/>
              <a:t>ny</a:t>
            </a:r>
            <a:r>
              <a:rPr lang="hu-HU" dirty="0"/>
              <a:t> átmennek a tömegközépponton, arra a pontra forgatónyomatéka csak </a:t>
            </a:r>
            <a:r>
              <a:rPr lang="hu-HU" b="1" dirty="0" err="1"/>
              <a:t>F</a:t>
            </a:r>
            <a:r>
              <a:rPr lang="hu-HU" b="1" baseline="-25000" dirty="0" err="1"/>
              <a:t>t</a:t>
            </a:r>
            <a:r>
              <a:rPr lang="hu-HU" dirty="0" err="1"/>
              <a:t>-nek</a:t>
            </a:r>
            <a:r>
              <a:rPr lang="hu-HU" dirty="0"/>
              <a:t> van:</a:t>
            </a:r>
          </a:p>
          <a:p>
            <a:r>
              <a:rPr lang="hu-HU" dirty="0"/>
              <a:t>	</a:t>
            </a:r>
            <a:r>
              <a:rPr lang="hu-HU" dirty="0">
                <a:sym typeface="Symbol"/>
              </a:rPr>
              <a:t></a:t>
            </a:r>
            <a:r>
              <a:rPr lang="hu-HU" baseline="-25000" dirty="0"/>
              <a:t>S</a:t>
            </a:r>
            <a:r>
              <a:rPr lang="hu-HU" dirty="0"/>
              <a:t> β = F</a:t>
            </a:r>
            <a:r>
              <a:rPr lang="hu-HU" baseline="-25000" dirty="0"/>
              <a:t>t</a:t>
            </a:r>
            <a:r>
              <a:rPr lang="hu-HU" dirty="0"/>
              <a:t> </a:t>
            </a:r>
            <a:r>
              <a:rPr lang="hu-HU" dirty="0">
                <a:sym typeface="Symbol"/>
              </a:rPr>
              <a:t></a:t>
            </a:r>
            <a:r>
              <a:rPr lang="hu-HU" dirty="0"/>
              <a:t> R           (2A),        </a:t>
            </a:r>
          </a:p>
          <a:p>
            <a:r>
              <a:rPr lang="hu-HU" dirty="0"/>
              <a:t>ahol </a:t>
            </a:r>
            <a:r>
              <a:rPr lang="hu-HU" dirty="0">
                <a:sym typeface="Symbol"/>
              </a:rPr>
              <a:t></a:t>
            </a:r>
            <a:r>
              <a:rPr lang="hu-HU" baseline="-25000" dirty="0"/>
              <a:t>S</a:t>
            </a:r>
            <a:r>
              <a:rPr lang="hu-HU" dirty="0"/>
              <a:t> a test tömegközéppontra vonatkoztatott tehetetlenségi nyomatéka;  </a:t>
            </a:r>
            <a:endParaRPr lang="hu-HU" dirty="0" smtClean="0"/>
          </a:p>
        </p:txBody>
      </p:sp>
      <p:sp>
        <p:nvSpPr>
          <p:cNvPr id="50" name="Téglalap 49"/>
          <p:cNvSpPr/>
          <p:nvPr/>
        </p:nvSpPr>
        <p:spPr>
          <a:xfrm>
            <a:off x="518445" y="327058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vagy a test és a lejtő P érintkezési pontján átmenő tengelyre; ekkor mivel </a:t>
            </a:r>
            <a:r>
              <a:rPr lang="hu-HU" b="1" dirty="0" err="1" smtClean="0"/>
              <a:t>F</a:t>
            </a:r>
            <a:r>
              <a:rPr lang="hu-HU" b="1" baseline="-25000" dirty="0" err="1" smtClean="0"/>
              <a:t>ny</a:t>
            </a:r>
            <a:r>
              <a:rPr lang="hu-HU" dirty="0" smtClean="0"/>
              <a:t> és </a:t>
            </a:r>
            <a:r>
              <a:rPr lang="hu-HU" b="1" dirty="0" smtClean="0"/>
              <a:t>F</a:t>
            </a:r>
            <a:r>
              <a:rPr lang="hu-HU" b="1" baseline="-25000" dirty="0" smtClean="0"/>
              <a:t>t</a:t>
            </a:r>
            <a:r>
              <a:rPr lang="hu-HU" dirty="0" smtClean="0"/>
              <a:t> átmennek azon a ponton, forgatónyomatéka csak </a:t>
            </a:r>
            <a:r>
              <a:rPr lang="hu-HU" dirty="0" err="1" smtClean="0"/>
              <a:t>m</a:t>
            </a:r>
            <a:r>
              <a:rPr lang="hu-HU" b="1" dirty="0" err="1" smtClean="0"/>
              <a:t>g</a:t>
            </a:r>
            <a:r>
              <a:rPr lang="hu-HU" dirty="0" err="1" smtClean="0"/>
              <a:t>-nek</a:t>
            </a:r>
            <a:r>
              <a:rPr lang="hu-HU" dirty="0" smtClean="0"/>
              <a:t> van, mégpedig </a:t>
            </a:r>
            <a:br>
              <a:rPr lang="hu-HU" dirty="0" smtClean="0"/>
            </a:br>
            <a:r>
              <a:rPr lang="hu-HU" dirty="0" smtClean="0"/>
              <a:t>M = mg·R·</a:t>
            </a:r>
            <a:r>
              <a:rPr lang="hu-HU" dirty="0" err="1" smtClean="0"/>
              <a:t>sinα</a:t>
            </a:r>
            <a:endParaRPr lang="hu-HU" dirty="0"/>
          </a:p>
        </p:txBody>
      </p:sp>
      <p:grpSp>
        <p:nvGrpSpPr>
          <p:cNvPr id="69" name="Vászon 101"/>
          <p:cNvGrpSpPr/>
          <p:nvPr/>
        </p:nvGrpSpPr>
        <p:grpSpPr>
          <a:xfrm>
            <a:off x="5932479" y="1366317"/>
            <a:ext cx="2592070" cy="1702643"/>
            <a:chOff x="0" y="-110698"/>
            <a:chExt cx="2592070" cy="1702643"/>
          </a:xfrm>
        </p:grpSpPr>
        <p:sp>
          <p:nvSpPr>
            <p:cNvPr id="70" name="Téglalap 69"/>
            <p:cNvSpPr/>
            <p:nvPr/>
          </p:nvSpPr>
          <p:spPr>
            <a:xfrm>
              <a:off x="0" y="0"/>
              <a:ext cx="2592070" cy="1591945"/>
            </a:xfrm>
            <a:prstGeom prst="rect">
              <a:avLst/>
            </a:prstGeom>
            <a:noFill/>
          </p:spPr>
        </p:sp>
        <p:sp>
          <p:nvSpPr>
            <p:cNvPr id="72" name="Oval 103"/>
            <p:cNvSpPr>
              <a:spLocks noChangeArrowheads="1"/>
            </p:cNvSpPr>
            <p:nvPr/>
          </p:nvSpPr>
          <p:spPr bwMode="auto">
            <a:xfrm>
              <a:off x="643890" y="351790"/>
              <a:ext cx="647700" cy="646430"/>
            </a:xfrm>
            <a:prstGeom prst="ellipse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endParaRPr lang="hu-HU"/>
            </a:p>
          </p:txBody>
        </p:sp>
        <p:cxnSp>
          <p:nvCxnSpPr>
            <p:cNvPr id="73" name="AutoShape 104"/>
            <p:cNvCxnSpPr>
              <a:cxnSpLocks noChangeShapeType="1"/>
            </p:cNvCxnSpPr>
            <p:nvPr/>
          </p:nvCxnSpPr>
          <p:spPr bwMode="auto">
            <a:xfrm flipV="1">
              <a:off x="0" y="234315"/>
              <a:ext cx="2592070" cy="1296035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05"/>
            <p:cNvCxnSpPr>
              <a:cxnSpLocks noChangeShapeType="1"/>
            </p:cNvCxnSpPr>
            <p:nvPr/>
          </p:nvCxnSpPr>
          <p:spPr bwMode="auto">
            <a:xfrm>
              <a:off x="962660" y="679450"/>
              <a:ext cx="63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AutoShape 106"/>
            <p:cNvCxnSpPr>
              <a:cxnSpLocks noChangeShapeType="1"/>
            </p:cNvCxnSpPr>
            <p:nvPr/>
          </p:nvCxnSpPr>
          <p:spPr bwMode="auto">
            <a:xfrm flipH="1" flipV="1">
              <a:off x="731520" y="232410"/>
              <a:ext cx="360045" cy="720090"/>
            </a:xfrm>
            <a:prstGeom prst="straightConnector1">
              <a:avLst/>
            </a:prstGeom>
            <a:noFill/>
            <a:ln w="9525">
              <a:solidFill>
                <a:schemeClr val="accent5">
                  <a:lumMod val="75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107"/>
            <p:cNvCxnSpPr>
              <a:cxnSpLocks noChangeShapeType="1"/>
            </p:cNvCxnSpPr>
            <p:nvPr/>
          </p:nvCxnSpPr>
          <p:spPr bwMode="auto">
            <a:xfrm flipV="1">
              <a:off x="1108710" y="752475"/>
              <a:ext cx="431800" cy="215900"/>
            </a:xfrm>
            <a:prstGeom prst="straightConnector1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Text Box 108"/>
            <p:cNvSpPr txBox="1">
              <a:spLocks noChangeArrowheads="1"/>
            </p:cNvSpPr>
            <p:nvPr/>
          </p:nvSpPr>
          <p:spPr bwMode="auto">
            <a:xfrm>
              <a:off x="1396365" y="351790"/>
              <a:ext cx="457835" cy="44831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latin typeface="Calibri"/>
                  <a:ea typeface="Times New Roman"/>
                  <a:cs typeface="Times New Roman"/>
                </a:rPr>
                <a:t>F</a:t>
              </a:r>
              <a:r>
                <a:rPr lang="hu-HU" baseline="-25000" dirty="0">
                  <a:effectLst/>
                  <a:latin typeface="Calibri"/>
                  <a:ea typeface="Times New Roman"/>
                  <a:cs typeface="Times New Roman"/>
                </a:rPr>
                <a:t>t</a:t>
              </a:r>
              <a:endParaRPr lang="hu-HU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8" name="Text Box 109"/>
            <p:cNvSpPr txBox="1">
              <a:spLocks noChangeArrowheads="1"/>
            </p:cNvSpPr>
            <p:nvPr/>
          </p:nvSpPr>
          <p:spPr bwMode="auto">
            <a:xfrm>
              <a:off x="587375" y="-110698"/>
              <a:ext cx="457835" cy="462488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 err="1">
                  <a:effectLst/>
                  <a:latin typeface="Calibri"/>
                  <a:ea typeface="Times New Roman"/>
                  <a:cs typeface="Times New Roman"/>
                </a:rPr>
                <a:t>F</a:t>
              </a:r>
              <a:r>
                <a:rPr lang="hu-HU" baseline="-25000" dirty="0" err="1">
                  <a:effectLst/>
                  <a:latin typeface="Calibri"/>
                  <a:ea typeface="Times New Roman"/>
                  <a:cs typeface="Times New Roman"/>
                </a:rPr>
                <a:t>ny</a:t>
              </a:r>
              <a:endParaRPr lang="hu-HU" sz="14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9" name="Text Box 110"/>
            <p:cNvSpPr txBox="1">
              <a:spLocks noChangeArrowheads="1"/>
            </p:cNvSpPr>
            <p:nvPr/>
          </p:nvSpPr>
          <p:spPr bwMode="auto">
            <a:xfrm>
              <a:off x="782955" y="1323975"/>
              <a:ext cx="457835" cy="2679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latin typeface="Calibri"/>
                  <a:ea typeface="Times New Roman"/>
                  <a:cs typeface="Times New Roman"/>
                </a:rPr>
                <a:t>mg</a:t>
              </a:r>
              <a:endParaRPr lang="hu-HU" sz="16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81" name="Group 114"/>
            <p:cNvGrpSpPr>
              <a:grpSpLocks/>
            </p:cNvGrpSpPr>
            <p:nvPr/>
          </p:nvGrpSpPr>
          <p:grpSpPr bwMode="auto">
            <a:xfrm>
              <a:off x="928370" y="645160"/>
              <a:ext cx="74295" cy="74930"/>
              <a:chOff x="8912" y="7214"/>
              <a:chExt cx="117" cy="118"/>
            </a:xfrm>
          </p:grpSpPr>
          <p:cxnSp>
            <p:nvCxnSpPr>
              <p:cNvPr id="83" name="AutoShape 115"/>
              <p:cNvCxnSpPr>
                <a:cxnSpLocks noChangeShapeType="1"/>
              </p:cNvCxnSpPr>
              <p:nvPr/>
            </p:nvCxnSpPr>
            <p:spPr bwMode="auto">
              <a:xfrm flipH="1">
                <a:off x="8912" y="7214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AutoShape 116"/>
              <p:cNvCxnSpPr>
                <a:cxnSpLocks noChangeShapeType="1"/>
              </p:cNvCxnSpPr>
              <p:nvPr/>
            </p:nvCxnSpPr>
            <p:spPr bwMode="auto">
              <a:xfrm rot="16200000" flipH="1">
                <a:off x="8916" y="7219"/>
                <a:ext cx="113" cy="113"/>
              </a:xfrm>
              <a:prstGeom prst="straightConnector1">
                <a:avLst/>
              </a:prstGeom>
              <a:noFill/>
              <a:ln w="19050">
                <a:solidFill>
                  <a:schemeClr val="accent6">
                    <a:lumMod val="7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2" name="Text Box 117"/>
            <p:cNvSpPr txBox="1">
              <a:spLocks noChangeArrowheads="1"/>
            </p:cNvSpPr>
            <p:nvPr/>
          </p:nvSpPr>
          <p:spPr bwMode="auto">
            <a:xfrm>
              <a:off x="947420" y="518795"/>
              <a:ext cx="457835" cy="3111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77724" tIns="38862" rIns="77724" bIns="38862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sz="1400" b="1">
                  <a:effectLst/>
                  <a:latin typeface="Calibri"/>
                  <a:ea typeface="Times New Roman"/>
                  <a:cs typeface="Times New Roman"/>
                </a:rPr>
                <a:t>S</a:t>
              </a:r>
              <a:endParaRPr lang="hu-HU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51" name="Téglalap 50"/>
          <p:cNvSpPr/>
          <p:nvPr/>
        </p:nvSpPr>
        <p:spPr>
          <a:xfrm>
            <a:off x="57953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tehát  </a:t>
            </a:r>
          </a:p>
          <a:p>
            <a:r>
              <a:rPr lang="hu-HU" dirty="0" smtClean="0"/>
              <a:t>	</a:t>
            </a:r>
            <a:r>
              <a:rPr lang="hu-HU" dirty="0" smtClean="0">
                <a:sym typeface="Symbol"/>
              </a:rPr>
              <a:t></a:t>
            </a:r>
            <a:r>
              <a:rPr lang="hu-HU" baseline="-25000" dirty="0" smtClean="0"/>
              <a:t>P</a:t>
            </a:r>
            <a:r>
              <a:rPr lang="hu-HU" dirty="0" smtClean="0"/>
              <a:t> β = mg·R·</a:t>
            </a:r>
            <a:r>
              <a:rPr lang="hu-HU" dirty="0" err="1" smtClean="0"/>
              <a:t>sinα</a:t>
            </a:r>
            <a:r>
              <a:rPr lang="hu-HU" dirty="0" smtClean="0"/>
              <a:t>    (2B),</a:t>
            </a:r>
          </a:p>
          <a:p>
            <a:r>
              <a:rPr lang="hu-HU" dirty="0" smtClean="0"/>
              <a:t>ahol </a:t>
            </a:r>
            <a:r>
              <a:rPr lang="hu-HU" dirty="0" smtClean="0">
                <a:sym typeface="Symbol"/>
              </a:rPr>
              <a:t></a:t>
            </a:r>
            <a:r>
              <a:rPr lang="hu-HU" baseline="-25000" dirty="0" smtClean="0"/>
              <a:t>P</a:t>
            </a:r>
            <a:r>
              <a:rPr lang="hu-HU" dirty="0" smtClean="0"/>
              <a:t> a Steiner-tétel szerint </a:t>
            </a:r>
            <a:r>
              <a:rPr lang="hu-HU" dirty="0" smtClean="0">
                <a:sym typeface="Symbol"/>
              </a:rPr>
              <a:t></a:t>
            </a:r>
            <a:r>
              <a:rPr lang="hu-HU" baseline="-25000" dirty="0" smtClean="0"/>
              <a:t>P</a:t>
            </a:r>
            <a:r>
              <a:rPr lang="hu-HU" dirty="0" smtClean="0"/>
              <a:t> = </a:t>
            </a:r>
            <a:r>
              <a:rPr lang="hu-HU" dirty="0" smtClean="0">
                <a:sym typeface="Symbol"/>
              </a:rPr>
              <a:t></a:t>
            </a:r>
            <a:r>
              <a:rPr lang="hu-HU" baseline="-25000" dirty="0" smtClean="0"/>
              <a:t>S</a:t>
            </a:r>
            <a:r>
              <a:rPr lang="hu-HU" dirty="0" smtClean="0"/>
              <a:t> + mR</a:t>
            </a:r>
            <a:r>
              <a:rPr lang="hu-HU" baseline="30000" dirty="0" smtClean="0"/>
              <a:t>2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2" name="mecha_gy9_5_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7871" y="5746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62068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Ha a test tisztán gördül (nem csúszik meg), akkor   a = </a:t>
            </a:r>
            <a:r>
              <a:rPr lang="hu-HU" dirty="0" err="1"/>
              <a:t>Rβ</a:t>
            </a:r>
            <a:r>
              <a:rPr lang="hu-HU" dirty="0"/>
              <a:t>     (3).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A legördülő test tömegközéppontjának gyorsulását kifejezhetjük a (2B)+(3), </a:t>
            </a:r>
            <a:r>
              <a:rPr lang="hu-HU" dirty="0" smtClean="0"/>
              <a:t>vagy </a:t>
            </a:r>
            <a:r>
              <a:rPr lang="hu-HU" dirty="0"/>
              <a:t>az (1)+(2A)+(3) egyenletekből:</a:t>
            </a:r>
          </a:p>
          <a:p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/>
              <a:t>3): a = </a:t>
            </a:r>
            <a:r>
              <a:rPr lang="hu-HU" dirty="0" err="1"/>
              <a:t>Rβ</a:t>
            </a:r>
            <a:r>
              <a:rPr lang="hu-HU" dirty="0"/>
              <a:t> </a:t>
            </a:r>
            <a:r>
              <a:rPr lang="hu-HU" dirty="0">
                <a:sym typeface="Symbol"/>
              </a:rPr>
              <a:t></a:t>
            </a:r>
            <a:r>
              <a:rPr lang="hu-HU" dirty="0"/>
              <a:t> β = a/R ;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" name="mecha_gy9_5_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539552" y="620688"/>
                <a:ext cx="7416824" cy="34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dirty="0"/>
                  <a:t>Ha a test tisztán gördül (nem csúszik meg), akkor   a = </a:t>
                </a:r>
                <a:r>
                  <a:rPr lang="hu-HU" dirty="0" err="1"/>
                  <a:t>Rβ</a:t>
                </a:r>
                <a:r>
                  <a:rPr lang="hu-HU" dirty="0"/>
                  <a:t>     (3).</a:t>
                </a:r>
              </a:p>
              <a:p>
                <a:r>
                  <a:rPr lang="hu-HU" dirty="0"/>
                  <a:t> </a:t>
                </a:r>
              </a:p>
              <a:p>
                <a:r>
                  <a:rPr lang="hu-HU" dirty="0"/>
                  <a:t>A legördülő test tömegközéppontjának gyorsulását kifejezhetjük a (2B)+(3), </a:t>
                </a:r>
                <a:r>
                  <a:rPr lang="hu-HU" dirty="0" smtClean="0"/>
                  <a:t>vagy </a:t>
                </a:r>
                <a:r>
                  <a:rPr lang="hu-HU" dirty="0"/>
                  <a:t>az (1)+(2A)+(3) egyenletekből: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(</a:t>
                </a:r>
                <a:r>
                  <a:rPr lang="hu-HU" dirty="0"/>
                  <a:t>3): a = </a:t>
                </a:r>
                <a:r>
                  <a:rPr lang="hu-HU" dirty="0" err="1"/>
                  <a:t>Rβ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</a:t>
                </a:r>
                <a:r>
                  <a:rPr lang="hu-HU" dirty="0"/>
                  <a:t> β = a/R ;</a:t>
                </a:r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r>
                  <a:rPr lang="hu-HU" dirty="0" smtClean="0"/>
                  <a:t>(</a:t>
                </a:r>
                <a:r>
                  <a:rPr lang="hu-HU" dirty="0"/>
                  <a:t>2B): 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P</a:t>
                </a:r>
                <a:r>
                  <a:rPr lang="hu-HU" dirty="0"/>
                  <a:t> β = (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S</a:t>
                </a:r>
                <a:r>
                  <a:rPr lang="hu-HU" dirty="0"/>
                  <a:t> + mR</a:t>
                </a:r>
                <a:r>
                  <a:rPr lang="hu-HU" baseline="30000" dirty="0"/>
                  <a:t>2</a:t>
                </a:r>
                <a:r>
                  <a:rPr lang="hu-HU" dirty="0"/>
                  <a:t>) ∙ a/R = mg·R·</a:t>
                </a:r>
                <a:r>
                  <a:rPr lang="hu-HU" dirty="0" err="1"/>
                  <a:t>sinα</a:t>
                </a:r>
                <a:r>
                  <a:rPr lang="hu-HU" dirty="0"/>
                  <a:t>    </a:t>
                </a:r>
                <a:r>
                  <a:rPr lang="hu-HU" dirty="0">
                    <a:sym typeface="Symbol"/>
                  </a:rPr>
                  <a:t></a:t>
                </a:r>
                <a:r>
                  <a:rPr lang="hu-HU" dirty="0"/>
                  <a:t> </a:t>
                </a:r>
                <a:r>
                  <a:rPr lang="hu-HU" dirty="0" smtClean="0"/>
                  <a:t>  a </a:t>
                </a:r>
                <a:r>
                  <a:rPr lang="hu-HU" dirty="0"/>
                  <a:t>=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m</m:t>
                        </m:r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u-HU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>
                                <a:latin typeface="Cambria Math"/>
                                <a:sym typeface="Symbol"/>
                              </a:rPr>
                              <m:t>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hu-HU"/>
                              <m:t>s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hu-HU"/>
                          <m:t>+</m:t>
                        </m:r>
                        <m:r>
                          <m:rPr>
                            <m:nor/>
                          </m:rPr>
                          <a:rPr lang="hu-HU"/>
                          <m:t>m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u-HU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sup>
                        </m:sSup>
                      </m:den>
                    </m:f>
                    <m:r>
                      <a:rPr lang="hu-HU" i="1">
                        <a:latin typeface="Cambria Math"/>
                      </a:rPr>
                      <m:t>=</m:t>
                    </m:r>
                    <m:r>
                      <a:rPr lang="hu-H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num>
                      <m:den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>
                                    <a:latin typeface="Cambria Math"/>
                                    <a:sym typeface="Symbol"/>
                                  </a:rPr>
                                  <m:t>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hu-HU"/>
                                  <m:t>s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hu-HU"/>
                                  <m:t>R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hu-HU"/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i="1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i="0"/>
                          <m:t>+1</m:t>
                        </m:r>
                      </m:den>
                    </m:f>
                  </m:oMath>
                </a14:m>
                <a:endParaRPr lang="hu-HU" dirty="0" smtClean="0"/>
              </a:p>
              <a:p>
                <a:endParaRPr lang="hu-HU" dirty="0" smtClean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7416824" cy="3479607"/>
              </a:xfrm>
              <a:prstGeom prst="rect">
                <a:avLst/>
              </a:prstGeom>
              <a:blipFill rotWithShape="1">
                <a:blip r:embed="rId4"/>
                <a:stretch>
                  <a:fillRect l="-740" t="-87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cha_gy9_5_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629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539552" y="620688"/>
                <a:ext cx="7416824" cy="5098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dirty="0"/>
                  <a:t>Ha a test tisztán gördül (nem csúszik meg), akkor   a = </a:t>
                </a:r>
                <a:r>
                  <a:rPr lang="hu-HU" dirty="0" err="1"/>
                  <a:t>Rβ</a:t>
                </a:r>
                <a:r>
                  <a:rPr lang="hu-HU" dirty="0"/>
                  <a:t>     (3).</a:t>
                </a:r>
              </a:p>
              <a:p>
                <a:r>
                  <a:rPr lang="hu-HU" dirty="0"/>
                  <a:t> </a:t>
                </a:r>
              </a:p>
              <a:p>
                <a:r>
                  <a:rPr lang="hu-HU" dirty="0"/>
                  <a:t>A legördülő test tömegközéppontjának gyorsulását kifejezhetjük a (2B)+(3), </a:t>
                </a:r>
                <a:r>
                  <a:rPr lang="hu-HU" dirty="0" smtClean="0"/>
                  <a:t>vagy </a:t>
                </a:r>
                <a:r>
                  <a:rPr lang="hu-HU" dirty="0"/>
                  <a:t>az (1)+(2A)+(3) egyenletekből: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(</a:t>
                </a:r>
                <a:r>
                  <a:rPr lang="hu-HU" dirty="0"/>
                  <a:t>3): a = </a:t>
                </a:r>
                <a:r>
                  <a:rPr lang="hu-HU" dirty="0" err="1"/>
                  <a:t>Rβ</a:t>
                </a:r>
                <a:r>
                  <a:rPr lang="hu-HU" dirty="0"/>
                  <a:t> </a:t>
                </a:r>
                <a:r>
                  <a:rPr lang="hu-HU" dirty="0">
                    <a:sym typeface="Symbol"/>
                  </a:rPr>
                  <a:t></a:t>
                </a:r>
                <a:r>
                  <a:rPr lang="hu-HU" dirty="0"/>
                  <a:t> β = a/R ;</a:t>
                </a:r>
              </a:p>
              <a:p>
                <a:endParaRPr lang="hu-HU" dirty="0" smtClean="0"/>
              </a:p>
              <a:p>
                <a:endParaRPr lang="hu-HU" dirty="0" smtClean="0"/>
              </a:p>
              <a:p>
                <a:r>
                  <a:rPr lang="hu-HU" dirty="0" smtClean="0"/>
                  <a:t>(</a:t>
                </a:r>
                <a:r>
                  <a:rPr lang="hu-HU" dirty="0"/>
                  <a:t>2B): 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P</a:t>
                </a:r>
                <a:r>
                  <a:rPr lang="hu-HU" dirty="0"/>
                  <a:t> β = (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S</a:t>
                </a:r>
                <a:r>
                  <a:rPr lang="hu-HU" dirty="0"/>
                  <a:t> + mR</a:t>
                </a:r>
                <a:r>
                  <a:rPr lang="hu-HU" baseline="30000" dirty="0"/>
                  <a:t>2</a:t>
                </a:r>
                <a:r>
                  <a:rPr lang="hu-HU" dirty="0"/>
                  <a:t>) ∙ a/R = mg·R·</a:t>
                </a:r>
                <a:r>
                  <a:rPr lang="hu-HU" dirty="0" err="1"/>
                  <a:t>sinα</a:t>
                </a:r>
                <a:r>
                  <a:rPr lang="hu-HU" dirty="0"/>
                  <a:t>    </a:t>
                </a:r>
                <a:r>
                  <a:rPr lang="hu-HU" dirty="0">
                    <a:sym typeface="Symbol"/>
                  </a:rPr>
                  <a:t></a:t>
                </a:r>
                <a:r>
                  <a:rPr lang="hu-HU" dirty="0"/>
                  <a:t> </a:t>
                </a:r>
                <a:r>
                  <a:rPr lang="hu-HU" dirty="0" smtClean="0"/>
                  <a:t>  a </a:t>
                </a:r>
                <a:r>
                  <a:rPr lang="hu-HU" dirty="0"/>
                  <a:t>=</a:t>
                </a:r>
                <a:r>
                  <a:rPr lang="hu-HU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m</m:t>
                        </m:r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u-HU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>
                                <a:latin typeface="Cambria Math"/>
                                <a:sym typeface="Symbol"/>
                              </a:rPr>
                              <m:t>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hu-HU"/>
                              <m:t>s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hu-HU"/>
                          <m:t>+</m:t>
                        </m:r>
                        <m:r>
                          <m:rPr>
                            <m:nor/>
                          </m:rPr>
                          <a:rPr lang="hu-HU"/>
                          <m:t>m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hu-HU"/>
                              <m:t>R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hu-HU"/>
                              <m:t>2</m:t>
                            </m:r>
                          </m:sup>
                        </m:sSup>
                      </m:den>
                    </m:f>
                    <m:r>
                      <a:rPr lang="hu-HU" i="1">
                        <a:latin typeface="Cambria Math"/>
                      </a:rPr>
                      <m:t>=</m:t>
                    </m:r>
                    <m:r>
                      <a:rPr lang="hu-H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num>
                      <m:den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>
                                    <a:latin typeface="Cambria Math"/>
                                    <a:sym typeface="Symbol"/>
                                  </a:rPr>
                                  <m:t>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hu-HU"/>
                                  <m:t>s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hu-HU"/>
                                  <m:t>R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hu-HU"/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i="1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i="0"/>
                          <m:t>+1</m:t>
                        </m:r>
                      </m:den>
                    </m:f>
                  </m:oMath>
                </a14:m>
                <a:endParaRPr lang="hu-HU" dirty="0" smtClean="0"/>
              </a:p>
              <a:p>
                <a:endParaRPr lang="hu-HU" dirty="0" smtClean="0"/>
              </a:p>
              <a:p>
                <a:r>
                  <a:rPr lang="hu-HU" dirty="0"/>
                  <a:t>vagy</a:t>
                </a:r>
              </a:p>
              <a:p>
                <a:r>
                  <a:rPr lang="hu-HU" dirty="0"/>
                  <a:t>(2A):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 err="1"/>
                  <a:t>S</a:t>
                </a:r>
                <a:r>
                  <a:rPr lang="hu-HU" dirty="0" err="1"/>
                  <a:t>β</a:t>
                </a:r>
                <a:r>
                  <a:rPr lang="hu-HU" dirty="0"/>
                  <a:t> = F</a:t>
                </a:r>
                <a:r>
                  <a:rPr lang="hu-HU" baseline="-25000" dirty="0"/>
                  <a:t>t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R  </a:t>
                </a:r>
                <a:r>
                  <a:rPr lang="hu-HU" dirty="0">
                    <a:sym typeface="Symbol"/>
                  </a:rPr>
                  <a:t></a:t>
                </a:r>
                <a:r>
                  <a:rPr lang="hu-HU" dirty="0"/>
                  <a:t>  F</a:t>
                </a:r>
                <a:r>
                  <a:rPr lang="hu-HU" baseline="-25000" dirty="0"/>
                  <a:t>t</a:t>
                </a:r>
                <a:r>
                  <a:rPr lang="hu-HU" dirty="0"/>
                  <a:t> =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S</a:t>
                </a:r>
                <a:r>
                  <a:rPr lang="hu-HU" dirty="0"/>
                  <a:t>∙a/R</a:t>
                </a:r>
                <a:r>
                  <a:rPr lang="hu-HU" baseline="30000" dirty="0"/>
                  <a:t>2</a:t>
                </a:r>
                <a:r>
                  <a:rPr lang="hu-HU" dirty="0" smtClean="0"/>
                  <a:t>;</a:t>
                </a:r>
              </a:p>
              <a:p>
                <a:r>
                  <a:rPr lang="hu-HU" dirty="0" smtClean="0"/>
                  <a:t>(</a:t>
                </a:r>
                <a:r>
                  <a:rPr lang="hu-HU" dirty="0"/>
                  <a:t>1): ma = </a:t>
                </a:r>
                <a:r>
                  <a:rPr lang="hu-HU" dirty="0" err="1"/>
                  <a:t>mgsinα</a:t>
                </a:r>
                <a:r>
                  <a:rPr lang="hu-HU" dirty="0"/>
                  <a:t>–F</a:t>
                </a:r>
                <a:r>
                  <a:rPr lang="hu-HU" baseline="-25000" dirty="0"/>
                  <a:t>t</a:t>
                </a:r>
                <a:r>
                  <a:rPr lang="hu-HU" dirty="0"/>
                  <a:t> = </a:t>
                </a:r>
                <a:r>
                  <a:rPr lang="hu-HU" dirty="0" err="1"/>
                  <a:t>mgsinα</a:t>
                </a:r>
                <a:r>
                  <a:rPr lang="hu-HU" dirty="0"/>
                  <a:t>–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S</a:t>
                </a:r>
                <a:r>
                  <a:rPr lang="hu-HU" dirty="0"/>
                  <a:t>∙a/R</a:t>
                </a:r>
                <a:r>
                  <a:rPr lang="hu-HU" baseline="30000" dirty="0"/>
                  <a:t>2</a:t>
                </a:r>
                <a:r>
                  <a:rPr lang="hu-HU" dirty="0"/>
                  <a:t>    </a:t>
                </a:r>
                <a:r>
                  <a:rPr lang="hu-HU" dirty="0" smtClean="0">
                    <a:sym typeface="Symbol"/>
                  </a:rPr>
                  <a:t>     </a:t>
                </a:r>
                <a:r>
                  <a:rPr lang="hu-HU" dirty="0" smtClean="0"/>
                  <a:t>a </a:t>
                </a:r>
                <a:r>
                  <a:rPr lang="hu-HU" dirty="0"/>
                  <a:t>=</a:t>
                </a:r>
                <a:r>
                  <a:rPr lang="hu-HU" dirty="0" smtClean="0"/>
                  <a:t> …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sinα</m:t>
                        </m:r>
                      </m:num>
                      <m:den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>
                                    <a:latin typeface="Cambria Math"/>
                                    <a:sym typeface="Symbol"/>
                                  </a:rPr>
                                  <m:t>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hu-HU"/>
                                  <m:t>s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hu-HU"/>
                                  <m:t>R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hu-HU"/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i="1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i="0"/>
                          <m:t>+1</m:t>
                        </m:r>
                      </m:den>
                    </m:f>
                  </m:oMath>
                </a14:m>
                <a:r>
                  <a:rPr lang="hu-HU" dirty="0" smtClean="0"/>
                  <a:t> .</a:t>
                </a:r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7416824" cy="5098319"/>
              </a:xfrm>
              <a:prstGeom prst="rect">
                <a:avLst/>
              </a:prstGeom>
              <a:blipFill rotWithShape="1">
                <a:blip r:embed="rId4"/>
                <a:stretch>
                  <a:fillRect l="-740" t="-5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cha_gy9_5_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1576" y="5414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539552" y="980728"/>
                <a:ext cx="7776864" cy="3927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dirty="0" smtClean="0"/>
                  <a:t>a </a:t>
                </a:r>
                <a:r>
                  <a:rPr lang="hu-HU" dirty="0"/>
                  <a:t>=</a:t>
                </a:r>
                <a14:m>
                  <m:oMath xmlns:m="http://schemas.openxmlformats.org/officeDocument/2006/math">
                    <m:r>
                      <a:rPr lang="hu-HU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hu-HU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/>
                          <m:t>g</m:t>
                        </m:r>
                        <m:r>
                          <m:rPr>
                            <m:nor/>
                          </m:rPr>
                          <a:rPr lang="hu-HU"/>
                          <m:t> </m:t>
                        </m:r>
                        <m:r>
                          <m:rPr>
                            <m:nor/>
                          </m:rPr>
                          <a:rPr lang="hu-HU"/>
                          <m:t>sin</m:t>
                        </m:r>
                        <m:r>
                          <m:rPr>
                            <m:nor/>
                          </m:rPr>
                          <a:rPr lang="hu-HU" smtClean="0">
                            <a:sym typeface="Symbol"/>
                          </a:rPr>
                          <m:t>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b="0" i="0" smtClean="0"/>
                          <m:t> </m:t>
                        </m:r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>
                                    <a:latin typeface="Cambria Math"/>
                                    <a:sym typeface="Symbol"/>
                                  </a:rPr>
                                  <m:t>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hu-HU"/>
                                  <m:t>s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 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hu-HU"/>
                                  <m:t>R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hu-HU"/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hu-HU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b="0" i="0" smtClean="0">
                            <a:latin typeface="Calibri" panose="020F0502020204030204" pitchFamily="34" charset="0"/>
                          </a:rPr>
                          <m:t>+ 1</m:t>
                        </m:r>
                      </m:den>
                    </m:f>
                  </m:oMath>
                </a14:m>
                <a:endParaRPr lang="hu-HU" dirty="0" smtClean="0"/>
              </a:p>
              <a:p>
                <a:endParaRPr lang="hu-HU" dirty="0" smtClean="0"/>
              </a:p>
              <a:p>
                <a:r>
                  <a:rPr lang="hu-HU" dirty="0" smtClean="0"/>
                  <a:t>A </a:t>
                </a:r>
                <a:r>
                  <a:rPr lang="hu-HU" dirty="0"/>
                  <a:t>tömegközépponton átmenő tengelyekre vonatkoztatott tehetetlenségi nyomatékok (ld. a  bevezetőben</a:t>
                </a:r>
                <a:r>
                  <a:rPr lang="hu-HU" dirty="0" smtClean="0"/>
                  <a:t>):</a:t>
                </a:r>
              </a:p>
              <a:p>
                <a:endParaRPr lang="hu-HU" dirty="0"/>
              </a:p>
              <a:p>
                <a:r>
                  <a:rPr lang="hu-HU" dirty="0"/>
                  <a:t>[A]  hengerre     </a:t>
                </a:r>
                <a:r>
                  <a:rPr lang="hu-HU" dirty="0" smtClean="0"/>
                  <a:t>         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henger</a:t>
                </a:r>
                <a:r>
                  <a:rPr lang="hu-HU" dirty="0"/>
                  <a:t> = 1/2 mR</a:t>
                </a:r>
                <a:r>
                  <a:rPr lang="hu-HU" baseline="30000" dirty="0"/>
                  <a:t>2</a:t>
                </a:r>
                <a:r>
                  <a:rPr lang="hu-HU" dirty="0"/>
                  <a:t>     </a:t>
                </a:r>
                <a:r>
                  <a:rPr lang="hu-HU" dirty="0">
                    <a:sym typeface="Symbol"/>
                  </a:rPr>
                  <a:t></a:t>
                </a:r>
                <a:r>
                  <a:rPr lang="hu-HU" dirty="0"/>
                  <a:t>       </a:t>
                </a:r>
                <a:r>
                  <a:rPr lang="hu-HU" dirty="0" err="1"/>
                  <a:t>a</a:t>
                </a:r>
                <a:r>
                  <a:rPr lang="hu-HU" baseline="-25000" dirty="0" err="1"/>
                  <a:t>henger</a:t>
                </a:r>
                <a:r>
                  <a:rPr lang="hu-HU" dirty="0"/>
                  <a:t> = 2/3 g </a:t>
                </a:r>
                <a:r>
                  <a:rPr lang="hu-HU" dirty="0" err="1"/>
                  <a:t>sinα</a:t>
                </a:r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[</a:t>
                </a:r>
                <a:r>
                  <a:rPr lang="hu-HU" dirty="0"/>
                  <a:t>B]  gömbre        </a:t>
                </a:r>
                <a:r>
                  <a:rPr lang="hu-HU" dirty="0" smtClean="0"/>
                  <a:t>         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gömb</a:t>
                </a:r>
                <a:r>
                  <a:rPr lang="hu-HU" dirty="0"/>
                  <a:t> = 2/5 mR</a:t>
                </a:r>
                <a:r>
                  <a:rPr lang="hu-HU" baseline="30000" dirty="0"/>
                  <a:t>2</a:t>
                </a:r>
                <a:r>
                  <a:rPr lang="hu-HU" dirty="0"/>
                  <a:t>      </a:t>
                </a:r>
                <a:r>
                  <a:rPr lang="hu-HU" dirty="0">
                    <a:sym typeface="Symbol"/>
                  </a:rPr>
                  <a:t></a:t>
                </a:r>
                <a:r>
                  <a:rPr lang="hu-HU" dirty="0"/>
                  <a:t>        </a:t>
                </a:r>
                <a:r>
                  <a:rPr lang="hu-HU" dirty="0" err="1"/>
                  <a:t>a</a:t>
                </a:r>
                <a:r>
                  <a:rPr lang="hu-HU" baseline="-25000" dirty="0" err="1"/>
                  <a:t>gömb</a:t>
                </a:r>
                <a:r>
                  <a:rPr lang="hu-HU" dirty="0"/>
                  <a:t> = 5/7 g </a:t>
                </a:r>
                <a:r>
                  <a:rPr lang="hu-HU" dirty="0" err="1"/>
                  <a:t>sinα</a:t>
                </a:r>
                <a:endParaRPr lang="hu-HU" dirty="0"/>
              </a:p>
              <a:p>
                <a:r>
                  <a:rPr lang="hu-HU" dirty="0" smtClean="0"/>
                  <a:t> </a:t>
                </a:r>
              </a:p>
              <a:p>
                <a:r>
                  <a:rPr lang="hu-HU" dirty="0" smtClean="0"/>
                  <a:t>[</a:t>
                </a:r>
                <a:r>
                  <a:rPr lang="hu-HU" dirty="0"/>
                  <a:t>C]  hengerpalástra     </a:t>
                </a:r>
                <a:r>
                  <a:rPr lang="hu-HU" dirty="0">
                    <a:sym typeface="Symbol"/>
                  </a:rPr>
                  <a:t></a:t>
                </a:r>
                <a:r>
                  <a:rPr lang="hu-HU" baseline="-25000" dirty="0"/>
                  <a:t>hengerpalást</a:t>
                </a:r>
                <a:r>
                  <a:rPr lang="hu-HU" dirty="0"/>
                  <a:t> = mR</a:t>
                </a:r>
                <a:r>
                  <a:rPr lang="hu-HU" baseline="30000" dirty="0"/>
                  <a:t>2</a:t>
                </a:r>
                <a:r>
                  <a:rPr lang="hu-HU" dirty="0"/>
                  <a:t>     </a:t>
                </a:r>
                <a:r>
                  <a:rPr lang="hu-HU" dirty="0">
                    <a:sym typeface="Symbol"/>
                  </a:rPr>
                  <a:t></a:t>
                </a:r>
                <a:r>
                  <a:rPr lang="hu-HU" dirty="0"/>
                  <a:t>       </a:t>
                </a:r>
                <a:r>
                  <a:rPr lang="hu-HU" dirty="0" err="1"/>
                  <a:t>a</a:t>
                </a:r>
                <a:r>
                  <a:rPr lang="hu-HU" baseline="-25000" dirty="0" err="1"/>
                  <a:t>hengerpalást</a:t>
                </a:r>
                <a:r>
                  <a:rPr lang="hu-HU" dirty="0"/>
                  <a:t> = 1/2 g </a:t>
                </a:r>
                <a:r>
                  <a:rPr lang="hu-HU" dirty="0" err="1"/>
                  <a:t>sinα</a:t>
                </a:r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(</a:t>
                </a:r>
                <a:r>
                  <a:rPr lang="hu-HU" dirty="0"/>
                  <a:t>Minél nagyobb a test tehetetlenségi nyomatéka, annál kisebb lesz a gyorsulása.)</a:t>
                </a:r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7776864" cy="3927037"/>
              </a:xfrm>
              <a:prstGeom prst="rect">
                <a:avLst/>
              </a:prstGeom>
              <a:blipFill rotWithShape="1">
                <a:blip r:embed="rId4"/>
                <a:stretch>
                  <a:fillRect l="-706" b="-155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cha_gy9_5_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923</Words>
  <Application>Microsoft Office PowerPoint</Application>
  <PresentationFormat>Diavetítés a képernyőre (4:3 oldalarány)</PresentationFormat>
  <Paragraphs>158</Paragraphs>
  <Slides>12</Slides>
  <Notes>0</Notes>
  <HiddenSlides>0</HiddenSlides>
  <MMClips>12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27</cp:revision>
  <dcterms:created xsi:type="dcterms:W3CDTF">2020-05-05T16:31:20Z</dcterms:created>
  <dcterms:modified xsi:type="dcterms:W3CDTF">2020-05-06T16:50:36Z</dcterms:modified>
</cp:coreProperties>
</file>