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98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5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26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2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84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57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247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84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07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3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59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BF57-06EF-4FC3-AC40-58102E015CD0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A1AD1-EB9D-4D91-B1F9-870BA2643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67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467544" y="404664"/>
                <a:ext cx="532859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/>
                  <a:t>Vektoriális szorzat</a:t>
                </a:r>
                <a:endParaRPr lang="hu-HU" dirty="0"/>
              </a:p>
              <a:p>
                <a:endParaRPr lang="hu-HU" u="sng" dirty="0" smtClean="0"/>
              </a:p>
              <a:p>
                <a:r>
                  <a:rPr lang="hu-HU" u="sng" dirty="0" smtClean="0"/>
                  <a:t>Két </a:t>
                </a:r>
                <a:r>
                  <a:rPr lang="hu-HU" u="sng" dirty="0"/>
                  <a:t>vektor vektoriális szorzata:</a:t>
                </a:r>
                <a:endParaRPr lang="hu-HU" dirty="0"/>
              </a:p>
              <a:p>
                <a:r>
                  <a:rPr lang="hu-HU" dirty="0"/>
                  <a:t>	</a:t>
                </a:r>
                <a:r>
                  <a:rPr lang="hu-HU" b="1" dirty="0"/>
                  <a:t>c</a:t>
                </a:r>
                <a:r>
                  <a:rPr lang="hu-HU" dirty="0"/>
                  <a:t> = </a:t>
                </a:r>
                <a:r>
                  <a:rPr lang="hu-HU" b="1" dirty="0"/>
                  <a:t>a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</a:t>
                </a:r>
                <a:r>
                  <a:rPr lang="hu-HU" dirty="0"/>
                  <a:t> </a:t>
                </a:r>
                <a:r>
                  <a:rPr lang="hu-HU" b="1" dirty="0"/>
                  <a:t>b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Két </a:t>
                </a:r>
                <a:r>
                  <a:rPr lang="hu-HU" dirty="0"/>
                  <a:t>vektorhoz egy vektort rendel, aminek</a:t>
                </a:r>
              </a:p>
              <a:p>
                <a:endParaRPr lang="hu-HU" dirty="0" smtClean="0"/>
              </a:p>
              <a:p>
                <a:r>
                  <a:rPr lang="hu-HU" dirty="0"/>
                  <a:t> </a:t>
                </a:r>
                <a:r>
                  <a:rPr lang="hu-HU" dirty="0" smtClean="0"/>
                  <a:t>  nagysága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u-HU" b="1"/>
                          <m:t>a</m:t>
                        </m:r>
                        <m:r>
                          <m:rPr>
                            <m:nor/>
                          </m:rPr>
                          <a:rPr lang="hu-HU" b="1">
                            <a:sym typeface="Symbol"/>
                          </a:rPr>
                          <m:t></m:t>
                        </m:r>
                        <m:r>
                          <m:rPr>
                            <m:nor/>
                          </m:rPr>
                          <a:rPr lang="hu-HU" b="1"/>
                          <m:t>b</m:t>
                        </m:r>
                      </m:e>
                    </m:d>
                    <m:r>
                      <m:rPr>
                        <m:nor/>
                      </m:rPr>
                      <a:rPr lang="hu-HU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u-HU" b="1"/>
                          <m:t>a</m:t>
                        </m:r>
                      </m:e>
                    </m:d>
                    <m:r>
                      <m:rPr>
                        <m:nor/>
                      </m:rPr>
                      <a:rPr lang="hu-HU"/>
                      <m:t>·</m:t>
                    </m:r>
                    <m:d>
                      <m:dPr>
                        <m:begChr m:val="|"/>
                        <m:endChr m:val="|"/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hu-HU" b="1"/>
                          <m:t>b</m:t>
                        </m:r>
                      </m:e>
                    </m:d>
                    <m:r>
                      <m:rPr>
                        <m:nor/>
                      </m:rPr>
                      <a:rPr lang="hu-HU"/>
                      <m:t>·</m:t>
                    </m:r>
                    <m:r>
                      <m:rPr>
                        <m:nor/>
                      </m:rPr>
                      <a:rPr lang="hu-HU"/>
                      <m:t>sinα</m:t>
                    </m:r>
                  </m:oMath>
                </a14:m>
                <a:r>
                  <a:rPr lang="hu-HU" dirty="0"/>
                  <a:t>  </a:t>
                </a:r>
                <a:endParaRPr lang="hu-HU" dirty="0" smtClean="0"/>
              </a:p>
              <a:p>
                <a:r>
                  <a:rPr lang="hu-HU" dirty="0"/>
                  <a:t> </a:t>
                </a:r>
                <a:r>
                  <a:rPr lang="hu-HU" dirty="0" smtClean="0"/>
                  <a:t>     (</a:t>
                </a:r>
                <a:r>
                  <a:rPr lang="hu-HU" dirty="0"/>
                  <a:t>α a két vektor által bezárt szög</a:t>
                </a:r>
                <a:r>
                  <a:rPr lang="hu-HU" dirty="0" smtClean="0"/>
                  <a:t>);</a:t>
                </a:r>
              </a:p>
              <a:p>
                <a:endParaRPr lang="hu-HU" dirty="0"/>
              </a:p>
              <a:p>
                <a:r>
                  <a:rPr lang="hu-HU" dirty="0" smtClean="0"/>
                  <a:t>   iránya </a:t>
                </a:r>
                <a:endParaRPr lang="hu-HU" dirty="0"/>
              </a:p>
              <a:p>
                <a:r>
                  <a:rPr lang="hu-HU" dirty="0" smtClean="0"/>
                  <a:t>      merőleges </a:t>
                </a:r>
                <a:r>
                  <a:rPr lang="hu-HU" dirty="0"/>
                  <a:t>a két vektor által kifeszített síkra, és</a:t>
                </a:r>
              </a:p>
              <a:p>
                <a:r>
                  <a:rPr lang="hu-HU" dirty="0" smtClean="0"/>
                  <a:t>      abba </a:t>
                </a:r>
                <a:r>
                  <a:rPr lang="hu-HU" dirty="0"/>
                  <a:t>az irányba mutat, amerre </a:t>
                </a:r>
                <a:r>
                  <a:rPr lang="hu-HU" u="sng" dirty="0"/>
                  <a:t>jobb</a:t>
                </a:r>
                <a:r>
                  <a:rPr lang="hu-HU" dirty="0"/>
                  <a:t> kezünk </a:t>
                </a:r>
                <a:r>
                  <a:rPr lang="hu-HU" dirty="0" smtClean="0"/>
                  <a:t>középső</a:t>
                </a:r>
              </a:p>
              <a:p>
                <a:r>
                  <a:rPr lang="hu-HU" dirty="0"/>
                  <a:t> </a:t>
                </a:r>
                <a:r>
                  <a:rPr lang="hu-HU" dirty="0" smtClean="0"/>
                  <a:t>     ujja mutat</a:t>
                </a:r>
                <a:r>
                  <a:rPr lang="hu-HU" dirty="0"/>
                  <a:t>, ha a hüvelykujjunk az </a:t>
                </a:r>
                <a:r>
                  <a:rPr lang="hu-HU" b="1" dirty="0"/>
                  <a:t>a</a:t>
                </a:r>
                <a:r>
                  <a:rPr lang="hu-HU" dirty="0"/>
                  <a:t> vektor irányába </a:t>
                </a:r>
                <a:endParaRPr lang="hu-HU" dirty="0" smtClean="0"/>
              </a:p>
              <a:p>
                <a:r>
                  <a:rPr lang="hu-HU" dirty="0"/>
                  <a:t> </a:t>
                </a:r>
                <a:r>
                  <a:rPr lang="hu-HU" dirty="0" smtClean="0"/>
                  <a:t>     és a mutatóujjunk </a:t>
                </a:r>
                <a:r>
                  <a:rPr lang="hu-HU" dirty="0"/>
                  <a:t>a </a:t>
                </a:r>
                <a:r>
                  <a:rPr lang="hu-HU" b="1" dirty="0"/>
                  <a:t>b</a:t>
                </a:r>
                <a:r>
                  <a:rPr lang="hu-HU" dirty="0"/>
                  <a:t> vektor irányába mutat.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Párhuzamos </a:t>
                </a:r>
                <a:r>
                  <a:rPr lang="hu-HU" dirty="0"/>
                  <a:t>vektorok vektoriális szorzata zérus.</a:t>
                </a:r>
              </a:p>
              <a:p>
                <a:endParaRPr lang="hu-HU" dirty="0"/>
              </a:p>
              <a:p>
                <a:r>
                  <a:rPr lang="hu-HU" dirty="0" smtClean="0"/>
                  <a:t>A </a:t>
                </a:r>
                <a:r>
                  <a:rPr lang="hu-HU" dirty="0"/>
                  <a:t>vektoriális szorzat </a:t>
                </a:r>
                <a:r>
                  <a:rPr lang="hu-HU" dirty="0" err="1"/>
                  <a:t>antikommutatív</a:t>
                </a:r>
                <a:r>
                  <a:rPr lang="hu-HU" dirty="0"/>
                  <a:t>, azaz </a:t>
                </a:r>
                <a:endParaRPr lang="hu-HU" dirty="0" smtClean="0"/>
              </a:p>
              <a:p>
                <a:r>
                  <a:rPr lang="hu-HU" dirty="0" smtClean="0"/>
                  <a:t>ha  </a:t>
                </a:r>
                <a:r>
                  <a:rPr lang="hu-HU" b="1" dirty="0"/>
                  <a:t>a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</a:t>
                </a:r>
                <a:r>
                  <a:rPr lang="hu-HU" dirty="0"/>
                  <a:t> </a:t>
                </a:r>
                <a:r>
                  <a:rPr lang="hu-HU" b="1" dirty="0"/>
                  <a:t>b</a:t>
                </a:r>
                <a:r>
                  <a:rPr lang="hu-HU" dirty="0"/>
                  <a:t> = </a:t>
                </a:r>
                <a:r>
                  <a:rPr lang="hu-HU" b="1" dirty="0"/>
                  <a:t>c</a:t>
                </a:r>
                <a:r>
                  <a:rPr lang="hu-HU" dirty="0"/>
                  <a:t>, akkor  </a:t>
                </a:r>
                <a:r>
                  <a:rPr lang="hu-HU" b="1" dirty="0"/>
                  <a:t>b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</a:t>
                </a:r>
                <a:r>
                  <a:rPr lang="hu-HU" dirty="0"/>
                  <a:t> </a:t>
                </a:r>
                <a:r>
                  <a:rPr lang="hu-HU" b="1" dirty="0"/>
                  <a:t>a</a:t>
                </a:r>
                <a:r>
                  <a:rPr lang="hu-HU" dirty="0"/>
                  <a:t> = –</a:t>
                </a:r>
                <a:r>
                  <a:rPr lang="hu-HU" b="1" dirty="0"/>
                  <a:t>c</a:t>
                </a:r>
                <a:r>
                  <a:rPr lang="hu-HU" dirty="0"/>
                  <a:t>.</a:t>
                </a:r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5328592" cy="5632311"/>
              </a:xfrm>
              <a:prstGeom prst="rect">
                <a:avLst/>
              </a:prstGeom>
              <a:blipFill rotWithShape="1">
                <a:blip r:embed="rId4"/>
                <a:stretch>
                  <a:fillRect l="-1030" t="-541" r="-801" b="-7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6" b="17521"/>
          <a:stretch/>
        </p:blipFill>
        <p:spPr bwMode="auto">
          <a:xfrm>
            <a:off x="5901882" y="2852936"/>
            <a:ext cx="2664296" cy="1951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mecha_gy9_bev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églalap 1"/>
              <p:cNvSpPr/>
              <p:nvPr/>
            </p:nvSpPr>
            <p:spPr>
              <a:xfrm>
                <a:off x="467544" y="476672"/>
                <a:ext cx="7776864" cy="591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/>
                  <a:t>Forgatónyomaték, impulzusmomentum</a:t>
                </a:r>
                <a:endParaRPr lang="hu-HU" dirty="0"/>
              </a:p>
              <a:p>
                <a:r>
                  <a:rPr lang="hu-HU" dirty="0"/>
                  <a:t>Általánosan az </a:t>
                </a:r>
                <a:r>
                  <a:rPr lang="hu-HU" b="1" dirty="0"/>
                  <a:t>a</a:t>
                </a:r>
                <a:r>
                  <a:rPr lang="hu-HU" dirty="0"/>
                  <a:t> vektor </a:t>
                </a:r>
                <a:r>
                  <a:rPr lang="hu-HU" u="sng" dirty="0"/>
                  <a:t>nyomatéka</a:t>
                </a:r>
                <a:r>
                  <a:rPr lang="hu-HU" dirty="0"/>
                  <a:t> (</a:t>
                </a:r>
                <a:r>
                  <a:rPr lang="hu-HU" u="sng" dirty="0"/>
                  <a:t>momentuma</a:t>
                </a:r>
                <a:r>
                  <a:rPr lang="hu-HU" dirty="0"/>
                  <a:t>): </a:t>
                </a:r>
                <a:r>
                  <a:rPr lang="hu-HU" b="1" dirty="0"/>
                  <a:t>r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</a:t>
                </a:r>
                <a:r>
                  <a:rPr lang="hu-HU" dirty="0"/>
                  <a:t> </a:t>
                </a:r>
                <a:r>
                  <a:rPr lang="hu-HU" b="1" dirty="0"/>
                  <a:t>a</a:t>
                </a:r>
                <a:r>
                  <a:rPr lang="hu-HU" dirty="0"/>
                  <a:t>  , ahol </a:t>
                </a:r>
                <a:r>
                  <a:rPr lang="hu-HU" b="1" dirty="0"/>
                  <a:t>r</a:t>
                </a:r>
                <a:r>
                  <a:rPr lang="hu-HU" dirty="0"/>
                  <a:t> a helyvektor.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A </a:t>
                </a:r>
                <a:r>
                  <a:rPr lang="hu-HU" dirty="0"/>
                  <a:t>forgatónyomaték az erő momentuma</a:t>
                </a:r>
                <a:r>
                  <a:rPr lang="hu-HU" dirty="0" smtClean="0"/>
                  <a:t>:   </a:t>
                </a:r>
                <a:r>
                  <a:rPr lang="hu-HU" b="1" dirty="0" smtClean="0"/>
                  <a:t> </a:t>
                </a:r>
                <a:r>
                  <a:rPr lang="hu-HU" b="1" dirty="0"/>
                  <a:t>M</a:t>
                </a:r>
                <a:r>
                  <a:rPr lang="hu-HU" dirty="0"/>
                  <a:t> = </a:t>
                </a:r>
                <a:r>
                  <a:rPr lang="hu-HU" b="1" dirty="0"/>
                  <a:t>r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</a:t>
                </a:r>
                <a:r>
                  <a:rPr lang="hu-HU" dirty="0"/>
                  <a:t> </a:t>
                </a:r>
                <a:r>
                  <a:rPr lang="hu-HU" b="1" dirty="0"/>
                  <a:t>F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Az </a:t>
                </a:r>
                <a:r>
                  <a:rPr lang="hu-HU" dirty="0"/>
                  <a:t>impulzusmomentum az impulzus momentuma: </a:t>
                </a:r>
                <a:r>
                  <a:rPr lang="hu-HU" dirty="0" smtClean="0"/>
                  <a:t>   </a:t>
                </a:r>
                <a:r>
                  <a:rPr lang="hu-HU" b="1" dirty="0"/>
                  <a:t>L</a:t>
                </a:r>
                <a:r>
                  <a:rPr lang="hu-HU" dirty="0"/>
                  <a:t> = </a:t>
                </a:r>
                <a:r>
                  <a:rPr lang="hu-HU" b="1" dirty="0"/>
                  <a:t>r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</a:t>
                </a:r>
                <a:r>
                  <a:rPr lang="hu-HU" dirty="0"/>
                  <a:t> </a:t>
                </a:r>
                <a:r>
                  <a:rPr lang="hu-HU" b="1" dirty="0"/>
                  <a:t>p</a:t>
                </a:r>
                <a:r>
                  <a:rPr lang="hu-HU" dirty="0"/>
                  <a:t>     </a:t>
                </a:r>
                <a:endParaRPr lang="hu-HU" dirty="0" smtClean="0"/>
              </a:p>
              <a:p>
                <a:r>
                  <a:rPr lang="hu-HU" dirty="0" smtClean="0">
                    <a:solidFill>
                      <a:schemeClr val="bg1">
                        <a:lumMod val="50000"/>
                      </a:schemeClr>
                    </a:solidFill>
                  </a:rPr>
                  <a:t>                                           (</a:t>
                </a:r>
                <a:r>
                  <a:rPr lang="hu-HU" dirty="0">
                    <a:solidFill>
                      <a:schemeClr val="bg1">
                        <a:lumMod val="50000"/>
                      </a:schemeClr>
                    </a:solidFill>
                  </a:rPr>
                  <a:t>régebbi zh-megoldásokban </a:t>
                </a:r>
                <a:r>
                  <a:rPr lang="hu-HU" b="1" dirty="0">
                    <a:solidFill>
                      <a:schemeClr val="bg1">
                        <a:lumMod val="50000"/>
                      </a:schemeClr>
                    </a:solidFill>
                  </a:rPr>
                  <a:t>L</a:t>
                </a:r>
                <a:r>
                  <a:rPr lang="hu-HU" dirty="0">
                    <a:solidFill>
                      <a:schemeClr val="bg1">
                        <a:lumMod val="50000"/>
                      </a:schemeClr>
                    </a:solidFill>
                  </a:rPr>
                  <a:t> helyett </a:t>
                </a:r>
                <a:r>
                  <a:rPr lang="hu-HU" b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hu-HU" dirty="0">
                    <a:solidFill>
                      <a:schemeClr val="bg1">
                        <a:lumMod val="50000"/>
                      </a:schemeClr>
                    </a:solidFill>
                  </a:rPr>
                  <a:t> jelöli)</a:t>
                </a:r>
              </a:p>
              <a:p>
                <a:endParaRPr lang="hu-HU" b="1" dirty="0" smtClean="0"/>
              </a:p>
              <a:p>
                <a:endParaRPr lang="hu-HU" dirty="0"/>
              </a:p>
              <a:p>
                <a:r>
                  <a:rPr lang="hu-HU" b="1" dirty="0"/>
                  <a:t>Impulzusmomentum-tétel</a:t>
                </a:r>
                <a:endParaRPr lang="hu-HU" dirty="0"/>
              </a:p>
              <a:p>
                <a:r>
                  <a:rPr lang="hu-HU" b="1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u-HU" b="1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hu-HU" b="1"/>
                          <m:t>L</m:t>
                        </m:r>
                      </m:e>
                    </m:acc>
                  </m:oMath>
                </a14:m>
                <a:r>
                  <a:rPr lang="hu-HU" dirty="0"/>
                  <a:t> = </a:t>
                </a:r>
                <a:r>
                  <a:rPr lang="hu-HU" b="1" dirty="0"/>
                  <a:t>M</a:t>
                </a:r>
                <a:endParaRPr lang="hu-HU" dirty="0"/>
              </a:p>
              <a:p>
                <a:r>
                  <a:rPr lang="hu-HU" dirty="0"/>
                  <a:t>Kiterjedt test (pontrendszer) impulzusmomentumának deriváltja egyenlő a testre (pontrendszerre) ható erők forgatónyomatékának eredőjével.</a:t>
                </a:r>
              </a:p>
              <a:p>
                <a:r>
                  <a:rPr lang="hu-HU" b="1" dirty="0"/>
                  <a:t> </a:t>
                </a:r>
                <a:endParaRPr lang="hu-HU" dirty="0"/>
              </a:p>
              <a:p>
                <a:r>
                  <a:rPr lang="hu-HU" b="1" dirty="0"/>
                  <a:t>Impulzusmomentum-megmaradás</a:t>
                </a:r>
                <a:endParaRPr lang="hu-HU" dirty="0"/>
              </a:p>
              <a:p>
                <a:r>
                  <a:rPr lang="hu-HU" dirty="0" smtClean="0"/>
                  <a:t>   ha </a:t>
                </a:r>
                <a:r>
                  <a:rPr lang="hu-HU" b="1" dirty="0"/>
                  <a:t>M</a:t>
                </a:r>
                <a:r>
                  <a:rPr lang="hu-HU" dirty="0"/>
                  <a:t> = </a:t>
                </a:r>
                <a:r>
                  <a:rPr lang="hu-HU" b="1" dirty="0"/>
                  <a:t>0</a:t>
                </a:r>
                <a:r>
                  <a:rPr lang="hu-HU" dirty="0"/>
                  <a:t> , akkor </a:t>
                </a:r>
                <a:r>
                  <a:rPr lang="hu-HU" b="1" dirty="0"/>
                  <a:t>L</a:t>
                </a:r>
                <a:r>
                  <a:rPr lang="hu-HU" dirty="0"/>
                  <a:t> = </a:t>
                </a:r>
                <a:r>
                  <a:rPr lang="hu-HU" dirty="0" err="1"/>
                  <a:t>konst</a:t>
                </a:r>
                <a:r>
                  <a:rPr lang="hu-HU" dirty="0"/>
                  <a:t>.</a:t>
                </a:r>
              </a:p>
              <a:p>
                <a:r>
                  <a:rPr lang="hu-HU" dirty="0"/>
                  <a:t>Ha az erők forgatónyomatékának eredője zérus, akkor a test (pontrendszer) impulzusmomentuma állandó.</a:t>
                </a:r>
              </a:p>
              <a:p>
                <a:r>
                  <a:rPr lang="hu-HU" dirty="0"/>
                  <a:t> </a:t>
                </a:r>
              </a:p>
              <a:p>
                <a:r>
                  <a:rPr lang="hu-HU" dirty="0"/>
                  <a:t>A gyakorlaton csak </a:t>
                </a:r>
                <a:r>
                  <a:rPr lang="hu-HU" u="sng" dirty="0"/>
                  <a:t>rögzített tengely körül</a:t>
                </a:r>
                <a:r>
                  <a:rPr lang="hu-HU" dirty="0"/>
                  <a:t> elforduló/forgó testekkel és gördüléssel foglalkozunk.</a:t>
                </a:r>
              </a:p>
            </p:txBody>
          </p:sp>
        </mc:Choice>
        <mc:Fallback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6672"/>
                <a:ext cx="7776864" cy="5910657"/>
              </a:xfrm>
              <a:prstGeom prst="rect">
                <a:avLst/>
              </a:prstGeom>
              <a:blipFill rotWithShape="1">
                <a:blip r:embed="rId4"/>
                <a:stretch>
                  <a:fillRect l="-706" t="-515" r="-549" b="-6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bev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áblázat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9893"/>
                  </p:ext>
                </p:extLst>
              </p:nvPr>
            </p:nvGraphicFramePr>
            <p:xfrm>
              <a:off x="539552" y="950020"/>
              <a:ext cx="7776864" cy="47295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3672408"/>
                    <a:gridCol w="4104456"/>
                  </a:tblGrid>
                  <a:tr h="5578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egydimenziós haladó mozgás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forgómozgás rögzített tengely körül;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tiszta gördülés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m tömeg  [kg]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</a:t>
                          </a:r>
                          <a:r>
                            <a:rPr lang="hu-HU" sz="1800" dirty="0">
                              <a:effectLst/>
                            </a:rPr>
                            <a:t> tehetetlenségi nyomaték [kg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dirty="0">
                              <a:effectLst/>
                            </a:rPr>
                            <a:t>m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a gyorsulás   [m/s</a:t>
                          </a:r>
                          <a:r>
                            <a:rPr lang="hu-HU" sz="1800" b="0" baseline="30000" dirty="0">
                              <a:effectLst/>
                            </a:rPr>
                            <a:t>2</a:t>
                          </a:r>
                          <a:r>
                            <a:rPr lang="hu-HU" sz="1800" b="0" dirty="0">
                              <a:effectLst/>
                            </a:rPr>
                            <a:t>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</a:t>
                          </a:r>
                          <a:r>
                            <a:rPr lang="hu-HU" sz="1800" dirty="0">
                              <a:effectLst/>
                            </a:rPr>
                            <a:t> szöggyorsulás [s</a:t>
                          </a:r>
                          <a:r>
                            <a:rPr lang="hu-HU" sz="1800" baseline="30000" dirty="0">
                              <a:effectLst/>
                            </a:rPr>
                            <a:t>–2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v sebesség   [m/s]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</a:t>
                          </a:r>
                          <a:r>
                            <a:rPr lang="hu-HU" sz="1800" dirty="0">
                              <a:effectLst/>
                            </a:rPr>
                            <a:t> szögsebesség  [s</a:t>
                          </a:r>
                          <a:r>
                            <a:rPr lang="hu-HU" sz="1800" baseline="30000" dirty="0">
                              <a:effectLst/>
                            </a:rPr>
                            <a:t>–1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x helykoordináta; ill. s megtett út  [m]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</a:t>
                          </a:r>
                          <a:r>
                            <a:rPr lang="hu-HU" sz="1800" dirty="0">
                              <a:effectLst/>
                            </a:rPr>
                            <a:t> szög, ill. </a:t>
                          </a:r>
                          <a:r>
                            <a:rPr lang="hu-HU" sz="1800" dirty="0" err="1">
                              <a:effectLst/>
                            </a:rPr>
                            <a:t>-elfordulás</a:t>
                          </a:r>
                          <a:r>
                            <a:rPr lang="hu-HU" sz="1800" dirty="0">
                              <a:effectLst/>
                            </a:rPr>
                            <a:t>  [</a:t>
                          </a:r>
                          <a:r>
                            <a:rPr lang="hu-HU" sz="1800" dirty="0" err="1">
                              <a:effectLst/>
                            </a:rPr>
                            <a:t>rad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ma = 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b="0" dirty="0">
                              <a:effectLst/>
                            </a:rPr>
                            <a:t>F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</a:t>
                          </a:r>
                          <a:r>
                            <a:rPr lang="hu-HU" sz="1800" dirty="0">
                              <a:effectLst/>
                            </a:rPr>
                            <a:t> = M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78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F erő  [N]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M </a:t>
                          </a:r>
                          <a:r>
                            <a:rPr lang="hu-HU" sz="1800" dirty="0">
                              <a:effectLst/>
                            </a:rPr>
                            <a:t>forgatónyomaték  [N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dirty="0">
                              <a:effectLst/>
                            </a:rPr>
                            <a:t>m]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rögzített tengely körül: </a:t>
                          </a:r>
                          <a:endParaRPr lang="hu-HU" sz="1800" dirty="0" smtClean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M </a:t>
                          </a:r>
                          <a:r>
                            <a:rPr lang="hu-HU" sz="1800" dirty="0">
                              <a:effectLst/>
                            </a:rPr>
                            <a:t>= F·k , ahol k az erőkar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78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impulzus: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p = </a:t>
                          </a:r>
                          <a:r>
                            <a:rPr lang="hu-HU" sz="1800" b="0" dirty="0" err="1">
                              <a:effectLst/>
                            </a:rPr>
                            <a:t>mv</a:t>
                          </a:r>
                          <a:r>
                            <a:rPr lang="hu-HU" sz="1800" b="0" dirty="0">
                              <a:effectLst/>
                            </a:rPr>
                            <a:t>   [kg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b="0" dirty="0">
                              <a:effectLst/>
                            </a:rPr>
                            <a:t>m/s]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impulzusmomentum: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L =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</a:t>
                          </a:r>
                          <a:r>
                            <a:rPr lang="hu-HU" sz="1800" dirty="0">
                              <a:effectLst/>
                            </a:rPr>
                            <a:t>   [kg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dirty="0">
                              <a:effectLst/>
                            </a:rPr>
                            <a:t>m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r>
                            <a:rPr lang="hu-HU" sz="1800" dirty="0">
                              <a:effectLst/>
                            </a:rPr>
                            <a:t>/s]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926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impulzustétel: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hu-HU" sz="1800" b="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hu-HU" sz="1800" b="0">
                                      <a:effectLst/>
                                    </a:rPr>
                                    <m:t>p</m:t>
                                  </m:r>
                                </m:e>
                              </m:acc>
                            </m:oMath>
                          </a14:m>
                          <a:r>
                            <a:rPr lang="hu-HU" sz="1800" b="0" dirty="0">
                              <a:effectLst/>
                            </a:rPr>
                            <a:t> = F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impulzusmomentum-tétel: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hu-HU" sz="1800">
                                      <a:effectLst/>
                                    </a:rPr>
                                    <m:t>L</m:t>
                                  </m:r>
                                </m:e>
                              </m:acc>
                            </m:oMath>
                          </a14:m>
                          <a:r>
                            <a:rPr lang="hu-HU" sz="1800" dirty="0">
                              <a:effectLst/>
                            </a:rPr>
                            <a:t> = M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78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impulzus-megmaradás: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ha 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b="0" dirty="0" err="1">
                              <a:effectLst/>
                            </a:rPr>
                            <a:t>F</a:t>
                          </a:r>
                          <a:r>
                            <a:rPr lang="hu-HU" sz="1800" b="0" baseline="-25000" dirty="0" err="1">
                              <a:effectLst/>
                            </a:rPr>
                            <a:t>k</a:t>
                          </a:r>
                          <a:r>
                            <a:rPr lang="hu-HU" sz="1800" b="0" dirty="0">
                              <a:effectLst/>
                            </a:rPr>
                            <a:t> = 0, akkor 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b="0" dirty="0">
                              <a:effectLst/>
                            </a:rPr>
                            <a:t>p = </a:t>
                          </a:r>
                          <a:r>
                            <a:rPr lang="hu-HU" sz="1800" b="0" dirty="0" err="1">
                              <a:effectLst/>
                            </a:rPr>
                            <a:t>konst</a:t>
                          </a:r>
                          <a:r>
                            <a:rPr lang="hu-HU" sz="1800" b="0" dirty="0">
                              <a:effectLst/>
                            </a:rPr>
                            <a:t>.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impulzusmomentum-megmaradás: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ha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dirty="0">
                              <a:effectLst/>
                            </a:rPr>
                            <a:t>M = 0, akkor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dirty="0">
                              <a:effectLst/>
                            </a:rPr>
                            <a:t>L = </a:t>
                          </a:r>
                          <a:r>
                            <a:rPr lang="hu-HU" sz="1800" dirty="0" err="1">
                              <a:effectLst/>
                            </a:rPr>
                            <a:t>konst</a:t>
                          </a:r>
                          <a:r>
                            <a:rPr lang="hu-HU" sz="1800" dirty="0">
                              <a:effectLst/>
                            </a:rPr>
                            <a:t>.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hu-HU" sz="1800" b="0" dirty="0" err="1" smtClean="0">
                              <a:effectLst/>
                            </a:rPr>
                            <a:t>E</a:t>
                          </a:r>
                          <a:r>
                            <a:rPr lang="hu-HU" sz="1800" b="0" baseline="-25000" dirty="0" err="1" smtClean="0">
                              <a:effectLst/>
                            </a:rPr>
                            <a:t>kin</a:t>
                          </a:r>
                          <a:r>
                            <a:rPr lang="hu-HU" sz="1800" b="0" dirty="0" smtClean="0">
                              <a:effectLst/>
                            </a:rPr>
                            <a:t> </a:t>
                          </a:r>
                          <a:r>
                            <a:rPr lang="hu-HU" sz="1800" b="0" dirty="0">
                              <a:effectLst/>
                            </a:rPr>
                            <a:t>= ½ mv</a:t>
                          </a:r>
                          <a:r>
                            <a:rPr lang="hu-HU" sz="1800" b="0" baseline="30000" dirty="0">
                              <a:effectLst/>
                            </a:rPr>
                            <a:t>2</a:t>
                          </a:r>
                          <a:r>
                            <a:rPr lang="hu-HU" sz="1800" b="0" dirty="0">
                              <a:effectLst/>
                            </a:rPr>
                            <a:t>  [J]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hu-HU" sz="1800" dirty="0" err="1">
                              <a:effectLst/>
                            </a:rPr>
                            <a:t>E</a:t>
                          </a:r>
                          <a:r>
                            <a:rPr lang="hu-HU" sz="1800" baseline="-25000" dirty="0" err="1">
                              <a:effectLst/>
                            </a:rPr>
                            <a:t>kin</a:t>
                          </a:r>
                          <a:r>
                            <a:rPr lang="hu-HU" sz="1800" baseline="-25000" dirty="0">
                              <a:effectLst/>
                            </a:rPr>
                            <a:t>,</a:t>
                          </a:r>
                          <a:r>
                            <a:rPr lang="hu-HU" sz="1800" baseline="-25000" dirty="0" err="1">
                              <a:effectLst/>
                            </a:rPr>
                            <a:t>forg</a:t>
                          </a:r>
                          <a:r>
                            <a:rPr lang="hu-HU" sz="1800" dirty="0">
                              <a:effectLst/>
                            </a:rPr>
                            <a:t> = ½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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r>
                            <a:rPr lang="hu-HU" sz="1800" dirty="0">
                              <a:effectLst/>
                            </a:rPr>
                            <a:t>  [J]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áblázat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9893"/>
                  </p:ext>
                </p:extLst>
              </p:nvPr>
            </p:nvGraphicFramePr>
            <p:xfrm>
              <a:off x="539552" y="950020"/>
              <a:ext cx="7776864" cy="472956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3672408"/>
                    <a:gridCol w="4104456"/>
                  </a:tblGrid>
                  <a:tr h="5578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egydimenziós haladó mozgás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forgómozgás rögzített tengely körül;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tiszta gördülés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m tömeg  [kg]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</a:t>
                          </a:r>
                          <a:r>
                            <a:rPr lang="hu-HU" sz="1800" dirty="0">
                              <a:effectLst/>
                            </a:rPr>
                            <a:t> tehetetlenségi nyomaték [kg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dirty="0">
                              <a:effectLst/>
                            </a:rPr>
                            <a:t>m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a gyorsulás   [m/s</a:t>
                          </a:r>
                          <a:r>
                            <a:rPr lang="hu-HU" sz="1800" b="0" baseline="30000" dirty="0">
                              <a:effectLst/>
                            </a:rPr>
                            <a:t>2</a:t>
                          </a:r>
                          <a:r>
                            <a:rPr lang="hu-HU" sz="1800" b="0" dirty="0">
                              <a:effectLst/>
                            </a:rPr>
                            <a:t>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</a:t>
                          </a:r>
                          <a:r>
                            <a:rPr lang="hu-HU" sz="1800" dirty="0">
                              <a:effectLst/>
                            </a:rPr>
                            <a:t> szöggyorsulás [s</a:t>
                          </a:r>
                          <a:r>
                            <a:rPr lang="hu-HU" sz="1800" baseline="30000" dirty="0">
                              <a:effectLst/>
                            </a:rPr>
                            <a:t>–2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v sebesség   [m/s]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</a:t>
                          </a:r>
                          <a:r>
                            <a:rPr lang="hu-HU" sz="1800" dirty="0">
                              <a:effectLst/>
                            </a:rPr>
                            <a:t> szögsebesség  [s</a:t>
                          </a:r>
                          <a:r>
                            <a:rPr lang="hu-HU" sz="1800" baseline="30000" dirty="0">
                              <a:effectLst/>
                            </a:rPr>
                            <a:t>–1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x helykoordináta; ill. s megtett út  [m]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</a:t>
                          </a:r>
                          <a:r>
                            <a:rPr lang="hu-HU" sz="1800" dirty="0">
                              <a:effectLst/>
                            </a:rPr>
                            <a:t> szög, ill. </a:t>
                          </a:r>
                          <a:r>
                            <a:rPr lang="hu-HU" sz="1800" dirty="0" err="1">
                              <a:effectLst/>
                            </a:rPr>
                            <a:t>-elfordulás</a:t>
                          </a:r>
                          <a:r>
                            <a:rPr lang="hu-HU" sz="1800" dirty="0">
                              <a:effectLst/>
                            </a:rPr>
                            <a:t>  [</a:t>
                          </a:r>
                          <a:r>
                            <a:rPr lang="hu-HU" sz="1800" dirty="0" err="1">
                              <a:effectLst/>
                            </a:rPr>
                            <a:t>rad</a:t>
                          </a:r>
                          <a:r>
                            <a:rPr lang="hu-HU" sz="1800" dirty="0">
                              <a:effectLst/>
                            </a:rPr>
                            <a:t>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ma = 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b="0" dirty="0">
                              <a:effectLst/>
                            </a:rPr>
                            <a:t>F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</a:t>
                          </a:r>
                          <a:r>
                            <a:rPr lang="hu-HU" sz="1800" dirty="0">
                              <a:effectLst/>
                            </a:rPr>
                            <a:t> = M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F erő  [N]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M </a:t>
                          </a:r>
                          <a:r>
                            <a:rPr lang="hu-HU" sz="1800" dirty="0">
                              <a:effectLst/>
                            </a:rPr>
                            <a:t>forgatónyomaték  [N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dirty="0">
                              <a:effectLst/>
                            </a:rPr>
                            <a:t>m]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rögzített tengely körül: </a:t>
                          </a:r>
                          <a:endParaRPr lang="hu-HU" sz="1800" dirty="0" smtClean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M </a:t>
                          </a:r>
                          <a:r>
                            <a:rPr lang="hu-HU" sz="1800" dirty="0">
                              <a:effectLst/>
                            </a:rPr>
                            <a:t>= F·k , ahol k az erőkar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78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impulzus: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p = </a:t>
                          </a:r>
                          <a:r>
                            <a:rPr lang="hu-HU" sz="1800" b="0" dirty="0" err="1">
                              <a:effectLst/>
                            </a:rPr>
                            <a:t>mv</a:t>
                          </a:r>
                          <a:r>
                            <a:rPr lang="hu-HU" sz="1800" b="0" dirty="0">
                              <a:effectLst/>
                            </a:rPr>
                            <a:t>   [kg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b="0" dirty="0">
                              <a:effectLst/>
                            </a:rPr>
                            <a:t>m/s]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impulzusmomentum: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L =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</a:t>
                          </a:r>
                          <a:r>
                            <a:rPr lang="hu-HU" sz="1800" dirty="0">
                              <a:effectLst/>
                            </a:rPr>
                            <a:t>   [kg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hu-HU" sz="1800" dirty="0">
                              <a:effectLst/>
                            </a:rPr>
                            <a:t>m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r>
                            <a:rPr lang="hu-HU" sz="1800" dirty="0">
                              <a:effectLst/>
                            </a:rPr>
                            <a:t>/s]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926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6" t="-608696" r="-111960" b="-17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89599" t="-608696" r="-149" b="-172826"/>
                          </a:stretch>
                        </a:blipFill>
                      </a:tcPr>
                    </a:tc>
                  </a:tr>
                  <a:tr h="55789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impulzus-megmaradás: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b="0" dirty="0">
                              <a:effectLst/>
                            </a:rPr>
                            <a:t>ha 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b="0" dirty="0" err="1">
                              <a:effectLst/>
                            </a:rPr>
                            <a:t>F</a:t>
                          </a:r>
                          <a:r>
                            <a:rPr lang="hu-HU" sz="1800" b="0" baseline="-25000" dirty="0" err="1">
                              <a:effectLst/>
                            </a:rPr>
                            <a:t>k</a:t>
                          </a:r>
                          <a:r>
                            <a:rPr lang="hu-HU" sz="1800" b="0" dirty="0">
                              <a:effectLst/>
                            </a:rPr>
                            <a:t> = 0, akkor </a:t>
                          </a:r>
                          <a:r>
                            <a:rPr lang="hu-HU" sz="1800" b="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b="0" dirty="0">
                              <a:effectLst/>
                            </a:rPr>
                            <a:t>p = </a:t>
                          </a:r>
                          <a:r>
                            <a:rPr lang="hu-HU" sz="1800" b="0" dirty="0" err="1">
                              <a:effectLst/>
                            </a:rPr>
                            <a:t>konst</a:t>
                          </a:r>
                          <a:r>
                            <a:rPr lang="hu-HU" sz="1800" b="0" dirty="0">
                              <a:effectLst/>
                            </a:rPr>
                            <a:t>.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impulzusmomentum-megmaradás: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ha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dirty="0">
                              <a:effectLst/>
                            </a:rPr>
                            <a:t>M = 0, akkor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</a:t>
                          </a:r>
                          <a:r>
                            <a:rPr lang="hu-HU" sz="1800" dirty="0">
                              <a:effectLst/>
                            </a:rPr>
                            <a:t>L = </a:t>
                          </a:r>
                          <a:r>
                            <a:rPr lang="hu-HU" sz="1800" dirty="0" err="1">
                              <a:effectLst/>
                            </a:rPr>
                            <a:t>konst</a:t>
                          </a:r>
                          <a:r>
                            <a:rPr lang="hu-HU" sz="1800" dirty="0">
                              <a:effectLst/>
                            </a:rPr>
                            <a:t>.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945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hu-HU" sz="1800" b="0" dirty="0" err="1" smtClean="0">
                              <a:effectLst/>
                            </a:rPr>
                            <a:t>E</a:t>
                          </a:r>
                          <a:r>
                            <a:rPr lang="hu-HU" sz="1800" b="0" baseline="-25000" dirty="0" err="1" smtClean="0">
                              <a:effectLst/>
                            </a:rPr>
                            <a:t>kin</a:t>
                          </a:r>
                          <a:r>
                            <a:rPr lang="hu-HU" sz="1800" b="0" dirty="0" smtClean="0">
                              <a:effectLst/>
                            </a:rPr>
                            <a:t> </a:t>
                          </a:r>
                          <a:r>
                            <a:rPr lang="hu-HU" sz="1800" b="0" dirty="0">
                              <a:effectLst/>
                            </a:rPr>
                            <a:t>= ½ mv</a:t>
                          </a:r>
                          <a:r>
                            <a:rPr lang="hu-HU" sz="1800" b="0" baseline="30000" dirty="0">
                              <a:effectLst/>
                            </a:rPr>
                            <a:t>2</a:t>
                          </a:r>
                          <a:r>
                            <a:rPr lang="hu-HU" sz="1800" b="0" dirty="0">
                              <a:effectLst/>
                            </a:rPr>
                            <a:t>  [J]</a:t>
                          </a:r>
                          <a:endParaRPr lang="hu-HU" sz="1800" b="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hu-HU" sz="1800" dirty="0" err="1">
                              <a:effectLst/>
                            </a:rPr>
                            <a:t>E</a:t>
                          </a:r>
                          <a:r>
                            <a:rPr lang="hu-HU" sz="1800" baseline="-25000" dirty="0" err="1">
                              <a:effectLst/>
                            </a:rPr>
                            <a:t>kin</a:t>
                          </a:r>
                          <a:r>
                            <a:rPr lang="hu-HU" sz="1800" baseline="-25000" dirty="0">
                              <a:effectLst/>
                            </a:rPr>
                            <a:t>,</a:t>
                          </a:r>
                          <a:r>
                            <a:rPr lang="hu-HU" sz="1800" baseline="-25000" dirty="0" err="1">
                              <a:effectLst/>
                            </a:rPr>
                            <a:t>forg</a:t>
                          </a:r>
                          <a:r>
                            <a:rPr lang="hu-HU" sz="1800" dirty="0">
                              <a:effectLst/>
                            </a:rPr>
                            <a:t> = ½ </a:t>
                          </a:r>
                          <a:r>
                            <a:rPr lang="hu-HU" sz="1800" dirty="0">
                              <a:effectLst/>
                              <a:sym typeface="Symbol"/>
                            </a:rPr>
                            <a:t>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r>
                            <a:rPr lang="hu-HU" sz="1800" dirty="0">
                              <a:effectLst/>
                            </a:rPr>
                            <a:t>  [J]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églalap 2"/>
          <p:cNvSpPr/>
          <p:nvPr/>
        </p:nvSpPr>
        <p:spPr>
          <a:xfrm>
            <a:off x="553414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egydimenziós haladó és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rögzített tengely körüli forgó mozgás összehasonlítása:</a:t>
            </a:r>
          </a:p>
        </p:txBody>
      </p:sp>
      <p:sp>
        <p:nvSpPr>
          <p:cNvPr id="4" name="Téglalap 3"/>
          <p:cNvSpPr/>
          <p:nvPr/>
        </p:nvSpPr>
        <p:spPr>
          <a:xfrm>
            <a:off x="532502" y="6021288"/>
            <a:ext cx="779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a test tisztán gördül (nem csúszik meg), akkor   a = R·</a:t>
            </a:r>
            <a:r>
              <a:rPr lang="hu-HU" dirty="0">
                <a:sym typeface="Symbol"/>
              </a:rPr>
              <a:t></a:t>
            </a:r>
            <a:r>
              <a:rPr lang="hu-HU" dirty="0"/>
              <a:t>,  v = R·</a:t>
            </a:r>
            <a:r>
              <a:rPr lang="hu-HU" dirty="0">
                <a:sym typeface="Symbol"/>
              </a:rPr>
              <a:t></a:t>
            </a:r>
            <a:r>
              <a:rPr lang="hu-HU" dirty="0"/>
              <a:t>,  s = R·</a:t>
            </a:r>
            <a:r>
              <a:rPr lang="hu-HU" dirty="0">
                <a:sym typeface="Symbol"/>
              </a:rPr>
              <a:t></a:t>
            </a:r>
            <a:r>
              <a:rPr lang="hu-HU" dirty="0"/>
              <a:t>.</a:t>
            </a:r>
          </a:p>
        </p:txBody>
      </p:sp>
      <p:pic>
        <p:nvPicPr>
          <p:cNvPr id="5" name="mecha_gy9_bev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5478" y="59011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Tehetetlenségi nyomaték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m </a:t>
            </a:r>
            <a:r>
              <a:rPr lang="hu-HU" dirty="0"/>
              <a:t>tömegű, a forgástengelytől ℓ távolságra lévő tömegpont tehetetlenségi nyomatéka egy rögzített forgástengelyre vonatkoztatva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dirty="0" smtClean="0"/>
              <a:t> </a:t>
            </a:r>
            <a:r>
              <a:rPr lang="hu-HU" dirty="0"/>
              <a:t>= m·ℓ</a:t>
            </a:r>
            <a:r>
              <a:rPr lang="hu-HU" baseline="30000" dirty="0"/>
              <a:t>2 </a:t>
            </a:r>
            <a:r>
              <a:rPr lang="hu-HU" dirty="0"/>
              <a:t>. 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tehetetlenségi nyomaték additív</a:t>
            </a:r>
            <a:r>
              <a:rPr lang="hu-HU" dirty="0" smtClean="0"/>
              <a:t>.</a:t>
            </a:r>
            <a:endParaRPr lang="hu-HU" dirty="0"/>
          </a:p>
        </p:txBody>
      </p:sp>
      <p:grpSp>
        <p:nvGrpSpPr>
          <p:cNvPr id="16" name="Vászon 103"/>
          <p:cNvGrpSpPr/>
          <p:nvPr/>
        </p:nvGrpSpPr>
        <p:grpSpPr>
          <a:xfrm>
            <a:off x="6154774" y="404664"/>
            <a:ext cx="2017626" cy="2160240"/>
            <a:chOff x="0" y="0"/>
            <a:chExt cx="1276464" cy="1454128"/>
          </a:xfrm>
        </p:grpSpPr>
        <p:sp>
          <p:nvSpPr>
            <p:cNvPr id="17" name="Téglalap 16"/>
            <p:cNvSpPr/>
            <p:nvPr/>
          </p:nvSpPr>
          <p:spPr>
            <a:xfrm>
              <a:off x="0" y="0"/>
              <a:ext cx="1240155" cy="1452880"/>
            </a:xfrm>
            <a:prstGeom prst="rect">
              <a:avLst/>
            </a:prstGeom>
          </p:spPr>
        </p:sp>
        <p:cxnSp>
          <p:nvCxnSpPr>
            <p:cNvPr id="18" name="Egyenes összekötő 17"/>
            <p:cNvCxnSpPr/>
            <p:nvPr/>
          </p:nvCxnSpPr>
          <p:spPr>
            <a:xfrm>
              <a:off x="269221" y="86128"/>
              <a:ext cx="0" cy="13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Csoportba foglalás 18"/>
            <p:cNvGrpSpPr/>
            <p:nvPr/>
          </p:nvGrpSpPr>
          <p:grpSpPr>
            <a:xfrm>
              <a:off x="79818" y="117644"/>
              <a:ext cx="417744" cy="115223"/>
              <a:chOff x="3812876" y="1256862"/>
              <a:chExt cx="483079" cy="278639"/>
            </a:xfrm>
          </p:grpSpPr>
          <p:sp>
            <p:nvSpPr>
              <p:cNvPr id="24" name="Ív 23"/>
              <p:cNvSpPr/>
              <p:nvPr/>
            </p:nvSpPr>
            <p:spPr>
              <a:xfrm flipH="1">
                <a:off x="3812876" y="1268082"/>
                <a:ext cx="257098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25" name="Ív 24"/>
              <p:cNvSpPr/>
              <p:nvPr/>
            </p:nvSpPr>
            <p:spPr>
              <a:xfrm flipH="1" flipV="1">
                <a:off x="3812876" y="1268082"/>
                <a:ext cx="483079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26" name="Ív 25"/>
              <p:cNvSpPr/>
              <p:nvPr/>
            </p:nvSpPr>
            <p:spPr>
              <a:xfrm flipV="1">
                <a:off x="3812876" y="1268082"/>
                <a:ext cx="483079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27" name="Ív 26"/>
              <p:cNvSpPr/>
              <p:nvPr/>
            </p:nvSpPr>
            <p:spPr>
              <a:xfrm>
                <a:off x="4038857" y="1268082"/>
                <a:ext cx="257098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cxnSp>
            <p:nvCxnSpPr>
              <p:cNvPr id="28" name="Egyenes összekötő nyíllal 27"/>
              <p:cNvCxnSpPr/>
              <p:nvPr/>
            </p:nvCxnSpPr>
            <p:spPr>
              <a:xfrm flipH="1" flipV="1">
                <a:off x="4113802" y="1256862"/>
                <a:ext cx="82800" cy="18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Ellipszis 19"/>
            <p:cNvSpPr/>
            <p:nvPr/>
          </p:nvSpPr>
          <p:spPr>
            <a:xfrm>
              <a:off x="1072960" y="5219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21" name="Egyenes összekötő 20"/>
            <p:cNvCxnSpPr/>
            <p:nvPr/>
          </p:nvCxnSpPr>
          <p:spPr>
            <a:xfrm flipH="1">
              <a:off x="270968" y="570134"/>
              <a:ext cx="807812" cy="43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>
              <a:off x="269221" y="560608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110"/>
            <p:cNvSpPr txBox="1"/>
            <p:nvPr/>
          </p:nvSpPr>
          <p:spPr>
            <a:xfrm>
              <a:off x="563910" y="338696"/>
              <a:ext cx="237506" cy="2908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ea typeface="Times New Roman"/>
                  <a:cs typeface="Calibri"/>
                </a:rPr>
                <a:t>ℓ</a:t>
              </a:r>
              <a:endParaRPr lang="hu-HU" sz="16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0" name="Szövegdoboz 110"/>
            <p:cNvSpPr txBox="1"/>
            <p:nvPr/>
          </p:nvSpPr>
          <p:spPr>
            <a:xfrm>
              <a:off x="1038958" y="290814"/>
              <a:ext cx="237506" cy="2908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a typeface="Times New Roman"/>
                  <a:cs typeface="Times New Roman"/>
                </a:rPr>
                <a:t>m</a:t>
              </a:r>
              <a:endParaRPr lang="hu-HU" sz="1600" dirty="0">
                <a:effectLst/>
                <a:ea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églalap 28"/>
              <p:cNvSpPr/>
              <p:nvPr/>
            </p:nvSpPr>
            <p:spPr>
              <a:xfrm>
                <a:off x="539552" y="3284984"/>
                <a:ext cx="7920880" cy="2968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 smtClean="0"/>
                  <a:t>Pontrendszer </a:t>
                </a:r>
                <a:r>
                  <a:rPr lang="hu-HU" dirty="0"/>
                  <a:t>tehetetlenségi nyomatéka</a:t>
                </a:r>
              </a:p>
              <a:p>
                <a:r>
                  <a:rPr lang="hu-HU" dirty="0" smtClean="0">
                    <a:sym typeface="Symbol"/>
                  </a:rPr>
                  <a:t>    </a:t>
                </a:r>
                <a:r>
                  <a:rPr lang="hu-HU" dirty="0" smtClean="0"/>
                  <a:t>= </a:t>
                </a:r>
                <a:r>
                  <a:rPr lang="hu-HU" dirty="0">
                    <a:sym typeface="Symbol"/>
                  </a:rPr>
                  <a:t></a:t>
                </a:r>
                <a:r>
                  <a:rPr lang="hu-HU" dirty="0"/>
                  <a:t> (m</a:t>
                </a:r>
                <a:r>
                  <a:rPr lang="hu-HU" baseline="-25000" dirty="0"/>
                  <a:t>i</a:t>
                </a:r>
                <a:r>
                  <a:rPr lang="hu-HU" dirty="0"/>
                  <a:t>·ℓ</a:t>
                </a:r>
                <a:r>
                  <a:rPr lang="hu-HU" baseline="-25000" dirty="0"/>
                  <a:t>i</a:t>
                </a:r>
                <a:r>
                  <a:rPr lang="hu-HU" baseline="30000" dirty="0"/>
                  <a:t>2</a:t>
                </a:r>
                <a:r>
                  <a:rPr lang="hu-HU" dirty="0"/>
                  <a:t>),</a:t>
                </a:r>
                <a:br>
                  <a:rPr lang="hu-HU" dirty="0"/>
                </a:br>
                <a:endParaRPr lang="hu-HU" dirty="0" smtClean="0"/>
              </a:p>
              <a:p>
                <a:r>
                  <a:rPr lang="hu-HU" dirty="0" smtClean="0"/>
                  <a:t>kiterjedt </a:t>
                </a:r>
                <a:r>
                  <a:rPr lang="hu-HU" dirty="0"/>
                  <a:t>test tehetetlenségi nyomatéka integrállal számítható:</a:t>
                </a:r>
              </a:p>
              <a:p>
                <a:r>
                  <a:rPr lang="hu-HU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>
                        <a:sym typeface="Symbol"/>
                      </a:rPr>
                      <m:t>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ℓ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dm</m:t>
                        </m:r>
                      </m:e>
                    </m:nary>
                    <m:r>
                      <m:rPr>
                        <m:nor/>
                      </m:rPr>
                      <a:rPr lang="hu-HU"/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ℓ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ρ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dV</m:t>
                        </m:r>
                      </m:e>
                    </m:nary>
                  </m:oMath>
                </a14:m>
                <a:r>
                  <a:rPr lang="hu-HU" dirty="0"/>
                  <a:t> .</a:t>
                </a:r>
              </a:p>
              <a:p>
                <a:endParaRPr lang="hu-HU" dirty="0" smtClean="0"/>
              </a:p>
              <a:p>
                <a:r>
                  <a:rPr lang="hu-HU" dirty="0" smtClean="0">
                    <a:solidFill>
                      <a:schemeClr val="bg1">
                        <a:lumMod val="65000"/>
                      </a:schemeClr>
                    </a:solidFill>
                  </a:rPr>
                  <a:t>A </a:t>
                </a:r>
                <a:r>
                  <a:rPr lang="hu-HU" dirty="0" smtClean="0">
                    <a:solidFill>
                      <a:schemeClr val="bg1">
                        <a:lumMod val="65000"/>
                      </a:schemeClr>
                    </a:solidFill>
                  </a:rPr>
                  <a:t>9.3</a:t>
                </a:r>
                <a:r>
                  <a:rPr lang="hu-HU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hu-HU" dirty="0" smtClean="0">
                    <a:solidFill>
                      <a:schemeClr val="bg1">
                        <a:lumMod val="65000"/>
                      </a:schemeClr>
                    </a:solidFill>
                  </a:rPr>
                  <a:t>9.12</a:t>
                </a:r>
                <a:r>
                  <a:rPr lang="hu-HU" dirty="0">
                    <a:solidFill>
                      <a:schemeClr val="bg1">
                        <a:lumMod val="65000"/>
                      </a:schemeClr>
                    </a:solidFill>
                  </a:rPr>
                  <a:t>., </a:t>
                </a:r>
                <a:r>
                  <a:rPr lang="hu-HU" dirty="0" smtClean="0">
                    <a:solidFill>
                      <a:schemeClr val="bg1">
                        <a:lumMod val="65000"/>
                      </a:schemeClr>
                    </a:solidFill>
                  </a:rPr>
                  <a:t>9.14</a:t>
                </a:r>
                <a:r>
                  <a:rPr lang="hu-HU" dirty="0">
                    <a:solidFill>
                      <a:schemeClr val="bg1">
                        <a:lumMod val="65000"/>
                      </a:schemeClr>
                    </a:solidFill>
                  </a:rPr>
                  <a:t>. feladatokban látható, hogy hogyan számítható ki néhány egyszerű kiterjedt test tehetetlenségi nyomatéka. </a:t>
                </a:r>
                <a:endParaRPr lang="hu-HU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hu-HU" dirty="0" smtClean="0"/>
                  <a:t>Egy </a:t>
                </a:r>
                <a:r>
                  <a:rPr lang="hu-HU" dirty="0"/>
                  <a:t>bonyolultabb test tehetetlenségi nyomatékát az egyes részei tehetetlenségi nyomatékainak ismeretében integrálás nélkül is kiszámíthatjuk.</a:t>
                </a:r>
              </a:p>
            </p:txBody>
          </p:sp>
        </mc:Choice>
        <mc:Fallback>
          <p:sp>
            <p:nvSpPr>
              <p:cNvPr id="29" name="Téglalap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4"/>
                <a:ext cx="7920880" cy="2968698"/>
              </a:xfrm>
              <a:prstGeom prst="rect">
                <a:avLst/>
              </a:prstGeom>
              <a:blipFill rotWithShape="1">
                <a:blip r:embed="rId4"/>
                <a:stretch>
                  <a:fillRect l="-693" t="-1027" b="-22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bev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9082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35646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/>
              <a:t>Néhány fontos kiterjedt test tehetetlenségi nyomatéka: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M </a:t>
            </a:r>
            <a:r>
              <a:rPr lang="hu-HU" dirty="0"/>
              <a:t>tömegű, homogén, állandó keresztmetszetű (vékony) L hosszú rúd tehetetlenségi nyomatéka a rúdra merőleges tengelyre, ami a rúd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áblázat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533788"/>
                  </p:ext>
                </p:extLst>
              </p:nvPr>
            </p:nvGraphicFramePr>
            <p:xfrm>
              <a:off x="539552" y="1502296"/>
              <a:ext cx="7661518" cy="25984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701078"/>
                    <a:gridCol w="3960440"/>
                  </a:tblGrid>
                  <a:tr h="576064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felezőpontján, </a:t>
                          </a:r>
                          <a:endParaRPr lang="hu-HU" sz="1800" dirty="0" smtClean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azaz </a:t>
                          </a:r>
                          <a:r>
                            <a:rPr lang="hu-HU" sz="1800" dirty="0">
                              <a:effectLst/>
                            </a:rPr>
                            <a:t>a súlypontján megy át</a:t>
                          </a:r>
                          <a:r>
                            <a:rPr lang="hu-HU" sz="1800" dirty="0" smtClean="0">
                              <a:effectLst/>
                            </a:rPr>
                            <a:t>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 smtClean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        végpontján </a:t>
                          </a:r>
                          <a:r>
                            <a:rPr lang="hu-HU" sz="1800" dirty="0">
                              <a:effectLst/>
                            </a:rPr>
                            <a:t>megy át</a:t>
                          </a:r>
                          <a:r>
                            <a:rPr lang="hu-HU" sz="1800" dirty="0" smtClean="0">
                              <a:effectLst/>
                            </a:rPr>
                            <a:t>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247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hu-HU" sz="1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</a:tr>
                  <a:tr h="527680">
                    <a:tc>
                      <a:txBody>
                        <a:bodyPr/>
                        <a:lstStyle/>
                        <a:p>
                          <a:pPr indent="44958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  <a:sym typeface="Symbol"/>
                            </a:rPr>
                            <a:t></a:t>
                          </a:r>
                          <a:r>
                            <a:rPr lang="hu-HU" sz="1800" baseline="-25000" dirty="0">
                              <a:effectLst/>
                            </a:rPr>
                            <a:t>s</a:t>
                          </a:r>
                          <a:r>
                            <a:rPr lang="hu-HU" sz="1800" dirty="0"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u-HU" sz="1800"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hu-HU" sz="1800" dirty="0">
                              <a:effectLst/>
                            </a:rPr>
                            <a:t> ML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r>
                            <a:rPr lang="hu-HU" sz="1800" dirty="0">
                              <a:effectLst/>
                            </a:rPr>
                            <a:t> 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49580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  <a:sym typeface="Symbol"/>
                            </a:rPr>
                            <a:t>         </a:t>
                          </a:r>
                          <a:r>
                            <a:rPr lang="hu-HU" sz="1800" baseline="-25000" dirty="0">
                              <a:effectLst/>
                            </a:rPr>
                            <a:t>P</a:t>
                          </a:r>
                          <a:r>
                            <a:rPr lang="hu-HU" sz="1800" dirty="0"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u-HU" sz="18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hu-HU" sz="1800" dirty="0">
                              <a:effectLst/>
                            </a:rPr>
                            <a:t> ML</a:t>
                          </a:r>
                          <a:r>
                            <a:rPr lang="hu-HU" sz="1800" baseline="30000" dirty="0">
                              <a:effectLst/>
                            </a:rPr>
                            <a:t>2</a:t>
                          </a: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áblázat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533788"/>
                  </p:ext>
                </p:extLst>
              </p:nvPr>
            </p:nvGraphicFramePr>
            <p:xfrm>
              <a:off x="539552" y="1502296"/>
              <a:ext cx="7661518" cy="259840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701078"/>
                    <a:gridCol w="3960440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>
                              <a:effectLst/>
                            </a:rPr>
                            <a:t>felezőpontján, </a:t>
                          </a:r>
                          <a:endParaRPr lang="hu-HU" sz="1800" dirty="0" smtClean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azaz </a:t>
                          </a:r>
                          <a:r>
                            <a:rPr lang="hu-HU" sz="1800" dirty="0">
                              <a:effectLst/>
                            </a:rPr>
                            <a:t>a súlypontján megy át</a:t>
                          </a:r>
                          <a:r>
                            <a:rPr lang="hu-HU" sz="1800" dirty="0" smtClean="0">
                              <a:effectLst/>
                            </a:rPr>
                            <a:t>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 smtClean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hu-HU" sz="1800" dirty="0" smtClean="0">
                              <a:effectLst/>
                            </a:rPr>
                            <a:t>        végpontján </a:t>
                          </a:r>
                          <a:r>
                            <a:rPr lang="hu-HU" sz="1800" dirty="0">
                              <a:effectLst/>
                            </a:rPr>
                            <a:t>megy át</a:t>
                          </a:r>
                          <a:r>
                            <a:rPr lang="hu-HU" sz="1800" dirty="0" smtClean="0">
                              <a:effectLst/>
                            </a:rPr>
                            <a:t>: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247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hu-HU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hu-HU" sz="18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</a:tr>
                  <a:tr h="52768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5" t="-404598" r="-10708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93683" t="-404598" r="-154" b="-3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9" name="Vászon 123"/>
          <p:cNvGrpSpPr/>
          <p:nvPr/>
        </p:nvGrpSpPr>
        <p:grpSpPr>
          <a:xfrm>
            <a:off x="467544" y="1916832"/>
            <a:ext cx="2880320" cy="1756782"/>
            <a:chOff x="0" y="0"/>
            <a:chExt cx="1993900" cy="901700"/>
          </a:xfrm>
        </p:grpSpPr>
        <p:sp>
          <p:nvSpPr>
            <p:cNvPr id="30" name="Téglalap 29"/>
            <p:cNvSpPr/>
            <p:nvPr/>
          </p:nvSpPr>
          <p:spPr>
            <a:xfrm>
              <a:off x="0" y="0"/>
              <a:ext cx="1993900" cy="901700"/>
            </a:xfrm>
            <a:prstGeom prst="rect">
              <a:avLst/>
            </a:prstGeom>
          </p:spPr>
        </p:sp>
        <p:cxnSp>
          <p:nvCxnSpPr>
            <p:cNvPr id="31" name="Egyenes összekötő 30"/>
            <p:cNvCxnSpPr/>
            <p:nvPr/>
          </p:nvCxnSpPr>
          <p:spPr>
            <a:xfrm>
              <a:off x="1024871" y="86128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Csoportba foglalás 31"/>
            <p:cNvGrpSpPr/>
            <p:nvPr/>
          </p:nvGrpSpPr>
          <p:grpSpPr>
            <a:xfrm>
              <a:off x="829042" y="117644"/>
              <a:ext cx="417744" cy="115223"/>
              <a:chOff x="3812876" y="1256862"/>
              <a:chExt cx="483079" cy="278639"/>
            </a:xfrm>
          </p:grpSpPr>
          <p:sp>
            <p:nvSpPr>
              <p:cNvPr id="37" name="Ív 36"/>
              <p:cNvSpPr/>
              <p:nvPr/>
            </p:nvSpPr>
            <p:spPr>
              <a:xfrm flipH="1">
                <a:off x="3812876" y="1268082"/>
                <a:ext cx="257098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38" name="Ív 37"/>
              <p:cNvSpPr/>
              <p:nvPr/>
            </p:nvSpPr>
            <p:spPr>
              <a:xfrm flipH="1" flipV="1">
                <a:off x="3812876" y="1268082"/>
                <a:ext cx="483079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39" name="Ív 38"/>
              <p:cNvSpPr/>
              <p:nvPr/>
            </p:nvSpPr>
            <p:spPr>
              <a:xfrm flipV="1">
                <a:off x="3812876" y="1268082"/>
                <a:ext cx="483079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40" name="Ív 39"/>
              <p:cNvSpPr/>
              <p:nvPr/>
            </p:nvSpPr>
            <p:spPr>
              <a:xfrm>
                <a:off x="4038857" y="1268082"/>
                <a:ext cx="257098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cxnSp>
            <p:nvCxnSpPr>
              <p:cNvPr id="41" name="Egyenes összekötő nyíllal 40"/>
              <p:cNvCxnSpPr/>
              <p:nvPr/>
            </p:nvCxnSpPr>
            <p:spPr>
              <a:xfrm flipH="1" flipV="1">
                <a:off x="4113802" y="1256862"/>
                <a:ext cx="82800" cy="18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3" name="Szövegdoboz 122"/>
            <p:cNvSpPr txBox="1"/>
            <p:nvPr/>
          </p:nvSpPr>
          <p:spPr>
            <a:xfrm>
              <a:off x="1319560" y="352147"/>
              <a:ext cx="394940" cy="2908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ea typeface="Times New Roman"/>
                  <a:cs typeface="Calibri"/>
                </a:rPr>
                <a:t>L/2</a:t>
              </a:r>
              <a:endParaRPr lang="hu-HU" sz="16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4" name="Rectangle 1767"/>
            <p:cNvSpPr>
              <a:spLocks noChangeArrowheads="1"/>
            </p:cNvSpPr>
            <p:nvPr/>
          </p:nvSpPr>
          <p:spPr bwMode="auto">
            <a:xfrm>
              <a:off x="148250" y="535600"/>
              <a:ext cx="1751965" cy="108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3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35" name="Szövegdoboz 127"/>
            <p:cNvSpPr txBox="1"/>
            <p:nvPr/>
          </p:nvSpPr>
          <p:spPr>
            <a:xfrm>
              <a:off x="434094" y="347309"/>
              <a:ext cx="394940" cy="2908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ea typeface="Times New Roman"/>
                  <a:cs typeface="Calibri"/>
                </a:rPr>
                <a:t>L/2</a:t>
              </a:r>
              <a:endParaRPr lang="hu-HU" sz="16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6" name="Szövegdoboz 139"/>
            <p:cNvSpPr txBox="1"/>
            <p:nvPr/>
          </p:nvSpPr>
          <p:spPr>
            <a:xfrm>
              <a:off x="915337" y="483322"/>
              <a:ext cx="394940" cy="2908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ea typeface="Times New Roman"/>
                  <a:cs typeface="Calibri"/>
                </a:rPr>
                <a:t>S</a:t>
              </a:r>
              <a:endParaRPr lang="hu-HU" sz="1600">
                <a:effectLst/>
                <a:ea typeface="Times New Roman"/>
                <a:cs typeface="Times New Roman"/>
              </a:endParaRPr>
            </a:p>
          </p:txBody>
        </p:sp>
      </p:grpSp>
      <p:grpSp>
        <p:nvGrpSpPr>
          <p:cNvPr id="42" name="Vászon 2378"/>
          <p:cNvGrpSpPr/>
          <p:nvPr/>
        </p:nvGrpSpPr>
        <p:grpSpPr>
          <a:xfrm>
            <a:off x="4139952" y="1967597"/>
            <a:ext cx="2952328" cy="1655252"/>
            <a:chOff x="0" y="0"/>
            <a:chExt cx="2311400" cy="901700"/>
          </a:xfrm>
        </p:grpSpPr>
        <p:sp>
          <p:nvSpPr>
            <p:cNvPr id="43" name="Téglalap 42"/>
            <p:cNvSpPr/>
            <p:nvPr/>
          </p:nvSpPr>
          <p:spPr>
            <a:xfrm>
              <a:off x="0" y="0"/>
              <a:ext cx="2311400" cy="901700"/>
            </a:xfrm>
            <a:prstGeom prst="rect">
              <a:avLst/>
            </a:prstGeom>
          </p:spPr>
        </p:sp>
        <p:cxnSp>
          <p:nvCxnSpPr>
            <p:cNvPr id="44" name="Egyenes összekötő 43"/>
            <p:cNvCxnSpPr/>
            <p:nvPr/>
          </p:nvCxnSpPr>
          <p:spPr>
            <a:xfrm>
              <a:off x="370821" y="86128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Csoportba foglalás 44"/>
            <p:cNvGrpSpPr/>
            <p:nvPr/>
          </p:nvGrpSpPr>
          <p:grpSpPr>
            <a:xfrm>
              <a:off x="174992" y="117644"/>
              <a:ext cx="417744" cy="115223"/>
              <a:chOff x="3812876" y="1256862"/>
              <a:chExt cx="483079" cy="278639"/>
            </a:xfrm>
          </p:grpSpPr>
          <p:sp>
            <p:nvSpPr>
              <p:cNvPr id="49" name="Ív 48"/>
              <p:cNvSpPr/>
              <p:nvPr/>
            </p:nvSpPr>
            <p:spPr>
              <a:xfrm flipH="1">
                <a:off x="3812876" y="1268082"/>
                <a:ext cx="257098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50" name="Ív 49"/>
              <p:cNvSpPr/>
              <p:nvPr/>
            </p:nvSpPr>
            <p:spPr>
              <a:xfrm flipH="1" flipV="1">
                <a:off x="3812876" y="1268082"/>
                <a:ext cx="483079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51" name="Ív 50"/>
              <p:cNvSpPr/>
              <p:nvPr/>
            </p:nvSpPr>
            <p:spPr>
              <a:xfrm flipV="1">
                <a:off x="3812876" y="1268082"/>
                <a:ext cx="483079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sp>
            <p:nvSpPr>
              <p:cNvPr id="52" name="Ív 51"/>
              <p:cNvSpPr/>
              <p:nvPr/>
            </p:nvSpPr>
            <p:spPr>
              <a:xfrm>
                <a:off x="4038857" y="1268082"/>
                <a:ext cx="257098" cy="267419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hu-HU"/>
              </a:p>
            </p:txBody>
          </p:sp>
          <p:cxnSp>
            <p:nvCxnSpPr>
              <p:cNvPr id="53" name="Egyenes összekötő nyíllal 52"/>
              <p:cNvCxnSpPr/>
              <p:nvPr/>
            </p:nvCxnSpPr>
            <p:spPr>
              <a:xfrm flipH="1" flipV="1">
                <a:off x="4113802" y="1256862"/>
                <a:ext cx="82800" cy="18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6" name="Szövegdoboz 2374"/>
            <p:cNvSpPr txBox="1"/>
            <p:nvPr/>
          </p:nvSpPr>
          <p:spPr>
            <a:xfrm>
              <a:off x="1097310" y="353963"/>
              <a:ext cx="394940" cy="2908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>
                  <a:effectLst/>
                  <a:ea typeface="Times New Roman"/>
                  <a:cs typeface="Calibri"/>
                </a:rPr>
                <a:t>L</a:t>
              </a:r>
              <a:endParaRPr lang="hu-HU" sz="16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47" name="Rectangle 1767"/>
            <p:cNvSpPr>
              <a:spLocks noChangeArrowheads="1"/>
            </p:cNvSpPr>
            <p:nvPr/>
          </p:nvSpPr>
          <p:spPr bwMode="auto">
            <a:xfrm>
              <a:off x="370500" y="535600"/>
              <a:ext cx="1751965" cy="108000"/>
            </a:xfrm>
            <a:prstGeom prst="rect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100000"/>
                    <a:lumOff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3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3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sp>
          <p:nvSpPr>
            <p:cNvPr id="48" name="Szövegdoboz 140"/>
            <p:cNvSpPr txBox="1"/>
            <p:nvPr/>
          </p:nvSpPr>
          <p:spPr>
            <a:xfrm>
              <a:off x="245520" y="487894"/>
              <a:ext cx="394940" cy="2908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>
                  <a:effectLst/>
                  <a:ea typeface="Times New Roman"/>
                  <a:cs typeface="Calibri"/>
                </a:rPr>
                <a:t>P</a:t>
              </a:r>
              <a:endParaRPr lang="hu-HU" sz="1600" dirty="0">
                <a:effectLst/>
                <a:ea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églalap 53"/>
              <p:cNvSpPr/>
              <p:nvPr/>
            </p:nvSpPr>
            <p:spPr>
              <a:xfrm>
                <a:off x="395536" y="4386999"/>
                <a:ext cx="8219238" cy="1994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u-H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t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ö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meg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ű,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hu-HU"/>
                              <m:t>R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sugar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ú</m:t>
                            </m:r>
                          </m:e>
                        </m:mr>
                      </m:m>
                      <m:r>
                        <m:rPr>
                          <m:nor/>
                        </m:rPr>
                        <a:rPr lang="hu-HU"/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hu-HU"/>
                                <m:t>korong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ill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ö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ö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henger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 </m:t>
                              </m:r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hu-HU"/>
                                <m:t>hengerpal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á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st</m:t>
                              </m:r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hu-HU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ö</m:t>
                              </m:r>
                              <m:r>
                                <m:rPr>
                                  <m:nor/>
                                </m:rPr>
                                <a:rPr lang="hu-HU"/>
                                <m:t>mb</m:t>
                              </m:r>
                            </m:e>
                          </m:eqAr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u-HU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hu-HU"/>
                              <m:t>tehetetlens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é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gi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nyomat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é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ka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hu-HU"/>
                              <m:t>a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s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ú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lypontj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á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n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á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tmen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ő 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tengelyre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}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hu-HU"/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hu-HU"/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hu-HU"/>
                                <m:t>M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hu-HU"/>
                                    <m:t>R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hu-HU"/>
                                    <m:t>2 </m:t>
                                  </m:r>
                                </m:sup>
                              </m:sSup>
                            </m:e>
                            <m:e/>
                            <m:e>
                              <m:r>
                                <m:rPr>
                                  <m:nor/>
                                </m:rPr>
                                <a:rPr lang="hu-HU"/>
                                <m:t>M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hu-HU"/>
                                    <m:t>R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hu-HU"/>
                                    <m:t>2</m:t>
                                  </m:r>
                                </m:sup>
                              </m:sSup>
                            </m:e>
                            <m:e/>
                            <m:e>
                              <m:f>
                                <m:f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hu-HU"/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hu-HU"/>
                                    <m:t>5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hu-HU"/>
                                <m:t>M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hu-HU"/>
                                    <m:t>R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hu-HU"/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Téglalap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86999"/>
                <a:ext cx="8219238" cy="1994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echa_gy9_bev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8133" y="3092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76470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Steiner-tétel</a:t>
            </a:r>
            <a:r>
              <a:rPr lang="hu-HU" dirty="0"/>
              <a:t>: </a:t>
            </a:r>
            <a:endParaRPr lang="hu-HU" dirty="0" smtClean="0"/>
          </a:p>
          <a:p>
            <a:r>
              <a:rPr lang="hu-HU" dirty="0" smtClean="0"/>
              <a:t>párhuzamos </a:t>
            </a:r>
            <a:r>
              <a:rPr lang="hu-HU" dirty="0"/>
              <a:t>forgástengelyeket tekintve a test tehetetlenségi nyomatéka a súlypontján átmenő tengelyre a legkisebb, és</a:t>
            </a:r>
          </a:p>
          <a:p>
            <a:endParaRPr lang="hu-HU" dirty="0" smtClean="0">
              <a:sym typeface="Symbol"/>
            </a:endParaRPr>
          </a:p>
          <a:p>
            <a:r>
              <a:rPr lang="hu-HU" dirty="0" smtClean="0">
                <a:sym typeface="Symbol"/>
              </a:rPr>
              <a:t>   </a:t>
            </a:r>
            <a:r>
              <a:rPr lang="hu-HU" baseline="-25000" dirty="0"/>
              <a:t>P</a:t>
            </a:r>
            <a:r>
              <a:rPr lang="hu-HU" dirty="0"/>
              <a:t> = 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s</a:t>
            </a:r>
            <a:r>
              <a:rPr lang="hu-HU" dirty="0"/>
              <a:t> + M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d</a:t>
            </a:r>
            <a:r>
              <a:rPr lang="hu-HU" baseline="30000" dirty="0"/>
              <a:t>2</a:t>
            </a:r>
            <a:r>
              <a:rPr lang="hu-HU" dirty="0"/>
              <a:t>, ahol</a:t>
            </a:r>
          </a:p>
          <a:p>
            <a:endParaRPr lang="hu-HU" dirty="0" smtClean="0">
              <a:sym typeface="Symbol"/>
            </a:endParaRPr>
          </a:p>
          <a:p>
            <a:r>
              <a:rPr lang="hu-HU" dirty="0" smtClean="0">
                <a:sym typeface="Symbol"/>
              </a:rPr>
              <a:t>      </a:t>
            </a:r>
            <a:r>
              <a:rPr lang="hu-HU" baseline="-25000" dirty="0"/>
              <a:t>s</a:t>
            </a:r>
            <a:r>
              <a:rPr lang="hu-HU" dirty="0"/>
              <a:t> az S súlyponton átmenő tengelyre vonatkoztatott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tehetetlenségi </a:t>
            </a:r>
            <a:r>
              <a:rPr lang="hu-HU" dirty="0"/>
              <a:t>nyomaték,</a:t>
            </a:r>
          </a:p>
          <a:p>
            <a:r>
              <a:rPr lang="hu-HU" dirty="0" smtClean="0">
                <a:sym typeface="Symbol"/>
              </a:rPr>
              <a:t>      </a:t>
            </a:r>
            <a:r>
              <a:rPr lang="hu-HU" baseline="-25000" dirty="0"/>
              <a:t>P</a:t>
            </a:r>
            <a:r>
              <a:rPr lang="hu-HU" dirty="0"/>
              <a:t> a P ponton átmenő tengelyre vonatkoztatott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tehetetlenségi </a:t>
            </a:r>
            <a:r>
              <a:rPr lang="hu-HU" dirty="0"/>
              <a:t>nyomaték,</a:t>
            </a:r>
          </a:p>
          <a:p>
            <a:r>
              <a:rPr lang="hu-HU" dirty="0" smtClean="0"/>
              <a:t>      M </a:t>
            </a:r>
            <a:r>
              <a:rPr lang="hu-HU" dirty="0"/>
              <a:t>az össztömeg, </a:t>
            </a:r>
          </a:p>
          <a:p>
            <a:r>
              <a:rPr lang="hu-HU" dirty="0" smtClean="0"/>
              <a:t>      d </a:t>
            </a:r>
            <a:r>
              <a:rPr lang="hu-HU" dirty="0"/>
              <a:t>a két tengely távolsága.</a:t>
            </a:r>
          </a:p>
        </p:txBody>
      </p:sp>
      <p:pic>
        <p:nvPicPr>
          <p:cNvPr id="3" name="mecha_gy9_bev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524</Words>
  <Application>Microsoft Office PowerPoint</Application>
  <PresentationFormat>Diavetítés a képernyőre (4:3 oldalarány)</PresentationFormat>
  <Paragraphs>114</Paragraphs>
  <Slides>6</Slides>
  <Notes>0</Notes>
  <HiddenSlides>0</HiddenSlides>
  <MMClips>6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14</cp:revision>
  <dcterms:created xsi:type="dcterms:W3CDTF">2020-05-05T09:34:19Z</dcterms:created>
  <dcterms:modified xsi:type="dcterms:W3CDTF">2020-05-06T11:26:26Z</dcterms:modified>
</cp:coreProperties>
</file>